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8" r:id="rId2"/>
    <p:sldMasterId id="2147483692" r:id="rId3"/>
  </p:sldMasterIdLst>
  <p:notesMasterIdLst>
    <p:notesMasterId r:id="rId24"/>
  </p:notesMasterIdLst>
  <p:handoutMasterIdLst>
    <p:handoutMasterId r:id="rId25"/>
  </p:handoutMasterIdLst>
  <p:sldIdLst>
    <p:sldId id="5294" r:id="rId4"/>
    <p:sldId id="4827" r:id="rId5"/>
    <p:sldId id="4635" r:id="rId6"/>
    <p:sldId id="4830" r:id="rId7"/>
    <p:sldId id="4848" r:id="rId8"/>
    <p:sldId id="4843" r:id="rId9"/>
    <p:sldId id="4834" r:id="rId10"/>
    <p:sldId id="4844" r:id="rId11"/>
    <p:sldId id="4845" r:id="rId12"/>
    <p:sldId id="3666" r:id="rId13"/>
    <p:sldId id="4846" r:id="rId14"/>
    <p:sldId id="3661" r:id="rId15"/>
    <p:sldId id="4847" r:id="rId16"/>
    <p:sldId id="5295" r:id="rId17"/>
    <p:sldId id="3654" r:id="rId18"/>
    <p:sldId id="3655" r:id="rId19"/>
    <p:sldId id="3659" r:id="rId20"/>
    <p:sldId id="3660" r:id="rId21"/>
    <p:sldId id="3650" r:id="rId22"/>
    <p:sldId id="4994" r:id="rId23"/>
  </p:sldIdLst>
  <p:sldSz cx="9906000" cy="6858000" type="A4"/>
  <p:notesSz cx="6858000" cy="99472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B71"/>
    <a:srgbClr val="008000"/>
    <a:srgbClr val="FECACB"/>
    <a:srgbClr val="00E400"/>
    <a:srgbClr val="B9FFB9"/>
    <a:srgbClr val="9FFF9F"/>
    <a:srgbClr val="FFC8C8"/>
    <a:srgbClr val="FF6464"/>
    <a:srgbClr val="FF0000"/>
    <a:srgbClr val="FEA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05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2954277410884"/>
          <c:y val="0.25952607234886182"/>
          <c:w val="0.83923135159073703"/>
          <c:h val="0.699861215268442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1-FDF1-4D42-A3D7-35F128CB327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DF1-4D42-A3D7-35F128CB327F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Tabelle1!$A$2:$A$3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75.8</c:v>
                </c:pt>
                <c:pt idx="1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F1-4D42-A3D7-35F128CB3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46089752"/>
        <c:axId val="546088968"/>
      </c:barChart>
      <c:catAx>
        <c:axId val="5460897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de-DE"/>
          </a:p>
        </c:txPr>
        <c:crossAx val="546088968"/>
        <c:crosses val="autoZero"/>
        <c:auto val="1"/>
        <c:lblAlgn val="ctr"/>
        <c:lblOffset val="100"/>
        <c:noMultiLvlLbl val="0"/>
      </c:catAx>
      <c:valAx>
        <c:axId val="546088968"/>
        <c:scaling>
          <c:orientation val="minMax"/>
          <c:max val="100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de-DE"/>
          </a:p>
        </c:txPr>
        <c:crossAx val="546089752"/>
        <c:crosses val="autoZero"/>
        <c:crossBetween val="between"/>
      </c:valAx>
    </c:plotArea>
    <c:plotVisOnly val="1"/>
    <c:dispBlanksAs val="gap"/>
    <c:showDLblsOverMax val="0"/>
  </c:chart>
  <c:spPr>
    <a:ln w="38100"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73793419825494"/>
          <c:y val="0.17492371338271784"/>
          <c:w val="0.64690137320766461"/>
          <c:h val="0.62761542211275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D18-4D8F-8C9B-B224317C5AE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D18-4D8F-8C9B-B224317C5AE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5-5D18-4D8F-8C9B-B224317C5A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Tabelle1!$A$2:$A$4</c:f>
              <c:strCache>
                <c:ptCount val="3"/>
                <c:pt idx="0">
                  <c:v>positiv</c:v>
                </c:pt>
                <c:pt idx="1">
                  <c:v>neutral</c:v>
                </c:pt>
                <c:pt idx="2">
                  <c:v>negativ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19</c:v>
                </c:pt>
                <c:pt idx="1">
                  <c:v>14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D18-4D8F-8C9B-B224317C5A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41808088"/>
        <c:axId val="541810832"/>
      </c:barChart>
      <c:catAx>
        <c:axId val="541808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de-DE"/>
          </a:p>
        </c:txPr>
        <c:crossAx val="541810832"/>
        <c:crosses val="autoZero"/>
        <c:auto val="1"/>
        <c:lblAlgn val="ctr"/>
        <c:lblOffset val="100"/>
        <c:noMultiLvlLbl val="0"/>
      </c:catAx>
      <c:valAx>
        <c:axId val="541810832"/>
        <c:scaling>
          <c:orientation val="minMax"/>
          <c:max val="35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008000"/>
            </a:solidFill>
          </a:ln>
        </c:spPr>
        <c:txPr>
          <a:bodyPr/>
          <a:lstStyle/>
          <a:p>
            <a:pPr>
              <a:defRPr sz="1400">
                <a:solidFill>
                  <a:srgbClr val="008000"/>
                </a:solidFill>
              </a:defRPr>
            </a:pPr>
            <a:endParaRPr lang="de-DE"/>
          </a:p>
        </c:txPr>
        <c:crossAx val="541808088"/>
        <c:crosses val="autoZero"/>
        <c:crossBetween val="between"/>
      </c:valAx>
    </c:plotArea>
    <c:plotVisOnly val="1"/>
    <c:dispBlanksAs val="gap"/>
    <c:showDLblsOverMax val="0"/>
  </c:chart>
  <c:spPr>
    <a:ln w="38100">
      <a:solidFill>
        <a:schemeClr val="bg1">
          <a:lumMod val="50000"/>
        </a:schemeClr>
      </a:solidFill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73793419825494"/>
          <c:y val="0.17492371338271784"/>
          <c:w val="0.64690137320766461"/>
          <c:h val="0.62761542211275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596-49F5-B163-55A2D305F74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596-49F5-B163-55A2D305F74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5-1596-49F5-B163-55A2D305F7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Tabelle1!$A$2:$A$4</c:f>
              <c:strCache>
                <c:ptCount val="3"/>
                <c:pt idx="0">
                  <c:v>positiv</c:v>
                </c:pt>
                <c:pt idx="1">
                  <c:v>neutral</c:v>
                </c:pt>
                <c:pt idx="2">
                  <c:v>negativ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228</c:v>
                </c:pt>
                <c:pt idx="1">
                  <c:v>126</c:v>
                </c:pt>
                <c:pt idx="2">
                  <c:v>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96-49F5-B163-55A2D305F7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41811616"/>
        <c:axId val="541804952"/>
      </c:barChart>
      <c:catAx>
        <c:axId val="541811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de-DE"/>
          </a:p>
        </c:txPr>
        <c:crossAx val="541804952"/>
        <c:crosses val="autoZero"/>
        <c:auto val="1"/>
        <c:lblAlgn val="ctr"/>
        <c:lblOffset val="100"/>
        <c:noMultiLvlLbl val="0"/>
      </c:catAx>
      <c:valAx>
        <c:axId val="541804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008000"/>
            </a:solidFill>
          </a:ln>
        </c:spPr>
        <c:txPr>
          <a:bodyPr/>
          <a:lstStyle/>
          <a:p>
            <a:pPr>
              <a:defRPr sz="1400">
                <a:solidFill>
                  <a:srgbClr val="008000"/>
                </a:solidFill>
              </a:defRPr>
            </a:pPr>
            <a:endParaRPr lang="de-DE"/>
          </a:p>
        </c:txPr>
        <c:crossAx val="541811616"/>
        <c:crosses val="autoZero"/>
        <c:crossBetween val="between"/>
      </c:valAx>
    </c:plotArea>
    <c:plotVisOnly val="1"/>
    <c:dispBlanksAs val="gap"/>
    <c:showDLblsOverMax val="0"/>
  </c:chart>
  <c:spPr>
    <a:ln w="38100">
      <a:solidFill>
        <a:schemeClr val="bg1">
          <a:lumMod val="50000"/>
        </a:schemeClr>
      </a:solidFill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73793419825494"/>
          <c:y val="0.17492371338271784"/>
          <c:w val="0.64690137320766461"/>
          <c:h val="0.627615422112751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9D4-4F00-AB72-C0D8EFD60C6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9D4-4F00-AB72-C0D8EFD60C6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5-19D4-4F00-AB72-C0D8EFD60C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Tabelle1!$A$2:$A$4</c:f>
              <c:strCache>
                <c:ptCount val="3"/>
                <c:pt idx="0">
                  <c:v>positiv</c:v>
                </c:pt>
                <c:pt idx="1">
                  <c:v>neutral</c:v>
                </c:pt>
                <c:pt idx="2">
                  <c:v>negativ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99</c:v>
                </c:pt>
                <c:pt idx="1">
                  <c:v>75</c:v>
                </c:pt>
                <c:pt idx="2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D4-4F00-AB72-C0D8EFD60C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41807304"/>
        <c:axId val="541808480"/>
      </c:barChart>
      <c:catAx>
        <c:axId val="541807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de-DE"/>
          </a:p>
        </c:txPr>
        <c:crossAx val="541808480"/>
        <c:crosses val="autoZero"/>
        <c:auto val="1"/>
        <c:lblAlgn val="ctr"/>
        <c:lblOffset val="100"/>
        <c:noMultiLvlLbl val="0"/>
      </c:catAx>
      <c:valAx>
        <c:axId val="541808480"/>
        <c:scaling>
          <c:orientation val="minMax"/>
          <c:max val="3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008000"/>
            </a:solidFill>
          </a:ln>
        </c:spPr>
        <c:txPr>
          <a:bodyPr/>
          <a:lstStyle/>
          <a:p>
            <a:pPr>
              <a:defRPr sz="1400">
                <a:solidFill>
                  <a:srgbClr val="008000"/>
                </a:solidFill>
              </a:defRPr>
            </a:pPr>
            <a:endParaRPr lang="de-DE"/>
          </a:p>
        </c:txPr>
        <c:crossAx val="541807304"/>
        <c:crosses val="autoZero"/>
        <c:crossBetween val="between"/>
      </c:valAx>
    </c:plotArea>
    <c:plotVisOnly val="1"/>
    <c:dispBlanksAs val="gap"/>
    <c:showDLblsOverMax val="0"/>
  </c:chart>
  <c:spPr>
    <a:ln w="38100">
      <a:solidFill>
        <a:schemeClr val="bg1">
          <a:lumMod val="50000"/>
        </a:schemeClr>
      </a:solidFill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431686713418133E-2"/>
          <c:y val="0.15244779048327603"/>
          <c:w val="0.87948169649481212"/>
          <c:h val="0.48632933509450116"/>
        </c:manualLayout>
      </c:layout>
      <c:lineChart>
        <c:grouping val="standar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MeinBuch.com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circle"/>
            <c:size val="10"/>
            <c:spPr>
              <a:solidFill>
                <a:schemeClr val="tx1"/>
              </a:solidFill>
              <a:ln>
                <a:noFill/>
              </a:ln>
            </c:spPr>
          </c:marker>
          <c:dLbls>
            <c:delete val="1"/>
          </c:dLbls>
          <c:cat>
            <c:strRef>
              <c:f>Tabelle1!$A$2:$A$10</c:f>
              <c:strCache>
                <c:ptCount val="9"/>
                <c:pt idx="0">
                  <c:v>sympathisch</c:v>
                </c:pt>
                <c:pt idx="1">
                  <c:v>optisch ansprechend</c:v>
                </c:pt>
                <c:pt idx="2">
                  <c:v>leicht verständlich</c:v>
                </c:pt>
                <c:pt idx="3">
                  <c:v>interessant</c:v>
                </c:pt>
                <c:pt idx="4">
                  <c:v>leicht lesbar</c:v>
                </c:pt>
                <c:pt idx="5">
                  <c:v>hoher  Nutzen</c:v>
                </c:pt>
                <c:pt idx="6">
                  <c:v>rasche Informationen</c:v>
                </c:pt>
                <c:pt idx="7">
                  <c:v>übersichtlich</c:v>
                </c:pt>
                <c:pt idx="8">
                  <c:v>viel Neues zu entdecken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2.0099999999999998</c:v>
                </c:pt>
                <c:pt idx="1">
                  <c:v>2.2400000000000002</c:v>
                </c:pt>
                <c:pt idx="2">
                  <c:v>2.2599999999999998</c:v>
                </c:pt>
                <c:pt idx="3">
                  <c:v>2.1</c:v>
                </c:pt>
                <c:pt idx="4">
                  <c:v>2.1800000000000002</c:v>
                </c:pt>
                <c:pt idx="5">
                  <c:v>2.82</c:v>
                </c:pt>
                <c:pt idx="6">
                  <c:v>2.15</c:v>
                </c:pt>
                <c:pt idx="7">
                  <c:v>1.68</c:v>
                </c:pt>
                <c:pt idx="8">
                  <c:v>2.11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AD-4BBC-A799-2EC9530DF36E}"/>
            </c:ext>
          </c:extLst>
        </c:ser>
        <c:ser>
          <c:idx val="0"/>
          <c:order val="1"/>
          <c:tx>
            <c:strRef>
              <c:f>Tabelle1!$C$1</c:f>
              <c:strCache>
                <c:ptCount val="1"/>
                <c:pt idx="0">
                  <c:v>DeinBuch.com</c:v>
                </c:pt>
              </c:strCache>
            </c:strRef>
          </c:tx>
          <c:spPr>
            <a:ln w="25400">
              <a:solidFill>
                <a:schemeClr val="bg2"/>
              </a:solidFill>
            </a:ln>
          </c:spPr>
          <c:marker>
            <c:symbol val="circle"/>
            <c:size val="10"/>
            <c:spPr>
              <a:solidFill>
                <a:schemeClr val="bg2"/>
              </a:solidFill>
              <a:ln>
                <a:noFill/>
              </a:ln>
            </c:spPr>
          </c:marker>
          <c:dLbls>
            <c:delete val="1"/>
          </c:dLbls>
          <c:cat>
            <c:strRef>
              <c:f>Tabelle1!$A$2:$A$10</c:f>
              <c:strCache>
                <c:ptCount val="9"/>
                <c:pt idx="0">
                  <c:v>sympathisch</c:v>
                </c:pt>
                <c:pt idx="1">
                  <c:v>optisch ansprechend</c:v>
                </c:pt>
                <c:pt idx="2">
                  <c:v>leicht verständlich</c:v>
                </c:pt>
                <c:pt idx="3">
                  <c:v>interessant</c:v>
                </c:pt>
                <c:pt idx="4">
                  <c:v>leicht lesbar</c:v>
                </c:pt>
                <c:pt idx="5">
                  <c:v>hoher  Nutzen</c:v>
                </c:pt>
                <c:pt idx="6">
                  <c:v>rasche Informationen</c:v>
                </c:pt>
                <c:pt idx="7">
                  <c:v>übersichtlich</c:v>
                </c:pt>
                <c:pt idx="8">
                  <c:v>viel Neues zu entdecken</c:v>
                </c:pt>
              </c:strCache>
            </c:strRef>
          </c:cat>
          <c:val>
            <c:numRef>
              <c:f>Tabelle1!$C$2:$C$10</c:f>
              <c:numCache>
                <c:formatCode>General</c:formatCode>
                <c:ptCount val="9"/>
                <c:pt idx="0">
                  <c:v>2.41</c:v>
                </c:pt>
                <c:pt idx="1">
                  <c:v>2.96</c:v>
                </c:pt>
                <c:pt idx="2">
                  <c:v>2.65</c:v>
                </c:pt>
                <c:pt idx="3">
                  <c:v>2.2599999999999998</c:v>
                </c:pt>
                <c:pt idx="4">
                  <c:v>2.48</c:v>
                </c:pt>
                <c:pt idx="5">
                  <c:v>2.95</c:v>
                </c:pt>
                <c:pt idx="6">
                  <c:v>2.81</c:v>
                </c:pt>
                <c:pt idx="7">
                  <c:v>2.14</c:v>
                </c:pt>
                <c:pt idx="8">
                  <c:v>2.64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AD-4BBC-A799-2EC9530DF3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46083872"/>
        <c:axId val="546080344"/>
      </c:lineChart>
      <c:catAx>
        <c:axId val="546083872"/>
        <c:scaling>
          <c:orientation val="minMax"/>
        </c:scaling>
        <c:delete val="0"/>
        <c:axPos val="t"/>
        <c:numFmt formatCode="General" sourceLinked="0"/>
        <c:majorTickMark val="out"/>
        <c:minorTickMark val="none"/>
        <c:tickLblPos val="high"/>
        <c:txPr>
          <a:bodyPr rot="-1200000"/>
          <a:lstStyle/>
          <a:p>
            <a:pPr>
              <a:defRPr sz="1600" b="0">
                <a:latin typeface="Arial Narrow" pitchFamily="34" charset="0"/>
              </a:defRPr>
            </a:pPr>
            <a:endParaRPr lang="de-DE"/>
          </a:p>
        </c:txPr>
        <c:crossAx val="546080344"/>
        <c:crossesAt val="3"/>
        <c:auto val="1"/>
        <c:lblAlgn val="ctr"/>
        <c:lblOffset val="100"/>
        <c:noMultiLvlLbl val="0"/>
      </c:catAx>
      <c:valAx>
        <c:axId val="546080344"/>
        <c:scaling>
          <c:orientation val="maxMin"/>
          <c:max val="3"/>
          <c:min val="1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 sz="1400" b="1">
                <a:solidFill>
                  <a:srgbClr val="FF0000"/>
                </a:solidFill>
              </a:defRPr>
            </a:pPr>
            <a:endParaRPr lang="de-DE"/>
          </a:p>
        </c:txPr>
        <c:crossAx val="546083872"/>
        <c:crosses val="autoZero"/>
        <c:crossBetween val="between"/>
        <c:majorUnit val="1"/>
        <c:minorUnit val="1"/>
      </c:valAx>
    </c:plotArea>
    <c:legend>
      <c:legendPos val="b"/>
      <c:layout>
        <c:manualLayout>
          <c:xMode val="edge"/>
          <c:yMode val="edge"/>
          <c:x val="0.59265079060547765"/>
          <c:y val="8.3131145040923227E-2"/>
          <c:w val="0.38712876373846783"/>
          <c:h val="0.15892362239957833"/>
        </c:manualLayout>
      </c:layout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spPr>
    <a:ln w="28575">
      <a:solidFill>
        <a:srgbClr val="464B71"/>
      </a:solidFill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431686713418133E-2"/>
          <c:y val="5.5390692189529425E-2"/>
          <c:w val="0.87948169649481212"/>
          <c:h val="0.54294619876757066"/>
        </c:manualLayout>
      </c:layout>
      <c:lineChart>
        <c:grouping val="standar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MeinBuch.com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circle"/>
            <c:size val="10"/>
            <c:spPr>
              <a:solidFill>
                <a:schemeClr val="tx1"/>
              </a:solidFill>
              <a:ln>
                <a:noFill/>
              </a:ln>
            </c:spPr>
          </c:marker>
          <c:dLbls>
            <c:delete val="1"/>
          </c:dLbls>
          <c:cat>
            <c:strRef>
              <c:f>Tabelle1!$A$2:$A$10</c:f>
              <c:strCache>
                <c:ptCount val="9"/>
                <c:pt idx="0">
                  <c:v>sympathisch</c:v>
                </c:pt>
                <c:pt idx="1">
                  <c:v>optisch ansprechend</c:v>
                </c:pt>
                <c:pt idx="2">
                  <c:v>leicht verständlich</c:v>
                </c:pt>
                <c:pt idx="3">
                  <c:v>interessant</c:v>
                </c:pt>
                <c:pt idx="4">
                  <c:v>leicht lesbar</c:v>
                </c:pt>
                <c:pt idx="5">
                  <c:v>hoher  Nutzen</c:v>
                </c:pt>
                <c:pt idx="6">
                  <c:v>rasche Informationen</c:v>
                </c:pt>
                <c:pt idx="7">
                  <c:v>übersichtlich</c:v>
                </c:pt>
                <c:pt idx="8">
                  <c:v>viel Neues zu entdecken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2.0099999999999998</c:v>
                </c:pt>
                <c:pt idx="1">
                  <c:v>2.2400000000000002</c:v>
                </c:pt>
                <c:pt idx="2">
                  <c:v>2.2599999999999998</c:v>
                </c:pt>
                <c:pt idx="3">
                  <c:v>2.1</c:v>
                </c:pt>
                <c:pt idx="4">
                  <c:v>2.1800000000000002</c:v>
                </c:pt>
                <c:pt idx="5">
                  <c:v>2.82</c:v>
                </c:pt>
                <c:pt idx="6">
                  <c:v>2.15</c:v>
                </c:pt>
                <c:pt idx="7">
                  <c:v>1.68</c:v>
                </c:pt>
                <c:pt idx="8">
                  <c:v>2.11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E1-45D8-B7DB-8BC534BCB323}"/>
            </c:ext>
          </c:extLst>
        </c:ser>
        <c:ser>
          <c:idx val="0"/>
          <c:order val="1"/>
          <c:tx>
            <c:strRef>
              <c:f>Tabelle1!$C$1</c:f>
              <c:strCache>
                <c:ptCount val="1"/>
                <c:pt idx="0">
                  <c:v>DeinBuch.com</c:v>
                </c:pt>
              </c:strCache>
            </c:strRef>
          </c:tx>
          <c:spPr>
            <a:ln w="25400">
              <a:solidFill>
                <a:schemeClr val="bg2"/>
              </a:solidFill>
            </a:ln>
          </c:spPr>
          <c:marker>
            <c:symbol val="circle"/>
            <c:size val="10"/>
            <c:spPr>
              <a:solidFill>
                <a:schemeClr val="bg2"/>
              </a:solidFill>
              <a:ln>
                <a:noFill/>
              </a:ln>
            </c:spPr>
          </c:marker>
          <c:dLbls>
            <c:delete val="1"/>
          </c:dLbls>
          <c:cat>
            <c:strRef>
              <c:f>Tabelle1!$A$2:$A$10</c:f>
              <c:strCache>
                <c:ptCount val="9"/>
                <c:pt idx="0">
                  <c:v>sympathisch</c:v>
                </c:pt>
                <c:pt idx="1">
                  <c:v>optisch ansprechend</c:v>
                </c:pt>
                <c:pt idx="2">
                  <c:v>leicht verständlich</c:v>
                </c:pt>
                <c:pt idx="3">
                  <c:v>interessant</c:v>
                </c:pt>
                <c:pt idx="4">
                  <c:v>leicht lesbar</c:v>
                </c:pt>
                <c:pt idx="5">
                  <c:v>hoher  Nutzen</c:v>
                </c:pt>
                <c:pt idx="6">
                  <c:v>rasche Informationen</c:v>
                </c:pt>
                <c:pt idx="7">
                  <c:v>übersichtlich</c:v>
                </c:pt>
                <c:pt idx="8">
                  <c:v>viel Neues zu entdecken</c:v>
                </c:pt>
              </c:strCache>
            </c:strRef>
          </c:cat>
          <c:val>
            <c:numRef>
              <c:f>Tabelle1!$C$2:$C$10</c:f>
              <c:numCache>
                <c:formatCode>General</c:formatCode>
                <c:ptCount val="9"/>
                <c:pt idx="0">
                  <c:v>2.41</c:v>
                </c:pt>
                <c:pt idx="1">
                  <c:v>2.96</c:v>
                </c:pt>
                <c:pt idx="2">
                  <c:v>2.65</c:v>
                </c:pt>
                <c:pt idx="3">
                  <c:v>2.2599999999999998</c:v>
                </c:pt>
                <c:pt idx="4">
                  <c:v>2.48</c:v>
                </c:pt>
                <c:pt idx="5">
                  <c:v>2.95</c:v>
                </c:pt>
                <c:pt idx="6">
                  <c:v>2.81</c:v>
                </c:pt>
                <c:pt idx="7">
                  <c:v>2.14</c:v>
                </c:pt>
                <c:pt idx="8">
                  <c:v>2.64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E1-45D8-B7DB-8BC534BCB3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46090144"/>
        <c:axId val="546085048"/>
      </c:lineChart>
      <c:catAx>
        <c:axId val="546090144"/>
        <c:scaling>
          <c:orientation val="minMax"/>
        </c:scaling>
        <c:delete val="0"/>
        <c:axPos val="t"/>
        <c:numFmt formatCode="General" sourceLinked="0"/>
        <c:majorTickMark val="out"/>
        <c:minorTickMark val="none"/>
        <c:tickLblPos val="high"/>
        <c:txPr>
          <a:bodyPr rot="-1200000"/>
          <a:lstStyle/>
          <a:p>
            <a:pPr>
              <a:defRPr sz="1600" b="0">
                <a:latin typeface="Arial Narrow" pitchFamily="34" charset="0"/>
              </a:defRPr>
            </a:pPr>
            <a:endParaRPr lang="de-DE"/>
          </a:p>
        </c:txPr>
        <c:crossAx val="546085048"/>
        <c:crossesAt val="10"/>
        <c:auto val="1"/>
        <c:lblAlgn val="ctr"/>
        <c:lblOffset val="100"/>
        <c:noMultiLvlLbl val="0"/>
      </c:catAx>
      <c:valAx>
        <c:axId val="546085048"/>
        <c:scaling>
          <c:orientation val="maxMin"/>
          <c:max val="1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008000"/>
            </a:solidFill>
          </a:ln>
        </c:spPr>
        <c:txPr>
          <a:bodyPr/>
          <a:lstStyle/>
          <a:p>
            <a:pPr>
              <a:defRPr sz="1400" b="1">
                <a:solidFill>
                  <a:srgbClr val="008000"/>
                </a:solidFill>
              </a:defRPr>
            </a:pPr>
            <a:endParaRPr lang="de-DE"/>
          </a:p>
        </c:txPr>
        <c:crossAx val="546090144"/>
        <c:crosses val="autoZero"/>
        <c:crossBetween val="between"/>
        <c:majorUnit val="2"/>
        <c:minorUnit val="1"/>
      </c:valAx>
    </c:plotArea>
    <c:legend>
      <c:legendPos val="b"/>
      <c:layout>
        <c:manualLayout>
          <c:xMode val="edge"/>
          <c:yMode val="edge"/>
          <c:x val="0.59406002008207459"/>
          <c:y val="0.34302212262880138"/>
          <c:w val="0.38571953426186617"/>
          <c:h val="0.15892362239957833"/>
        </c:manualLayout>
      </c:layout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spPr>
    <a:ln w="28575">
      <a:solidFill>
        <a:srgbClr val="464B71"/>
      </a:solidFill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2954277410884"/>
          <c:y val="0.25952607234886182"/>
          <c:w val="0.83923135159073703"/>
          <c:h val="0.62748169582285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1-FDF1-4D42-A3D7-35F128CB327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DF1-4D42-A3D7-35F128CB327F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Tabelle1!$A$2:$A$3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75.8</c:v>
                </c:pt>
                <c:pt idx="1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F1-4D42-A3D7-35F128CB3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46089752"/>
        <c:axId val="546088968"/>
      </c:barChart>
      <c:catAx>
        <c:axId val="546089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de-DE"/>
          </a:p>
        </c:txPr>
        <c:crossAx val="546088968"/>
        <c:crosses val="autoZero"/>
        <c:auto val="1"/>
        <c:lblAlgn val="ctr"/>
        <c:lblOffset val="100"/>
        <c:noMultiLvlLbl val="0"/>
      </c:catAx>
      <c:valAx>
        <c:axId val="54608896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de-DE"/>
          </a:p>
        </c:txPr>
        <c:crossAx val="546089752"/>
        <c:crosses val="autoZero"/>
        <c:crossBetween val="between"/>
        <c:majorUnit val="20"/>
      </c:valAx>
    </c:plotArea>
    <c:plotVisOnly val="1"/>
    <c:dispBlanksAs val="gap"/>
    <c:showDLblsOverMax val="0"/>
  </c:chart>
  <c:spPr>
    <a:ln w="38100"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3260454846354"/>
          <c:y val="0.15304852348666098"/>
          <c:w val="0.62612140617159995"/>
          <c:h val="0.73519295497878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D3F-4A98-A007-B4C7A1C2558E}"/>
              </c:ext>
            </c:extLst>
          </c:dPt>
          <c:dPt>
            <c:idx val="3"/>
            <c:invertIfNegative val="0"/>
            <c:bubble3D val="0"/>
            <c:spPr>
              <a:solidFill>
                <a:srgbClr val="FECACB"/>
              </a:solidFill>
            </c:spPr>
            <c:extLst>
              <c:ext xmlns:c16="http://schemas.microsoft.com/office/drawing/2014/chart" uri="{C3380CC4-5D6E-409C-BE32-E72D297353CC}">
                <c16:uniqueId val="{00000003-9D3F-4A98-A007-B4C7A1C2558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D3F-4A98-A007-B4C7A1C2558E}"/>
              </c:ext>
            </c:extLst>
          </c:dPt>
          <c:dPt>
            <c:idx val="6"/>
            <c:invertIfNegative val="0"/>
            <c:bubble3D val="0"/>
            <c:spPr>
              <a:solidFill>
                <a:srgbClr val="FECACB"/>
              </a:solidFill>
            </c:spPr>
            <c:extLst>
              <c:ext xmlns:c16="http://schemas.microsoft.com/office/drawing/2014/chart" uri="{C3380CC4-5D6E-409C-BE32-E72D297353CC}">
                <c16:uniqueId val="{00000007-9D3F-4A98-A007-B4C7A1C255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alle Befragten (n = 505)</c:v>
                </c:pt>
                <c:pt idx="2">
                  <c:v>nein (n = 122)</c:v>
                </c:pt>
                <c:pt idx="3">
                  <c:v>ja (n = 383)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26.3</c:v>
                </c:pt>
                <c:pt idx="2" formatCode="0.0">
                  <c:v>13.1</c:v>
                </c:pt>
                <c:pt idx="3" formatCode="0.0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3F-4A98-A007-B4C7A1C25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41818280"/>
        <c:axId val="541815144"/>
      </c:barChart>
      <c:catAx>
        <c:axId val="5418182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BEBEBE"/>
            </a:solidFill>
          </a:ln>
        </c:spPr>
        <c:txPr>
          <a:bodyPr/>
          <a:lstStyle/>
          <a:p>
            <a:pPr>
              <a:defRPr sz="1400" b="0"/>
            </a:pPr>
            <a:endParaRPr lang="de-DE"/>
          </a:p>
        </c:txPr>
        <c:crossAx val="541815144"/>
        <c:crosses val="autoZero"/>
        <c:auto val="1"/>
        <c:lblAlgn val="ctr"/>
        <c:lblOffset val="100"/>
        <c:noMultiLvlLbl val="0"/>
      </c:catAx>
      <c:valAx>
        <c:axId val="541815144"/>
        <c:scaling>
          <c:orientation val="minMax"/>
          <c:max val="100"/>
        </c:scaling>
        <c:delete val="0"/>
        <c:axPos val="t"/>
        <c:majorGridlines>
          <c:spPr>
            <a:ln>
              <a:solidFill>
                <a:srgbClr val="BEBEB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BEBEBE"/>
            </a:solidFill>
          </a:ln>
        </c:spPr>
        <c:txPr>
          <a:bodyPr/>
          <a:lstStyle/>
          <a:p>
            <a:pPr>
              <a:defRPr sz="1400" b="0"/>
            </a:pPr>
            <a:endParaRPr lang="de-DE"/>
          </a:p>
        </c:txPr>
        <c:crossAx val="541818280"/>
        <c:crosses val="autoZero"/>
        <c:crossBetween val="between"/>
      </c:valAx>
    </c:plotArea>
    <c:plotVisOnly val="1"/>
    <c:dispBlanksAs val="gap"/>
    <c:showDLblsOverMax val="0"/>
  </c:chart>
  <c:spPr>
    <a:ln w="38100"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35766202301851"/>
          <c:y val="0.19712993489577194"/>
          <c:w val="0.57371682345707942"/>
          <c:h val="0.758271489172445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EF6-4E46-B6BF-46D288F85B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EF6-4E46-B6BF-46D288F85B34}"/>
              </c:ext>
            </c:extLst>
          </c:dPt>
          <c:dPt>
            <c:idx val="5"/>
            <c:invertIfNegative val="0"/>
            <c:bubble3D val="0"/>
            <c:spPr>
              <a:solidFill>
                <a:srgbClr val="FECAC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32BF-4947-AB4D-E750DD0CE1A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EF6-4E46-B6BF-46D288F85B34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Tabelle1!$A$2:$A$10</c:f>
              <c:strCache>
                <c:ptCount val="9"/>
                <c:pt idx="0">
                  <c:v>mir sympathisch sein</c:v>
                </c:pt>
                <c:pt idx="1">
                  <c:v>optisch ansprechend sein</c:v>
                </c:pt>
                <c:pt idx="2">
                  <c:v>leicht verständlich sein</c:v>
                </c:pt>
                <c:pt idx="3">
                  <c:v>interessante Inhalte haben</c:v>
                </c:pt>
                <c:pt idx="4">
                  <c:v>einen leicht lesbaren Text haben</c:v>
                </c:pt>
                <c:pt idx="5">
                  <c:v>hohen persönl. Nutzen haben</c:v>
                </c:pt>
                <c:pt idx="6">
                  <c:v>rasch Informationen liefern</c:v>
                </c:pt>
                <c:pt idx="7">
                  <c:v>übersichtlich gestaltet sein</c:v>
                </c:pt>
                <c:pt idx="8">
                  <c:v>Neues zu entdecken haben</c:v>
                </c:pt>
              </c:strCache>
            </c:strRef>
          </c:cat>
          <c:val>
            <c:numRef>
              <c:f>Tabelle1!$B$2:$B$10</c:f>
              <c:numCache>
                <c:formatCode>0.00</c:formatCode>
                <c:ptCount val="9"/>
                <c:pt idx="0">
                  <c:v>1.84</c:v>
                </c:pt>
                <c:pt idx="1">
                  <c:v>1.95</c:v>
                </c:pt>
                <c:pt idx="2">
                  <c:v>2.14</c:v>
                </c:pt>
                <c:pt idx="3">
                  <c:v>2.13</c:v>
                </c:pt>
                <c:pt idx="4">
                  <c:v>2.37</c:v>
                </c:pt>
                <c:pt idx="5">
                  <c:v>1.53</c:v>
                </c:pt>
                <c:pt idx="6">
                  <c:v>2.11</c:v>
                </c:pt>
                <c:pt idx="7">
                  <c:v>1.91</c:v>
                </c:pt>
                <c:pt idx="8">
                  <c:v>1.95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F6-4E46-B6BF-46D288F85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546087792"/>
        <c:axId val="546084264"/>
      </c:barChart>
      <c:catAx>
        <c:axId val="546087792"/>
        <c:scaling>
          <c:orientation val="maxMin"/>
        </c:scaling>
        <c:delete val="0"/>
        <c:axPos val="r"/>
        <c:numFmt formatCode="General" sourceLinked="0"/>
        <c:majorTickMark val="out"/>
        <c:minorTickMark val="none"/>
        <c:tickLblPos val="high"/>
        <c:spPr>
          <a:ln>
            <a:solidFill>
              <a:srgbClr val="BEBEBE"/>
            </a:solidFill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546084264"/>
        <c:crossesAt val="5"/>
        <c:auto val="1"/>
        <c:lblAlgn val="ctr"/>
        <c:lblOffset val="100"/>
        <c:noMultiLvlLbl val="0"/>
      </c:catAx>
      <c:valAx>
        <c:axId val="546084264"/>
        <c:scaling>
          <c:orientation val="maxMin"/>
          <c:max val="5"/>
          <c:min val="1"/>
        </c:scaling>
        <c:delete val="0"/>
        <c:axPos val="t"/>
        <c:majorGridlines>
          <c:spPr>
            <a:ln>
              <a:solidFill>
                <a:srgbClr val="BEBEBE"/>
              </a:solidFill>
            </a:ln>
          </c:spPr>
        </c:majorGridlines>
        <c:numFmt formatCode="0.00" sourceLinked="1"/>
        <c:majorTickMark val="out"/>
        <c:minorTickMark val="none"/>
        <c:tickLblPos val="nextTo"/>
        <c:spPr>
          <a:ln>
            <a:solidFill>
              <a:srgbClr val="BEBEBE"/>
            </a:solidFill>
          </a:ln>
        </c:spPr>
        <c:crossAx val="546087792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spPr>
    <a:ln w="38100">
      <a:noFill/>
    </a:ln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76019325843718"/>
          <c:y val="0.27949283633385064"/>
          <c:w val="0.76100126220829933"/>
          <c:h val="0.702357060766566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1: sympathisch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Tabelle1!$A$2:$A$8</c:f>
              <c:strCache>
                <c:ptCount val="7"/>
                <c:pt idx="0">
                  <c:v>alle Befragten (n = 505)</c:v>
                </c:pt>
                <c:pt idx="2">
                  <c:v>nein (n = 383)</c:v>
                </c:pt>
                <c:pt idx="3">
                  <c:v>ja (n = 122)</c:v>
                </c:pt>
                <c:pt idx="5">
                  <c:v>nein (n = 372)</c:v>
                </c:pt>
                <c:pt idx="6">
                  <c:v>ja (n = 133)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 formatCode="0">
                  <c:v>34.257425742574256</c:v>
                </c:pt>
                <c:pt idx="2" formatCode="0">
                  <c:v>34.203655352480418</c:v>
                </c:pt>
                <c:pt idx="3" formatCode="0">
                  <c:v>34.42622950819672</c:v>
                </c:pt>
                <c:pt idx="5" formatCode="0">
                  <c:v>34.13978494623656</c:v>
                </c:pt>
                <c:pt idx="6" formatCode="0">
                  <c:v>34.586466165413533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F1-4E8C-A23A-A34AAF38882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E4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/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Tabelle1!$A$2:$A$8</c:f>
              <c:strCache>
                <c:ptCount val="7"/>
                <c:pt idx="0">
                  <c:v>alle Befragten (n = 505)</c:v>
                </c:pt>
                <c:pt idx="2">
                  <c:v>nein (n = 383)</c:v>
                </c:pt>
                <c:pt idx="3">
                  <c:v>ja (n = 122)</c:v>
                </c:pt>
                <c:pt idx="5">
                  <c:v>nein (n = 372)</c:v>
                </c:pt>
                <c:pt idx="6">
                  <c:v>ja (n = 133)</c:v>
                </c:pt>
              </c:strCache>
            </c:strRef>
          </c:cat>
          <c:val>
            <c:numRef>
              <c:f>Tabelle1!$C$2:$C$8</c:f>
              <c:numCache>
                <c:formatCode>General</c:formatCode>
                <c:ptCount val="7"/>
                <c:pt idx="0" formatCode="0">
                  <c:v>28.316831683168321</c:v>
                </c:pt>
                <c:pt idx="2" formatCode="0">
                  <c:v>28.198433420365536</c:v>
                </c:pt>
                <c:pt idx="3" formatCode="0">
                  <c:v>28.688524590163933</c:v>
                </c:pt>
                <c:pt idx="5" formatCode="0">
                  <c:v>26.881720430107524</c:v>
                </c:pt>
                <c:pt idx="6" formatCode="0">
                  <c:v>32.330827067669176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F1-4E8C-A23A-A34AAF38882D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9FFB9"/>
            </a:solidFill>
            <a:ln>
              <a:solidFill>
                <a:schemeClr val="tx1"/>
              </a:solidFill>
            </a:ln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3BB-4114-B775-E821D43238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/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Tabelle1!$A$2:$A$8</c:f>
              <c:strCache>
                <c:ptCount val="7"/>
                <c:pt idx="0">
                  <c:v>alle Befragten (n = 505)</c:v>
                </c:pt>
                <c:pt idx="2">
                  <c:v>nein (n = 383)</c:v>
                </c:pt>
                <c:pt idx="3">
                  <c:v>ja (n = 122)</c:v>
                </c:pt>
                <c:pt idx="5">
                  <c:v>nein (n = 372)</c:v>
                </c:pt>
                <c:pt idx="6">
                  <c:v>ja (n = 133)</c:v>
                </c:pt>
              </c:strCache>
            </c:strRef>
          </c:cat>
          <c:val>
            <c:numRef>
              <c:f>Tabelle1!$D$2:$D$8</c:f>
              <c:numCache>
                <c:formatCode>General</c:formatCode>
                <c:ptCount val="7"/>
                <c:pt idx="0" formatCode="0">
                  <c:v>14.059405940594061</c:v>
                </c:pt>
                <c:pt idx="2" formatCode="0">
                  <c:v>13.054830287206268</c:v>
                </c:pt>
                <c:pt idx="3" formatCode="0">
                  <c:v>17.21311475409836</c:v>
                </c:pt>
                <c:pt idx="5" formatCode="0">
                  <c:v>14.78494623655914</c:v>
                </c:pt>
                <c:pt idx="6" formatCode="0">
                  <c:v>12.030075187969924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F1-4E8C-A23A-A34AAF38882D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8C8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/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Tabelle1!$A$2:$A$8</c:f>
              <c:strCache>
                <c:ptCount val="7"/>
                <c:pt idx="0">
                  <c:v>alle Befragten (n = 505)</c:v>
                </c:pt>
                <c:pt idx="2">
                  <c:v>nein (n = 383)</c:v>
                </c:pt>
                <c:pt idx="3">
                  <c:v>ja (n = 122)</c:v>
                </c:pt>
                <c:pt idx="5">
                  <c:v>nein (n = 372)</c:v>
                </c:pt>
                <c:pt idx="6">
                  <c:v>ja (n = 133)</c:v>
                </c:pt>
              </c:strCache>
            </c:strRef>
          </c:cat>
          <c:val>
            <c:numRef>
              <c:f>Tabelle1!$E$2:$E$8</c:f>
              <c:numCache>
                <c:formatCode>General</c:formatCode>
                <c:ptCount val="7"/>
                <c:pt idx="0" formatCode="0">
                  <c:v>7.3267326732673279</c:v>
                </c:pt>
                <c:pt idx="2" formatCode="0">
                  <c:v>7.3107049608355092</c:v>
                </c:pt>
                <c:pt idx="3" formatCode="0">
                  <c:v>7.3770491803278686</c:v>
                </c:pt>
                <c:pt idx="5" formatCode="0">
                  <c:v>7.795698924731183</c:v>
                </c:pt>
                <c:pt idx="6" formatCode="0">
                  <c:v>6.0150375939849621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F1-4E8C-A23A-A34AAF38882D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6464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/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Tabelle1!$A$2:$A$8</c:f>
              <c:strCache>
                <c:ptCount val="7"/>
                <c:pt idx="0">
                  <c:v>alle Befragten (n = 505)</c:v>
                </c:pt>
                <c:pt idx="2">
                  <c:v>nein (n = 383)</c:v>
                </c:pt>
                <c:pt idx="3">
                  <c:v>ja (n = 122)</c:v>
                </c:pt>
                <c:pt idx="5">
                  <c:v>nein (n = 372)</c:v>
                </c:pt>
                <c:pt idx="6">
                  <c:v>ja (n = 133)</c:v>
                </c:pt>
              </c:strCache>
            </c:strRef>
          </c:cat>
          <c:val>
            <c:numRef>
              <c:f>Tabelle1!$F$2:$F$8</c:f>
              <c:numCache>
                <c:formatCode>General</c:formatCode>
                <c:ptCount val="7"/>
                <c:pt idx="0" formatCode="0">
                  <c:v>2.3762376237623761</c:v>
                </c:pt>
                <c:pt idx="2" formatCode="0">
                  <c:v>2.6109660574412534</c:v>
                </c:pt>
                <c:pt idx="3" formatCode="0">
                  <c:v>1.639344262295082</c:v>
                </c:pt>
                <c:pt idx="5" formatCode="0">
                  <c:v>2.956989247311828</c:v>
                </c:pt>
                <c:pt idx="6" formatCode="0">
                  <c:v>0.75187969924812026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F1-4E8C-A23A-A34AAF38882D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6: unsympathisch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/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Tabelle1!$A$2:$A$8</c:f>
              <c:strCache>
                <c:ptCount val="7"/>
                <c:pt idx="0">
                  <c:v>alle Befragten (n = 505)</c:v>
                </c:pt>
                <c:pt idx="2">
                  <c:v>nein (n = 383)</c:v>
                </c:pt>
                <c:pt idx="3">
                  <c:v>ja (n = 122)</c:v>
                </c:pt>
                <c:pt idx="5">
                  <c:v>nein (n = 372)</c:v>
                </c:pt>
                <c:pt idx="6">
                  <c:v>ja (n = 133)</c:v>
                </c:pt>
              </c:strCache>
            </c:strRef>
          </c:cat>
          <c:val>
            <c:numRef>
              <c:f>Tabelle1!$G$2:$G$8</c:f>
              <c:numCache>
                <c:formatCode>General</c:formatCode>
                <c:ptCount val="7"/>
                <c:pt idx="0" formatCode="0">
                  <c:v>1.5841584158415842</c:v>
                </c:pt>
                <c:pt idx="2" formatCode="0">
                  <c:v>1.8276762402088773</c:v>
                </c:pt>
                <c:pt idx="3" formatCode="0">
                  <c:v>0.81967213114754101</c:v>
                </c:pt>
                <c:pt idx="5" formatCode="0">
                  <c:v>1.6129032258064515</c:v>
                </c:pt>
                <c:pt idx="6" formatCode="0">
                  <c:v>1.5037593984962405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1F1-4E8C-A23A-A34AAF38882D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keine Angabe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Tabelle1!$A$2:$A$8</c:f>
              <c:strCache>
                <c:ptCount val="7"/>
                <c:pt idx="0">
                  <c:v>alle Befragten (n = 505)</c:v>
                </c:pt>
                <c:pt idx="2">
                  <c:v>nein (n = 383)</c:v>
                </c:pt>
                <c:pt idx="3">
                  <c:v>ja (n = 122)</c:v>
                </c:pt>
                <c:pt idx="5">
                  <c:v>nein (n = 372)</c:v>
                </c:pt>
                <c:pt idx="6">
                  <c:v>ja (n = 133)</c:v>
                </c:pt>
              </c:strCache>
            </c:strRef>
          </c:cat>
          <c:val>
            <c:numRef>
              <c:f>Tabelle1!$H$2:$H$8</c:f>
              <c:numCache>
                <c:formatCode>General</c:formatCode>
                <c:ptCount val="7"/>
                <c:pt idx="0" formatCode="0">
                  <c:v>12.079207920792069</c:v>
                </c:pt>
                <c:pt idx="2" formatCode="0">
                  <c:v>12.793733681462138</c:v>
                </c:pt>
                <c:pt idx="3" formatCode="0">
                  <c:v>9.8360655737704974</c:v>
                </c:pt>
                <c:pt idx="5" formatCode="0">
                  <c:v>11.827956989247312</c:v>
                </c:pt>
                <c:pt idx="6" formatCode="0">
                  <c:v>12.781954887218049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F1-4E8C-A23A-A34AAF38882D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Abstand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Tabelle1!$A$2:$A$8</c:f>
              <c:strCache>
                <c:ptCount val="7"/>
                <c:pt idx="0">
                  <c:v>alle Befragten (n = 505)</c:v>
                </c:pt>
                <c:pt idx="2">
                  <c:v>nein (n = 383)</c:v>
                </c:pt>
                <c:pt idx="3">
                  <c:v>ja (n = 122)</c:v>
                </c:pt>
                <c:pt idx="5">
                  <c:v>nein (n = 372)</c:v>
                </c:pt>
                <c:pt idx="6">
                  <c:v>ja (n = 133)</c:v>
                </c:pt>
              </c:strCache>
            </c:strRef>
          </c:cat>
          <c:val>
            <c:numRef>
              <c:f>Tabelle1!$I$2:$I$8</c:f>
              <c:numCache>
                <c:formatCode>General</c:formatCode>
                <c:ptCount val="7"/>
                <c:pt idx="0" formatCode="0.00">
                  <c:v>5</c:v>
                </c:pt>
                <c:pt idx="2" formatCode="0.00">
                  <c:v>5</c:v>
                </c:pt>
                <c:pt idx="3" formatCode="0.00">
                  <c:v>5</c:v>
                </c:pt>
                <c:pt idx="5" formatCode="0.00">
                  <c:v>5</c:v>
                </c:pt>
                <c:pt idx="6" formatCode="0.0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1F1-4E8C-A23A-A34AAF38882D}"/>
            </c:ext>
          </c:extLst>
        </c:ser>
        <c:ser>
          <c:idx val="8"/>
          <c:order val="8"/>
          <c:tx>
            <c:strRef>
              <c:f>Tabelle1!$J$1</c:f>
              <c:strCache>
                <c:ptCount val="1"/>
                <c:pt idx="0">
                  <c:v>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Tabelle1!$A$2:$A$8</c:f>
              <c:strCache>
                <c:ptCount val="7"/>
                <c:pt idx="0">
                  <c:v>alle Befragten (n = 505)</c:v>
                </c:pt>
                <c:pt idx="2">
                  <c:v>nein (n = 383)</c:v>
                </c:pt>
                <c:pt idx="3">
                  <c:v>ja (n = 122)</c:v>
                </c:pt>
                <c:pt idx="5">
                  <c:v>nein (n = 372)</c:v>
                </c:pt>
                <c:pt idx="6">
                  <c:v>ja (n = 133)</c:v>
                </c:pt>
              </c:strCache>
            </c:strRef>
          </c:cat>
          <c:val>
            <c:numRef>
              <c:f>Tabelle1!$J$2:$J$8</c:f>
              <c:numCache>
                <c:formatCode>General</c:formatCode>
                <c:ptCount val="7"/>
                <c:pt idx="0" formatCode="0.0">
                  <c:v>2.0900900900900901</c:v>
                </c:pt>
                <c:pt idx="2" formatCode="0.0">
                  <c:v>2.0988023952095807</c:v>
                </c:pt>
                <c:pt idx="3" formatCode="0.0">
                  <c:v>2.0636363636363639</c:v>
                </c:pt>
                <c:pt idx="5" formatCode="0.0">
                  <c:v>2.1310975609756087</c:v>
                </c:pt>
                <c:pt idx="6" formatCode="0.0">
                  <c:v>1.9741379310344833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1F1-4E8C-A23A-A34AAF388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46090928"/>
        <c:axId val="546086616"/>
      </c:barChart>
      <c:catAx>
        <c:axId val="5460909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BEBEBE"/>
            </a:solidFill>
          </a:ln>
        </c:spPr>
        <c:crossAx val="546086616"/>
        <c:crosses val="autoZero"/>
        <c:auto val="1"/>
        <c:lblAlgn val="ctr"/>
        <c:lblOffset val="100"/>
        <c:noMultiLvlLbl val="0"/>
      </c:catAx>
      <c:valAx>
        <c:axId val="546086616"/>
        <c:scaling>
          <c:orientation val="minMax"/>
          <c:max val="115"/>
          <c:min val="0"/>
        </c:scaling>
        <c:delete val="0"/>
        <c:axPos val="t"/>
        <c:majorGridlines>
          <c:spPr>
            <a:ln>
              <a:solidFill>
                <a:srgbClr val="BEBEBE"/>
              </a:solidFill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solidFill>
              <a:srgbClr val="BEBEBE"/>
            </a:solidFill>
          </a:ln>
        </c:spPr>
        <c:crossAx val="546090928"/>
        <c:crosses val="autoZero"/>
        <c:crossBetween val="between"/>
        <c:majorUnit val="20"/>
        <c:minorUnit val="20"/>
      </c:valAx>
    </c:plotArea>
    <c:legend>
      <c:legendPos val="t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24697234222995709"/>
          <c:y val="0.11719557548167869"/>
          <c:w val="0.65311558869317521"/>
          <c:h val="8.1604714671798265E-2"/>
        </c:manualLayout>
      </c:layout>
      <c:overlay val="0"/>
      <c:spPr>
        <a:ln w="3175">
          <a:noFill/>
        </a:ln>
      </c:spPr>
    </c:legend>
    <c:plotVisOnly val="1"/>
    <c:dispBlanksAs val="gap"/>
    <c:showDLblsOverMax val="0"/>
  </c:chart>
  <c:spPr>
    <a:ln w="38100">
      <a:noFill/>
    </a:ln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76019325843718"/>
          <c:y val="0.27949283633385064"/>
          <c:w val="0.76100126220829933"/>
          <c:h val="0.7023570607665665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1: sympathisch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Tabelle1!$A$2:$A$8</c:f>
              <c:strCache>
                <c:ptCount val="7"/>
                <c:pt idx="0">
                  <c:v>alle Befragten (n = 505)</c:v>
                </c:pt>
                <c:pt idx="2">
                  <c:v>nein (n = 383)</c:v>
                </c:pt>
                <c:pt idx="3">
                  <c:v>ja (n = 122)</c:v>
                </c:pt>
                <c:pt idx="5">
                  <c:v>nein (n = 372)</c:v>
                </c:pt>
                <c:pt idx="6">
                  <c:v>ja (n = 133)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 formatCode="0">
                  <c:v>34.257425742574256</c:v>
                </c:pt>
                <c:pt idx="2" formatCode="0">
                  <c:v>34.203655352480418</c:v>
                </c:pt>
                <c:pt idx="3" formatCode="0">
                  <c:v>34.42622950819672</c:v>
                </c:pt>
                <c:pt idx="5" formatCode="0">
                  <c:v>34.13978494623656</c:v>
                </c:pt>
                <c:pt idx="6" formatCode="0">
                  <c:v>34.586466165413533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4-4297-9F00-1933BC4292B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E4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/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Tabelle1!$A$2:$A$8</c:f>
              <c:strCache>
                <c:ptCount val="7"/>
                <c:pt idx="0">
                  <c:v>alle Befragten (n = 505)</c:v>
                </c:pt>
                <c:pt idx="2">
                  <c:v>nein (n = 383)</c:v>
                </c:pt>
                <c:pt idx="3">
                  <c:v>ja (n = 122)</c:v>
                </c:pt>
                <c:pt idx="5">
                  <c:v>nein (n = 372)</c:v>
                </c:pt>
                <c:pt idx="6">
                  <c:v>ja (n = 133)</c:v>
                </c:pt>
              </c:strCache>
            </c:strRef>
          </c:cat>
          <c:val>
            <c:numRef>
              <c:f>Tabelle1!$C$2:$C$8</c:f>
              <c:numCache>
                <c:formatCode>General</c:formatCode>
                <c:ptCount val="7"/>
                <c:pt idx="0" formatCode="0">
                  <c:v>28.316831683168321</c:v>
                </c:pt>
                <c:pt idx="2" formatCode="0">
                  <c:v>28.198433420365536</c:v>
                </c:pt>
                <c:pt idx="3" formatCode="0">
                  <c:v>28.688524590163933</c:v>
                </c:pt>
                <c:pt idx="5" formatCode="0">
                  <c:v>26.881720430107524</c:v>
                </c:pt>
                <c:pt idx="6" formatCode="0">
                  <c:v>32.330827067669176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24-4297-9F00-1933BC4292B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9FFB9"/>
            </a:solidFill>
            <a:ln>
              <a:solidFill>
                <a:schemeClr val="tx1"/>
              </a:solidFill>
            </a:ln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D24-4297-9F00-1933BC4292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/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Tabelle1!$A$2:$A$8</c:f>
              <c:strCache>
                <c:ptCount val="7"/>
                <c:pt idx="0">
                  <c:v>alle Befragten (n = 505)</c:v>
                </c:pt>
                <c:pt idx="2">
                  <c:v>nein (n = 383)</c:v>
                </c:pt>
                <c:pt idx="3">
                  <c:v>ja (n = 122)</c:v>
                </c:pt>
                <c:pt idx="5">
                  <c:v>nein (n = 372)</c:v>
                </c:pt>
                <c:pt idx="6">
                  <c:v>ja (n = 133)</c:v>
                </c:pt>
              </c:strCache>
            </c:strRef>
          </c:cat>
          <c:val>
            <c:numRef>
              <c:f>Tabelle1!$D$2:$D$8</c:f>
              <c:numCache>
                <c:formatCode>General</c:formatCode>
                <c:ptCount val="7"/>
                <c:pt idx="0" formatCode="0">
                  <c:v>14.059405940594061</c:v>
                </c:pt>
                <c:pt idx="2" formatCode="0">
                  <c:v>13.054830287206268</c:v>
                </c:pt>
                <c:pt idx="3" formatCode="0">
                  <c:v>17.21311475409836</c:v>
                </c:pt>
                <c:pt idx="5" formatCode="0">
                  <c:v>14.78494623655914</c:v>
                </c:pt>
                <c:pt idx="6" formatCode="0">
                  <c:v>12.030075187969924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24-4297-9F00-1933BC4292B3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8C8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/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Tabelle1!$A$2:$A$8</c:f>
              <c:strCache>
                <c:ptCount val="7"/>
                <c:pt idx="0">
                  <c:v>alle Befragten (n = 505)</c:v>
                </c:pt>
                <c:pt idx="2">
                  <c:v>nein (n = 383)</c:v>
                </c:pt>
                <c:pt idx="3">
                  <c:v>ja (n = 122)</c:v>
                </c:pt>
                <c:pt idx="5">
                  <c:v>nein (n = 372)</c:v>
                </c:pt>
                <c:pt idx="6">
                  <c:v>ja (n = 133)</c:v>
                </c:pt>
              </c:strCache>
            </c:strRef>
          </c:cat>
          <c:val>
            <c:numRef>
              <c:f>Tabelle1!$E$2:$E$8</c:f>
              <c:numCache>
                <c:formatCode>General</c:formatCode>
                <c:ptCount val="7"/>
                <c:pt idx="0" formatCode="0">
                  <c:v>7.3267326732673279</c:v>
                </c:pt>
                <c:pt idx="2" formatCode="0">
                  <c:v>7.3107049608355092</c:v>
                </c:pt>
                <c:pt idx="3" formatCode="0">
                  <c:v>7.3770491803278686</c:v>
                </c:pt>
                <c:pt idx="5" formatCode="0">
                  <c:v>7.795698924731183</c:v>
                </c:pt>
                <c:pt idx="6" formatCode="0">
                  <c:v>6.0150375939849621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24-4297-9F00-1933BC4292B3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6464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/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Tabelle1!$A$2:$A$8</c:f>
              <c:strCache>
                <c:ptCount val="7"/>
                <c:pt idx="0">
                  <c:v>alle Befragten (n = 505)</c:v>
                </c:pt>
                <c:pt idx="2">
                  <c:v>nein (n = 383)</c:v>
                </c:pt>
                <c:pt idx="3">
                  <c:v>ja (n = 122)</c:v>
                </c:pt>
                <c:pt idx="5">
                  <c:v>nein (n = 372)</c:v>
                </c:pt>
                <c:pt idx="6">
                  <c:v>ja (n = 133)</c:v>
                </c:pt>
              </c:strCache>
            </c:strRef>
          </c:cat>
          <c:val>
            <c:numRef>
              <c:f>Tabelle1!$F$2:$F$8</c:f>
              <c:numCache>
                <c:formatCode>General</c:formatCode>
                <c:ptCount val="7"/>
                <c:pt idx="0" formatCode="0">
                  <c:v>2.3762376237623761</c:v>
                </c:pt>
                <c:pt idx="2" formatCode="0">
                  <c:v>2.6109660574412534</c:v>
                </c:pt>
                <c:pt idx="3" formatCode="0">
                  <c:v>1.639344262295082</c:v>
                </c:pt>
                <c:pt idx="5" formatCode="0">
                  <c:v>2.956989247311828</c:v>
                </c:pt>
                <c:pt idx="6" formatCode="0">
                  <c:v>0.75187969924812026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24-4297-9F00-1933BC4292B3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6: unsympathisch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/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Tabelle1!$A$2:$A$8</c:f>
              <c:strCache>
                <c:ptCount val="7"/>
                <c:pt idx="0">
                  <c:v>alle Befragten (n = 505)</c:v>
                </c:pt>
                <c:pt idx="2">
                  <c:v>nein (n = 383)</c:v>
                </c:pt>
                <c:pt idx="3">
                  <c:v>ja (n = 122)</c:v>
                </c:pt>
                <c:pt idx="5">
                  <c:v>nein (n = 372)</c:v>
                </c:pt>
                <c:pt idx="6">
                  <c:v>ja (n = 133)</c:v>
                </c:pt>
              </c:strCache>
            </c:strRef>
          </c:cat>
          <c:val>
            <c:numRef>
              <c:f>Tabelle1!$G$2:$G$8</c:f>
              <c:numCache>
                <c:formatCode>General</c:formatCode>
                <c:ptCount val="7"/>
                <c:pt idx="0" formatCode="0">
                  <c:v>1.5841584158415842</c:v>
                </c:pt>
                <c:pt idx="2" formatCode="0">
                  <c:v>1.8276762402088773</c:v>
                </c:pt>
                <c:pt idx="3" formatCode="0">
                  <c:v>0.81967213114754101</c:v>
                </c:pt>
                <c:pt idx="5" formatCode="0">
                  <c:v>1.6129032258064515</c:v>
                </c:pt>
                <c:pt idx="6" formatCode="0">
                  <c:v>1.5037593984962405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24-4297-9F00-1933BC429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46090928"/>
        <c:axId val="546086616"/>
      </c:barChart>
      <c:catAx>
        <c:axId val="5460909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BEBEBE"/>
            </a:solidFill>
          </a:ln>
        </c:spPr>
        <c:crossAx val="546086616"/>
        <c:crosses val="autoZero"/>
        <c:auto val="1"/>
        <c:lblAlgn val="ctr"/>
        <c:lblOffset val="100"/>
        <c:noMultiLvlLbl val="0"/>
      </c:catAx>
      <c:valAx>
        <c:axId val="546086616"/>
        <c:scaling>
          <c:orientation val="minMax"/>
          <c:max val="1"/>
          <c:min val="0"/>
        </c:scaling>
        <c:delete val="0"/>
        <c:axPos val="t"/>
        <c:majorGridlines>
          <c:spPr>
            <a:ln>
              <a:solidFill>
                <a:srgbClr val="BEBEBE"/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solidFill>
              <a:srgbClr val="BEBEBE"/>
            </a:solidFill>
          </a:ln>
        </c:spPr>
        <c:crossAx val="546090928"/>
        <c:crosses val="autoZero"/>
        <c:crossBetween val="between"/>
        <c:majorUnit val="1"/>
        <c:minorUnit val="1"/>
      </c:valAx>
    </c:plotArea>
    <c:legend>
      <c:legendPos val="t"/>
      <c:layout>
        <c:manualLayout>
          <c:xMode val="edge"/>
          <c:yMode val="edge"/>
          <c:x val="0.24697234222995709"/>
          <c:y val="0.11719557548167869"/>
          <c:w val="0.54341352190288228"/>
          <c:h val="5.342419269536626E-2"/>
        </c:manualLayout>
      </c:layout>
      <c:overlay val="0"/>
      <c:spPr>
        <a:ln w="3175">
          <a:noFill/>
        </a:ln>
      </c:spPr>
    </c:legend>
    <c:plotVisOnly val="1"/>
    <c:dispBlanksAs val="gap"/>
    <c:showDLblsOverMax val="0"/>
  </c:chart>
  <c:spPr>
    <a:ln w="38100">
      <a:noFill/>
    </a:ln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73793419825494"/>
          <c:y val="0.17492371338271784"/>
          <c:w val="0.64690137320766461"/>
          <c:h val="0.62761542211275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749-42C7-A3DD-C20D1D43271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749-42C7-A3DD-C20D1D43271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5-5749-42C7-A3DD-C20D1D4327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Tabelle1!$A$2:$A$4</c:f>
              <c:strCache>
                <c:ptCount val="3"/>
                <c:pt idx="0">
                  <c:v>positiv</c:v>
                </c:pt>
                <c:pt idx="1">
                  <c:v>neutral</c:v>
                </c:pt>
                <c:pt idx="2">
                  <c:v>negativ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19</c:v>
                </c:pt>
                <c:pt idx="1">
                  <c:v>14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49-42C7-A3DD-C20D1D4327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29490664"/>
        <c:axId val="529491056"/>
      </c:barChart>
      <c:catAx>
        <c:axId val="529490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de-DE"/>
          </a:p>
        </c:txPr>
        <c:crossAx val="529491056"/>
        <c:crosses val="autoZero"/>
        <c:auto val="1"/>
        <c:lblAlgn val="ctr"/>
        <c:lblOffset val="100"/>
        <c:noMultiLvlLbl val="0"/>
      </c:catAx>
      <c:valAx>
        <c:axId val="5294910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 sz="1400">
                <a:solidFill>
                  <a:srgbClr val="FF0000"/>
                </a:solidFill>
              </a:defRPr>
            </a:pPr>
            <a:endParaRPr lang="de-DE"/>
          </a:p>
        </c:txPr>
        <c:crossAx val="529490664"/>
        <c:crosses val="autoZero"/>
        <c:crossBetween val="between"/>
      </c:valAx>
    </c:plotArea>
    <c:plotVisOnly val="1"/>
    <c:dispBlanksAs val="gap"/>
    <c:showDLblsOverMax val="0"/>
  </c:chart>
  <c:spPr>
    <a:ln w="38100">
      <a:solidFill>
        <a:schemeClr val="bg1">
          <a:lumMod val="50000"/>
        </a:schemeClr>
      </a:solidFill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73793419825494"/>
          <c:y val="0.17492371338271784"/>
          <c:w val="0.64690137320766461"/>
          <c:h val="0.62761542211275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90B-4B3D-B7F1-F08A68F51E7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90B-4B3D-B7F1-F08A68F51E7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5-190B-4B3D-B7F1-F08A68F51E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Tabelle1!$A$2:$A$4</c:f>
              <c:strCache>
                <c:ptCount val="3"/>
                <c:pt idx="0">
                  <c:v>positiv</c:v>
                </c:pt>
                <c:pt idx="1">
                  <c:v>neutral</c:v>
                </c:pt>
                <c:pt idx="2">
                  <c:v>negativ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228</c:v>
                </c:pt>
                <c:pt idx="1">
                  <c:v>126</c:v>
                </c:pt>
                <c:pt idx="2">
                  <c:v>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0B-4B3D-B7F1-F08A68F51E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29492232"/>
        <c:axId val="529492624"/>
      </c:barChart>
      <c:catAx>
        <c:axId val="529492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de-DE"/>
          </a:p>
        </c:txPr>
        <c:crossAx val="529492624"/>
        <c:crosses val="autoZero"/>
        <c:auto val="1"/>
        <c:lblAlgn val="ctr"/>
        <c:lblOffset val="100"/>
        <c:noMultiLvlLbl val="0"/>
      </c:catAx>
      <c:valAx>
        <c:axId val="529492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 sz="1400">
                <a:solidFill>
                  <a:srgbClr val="FF0000"/>
                </a:solidFill>
              </a:defRPr>
            </a:pPr>
            <a:endParaRPr lang="de-DE"/>
          </a:p>
        </c:txPr>
        <c:crossAx val="529492232"/>
        <c:crosses val="autoZero"/>
        <c:crossBetween val="between"/>
      </c:valAx>
    </c:plotArea>
    <c:plotVisOnly val="1"/>
    <c:dispBlanksAs val="gap"/>
    <c:showDLblsOverMax val="0"/>
  </c:chart>
  <c:spPr>
    <a:ln w="38100">
      <a:solidFill>
        <a:schemeClr val="bg1">
          <a:lumMod val="50000"/>
        </a:schemeClr>
      </a:solidFill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73793419825494"/>
          <c:y val="0.17492371338271784"/>
          <c:w val="0.64690137320766461"/>
          <c:h val="0.62761542211275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321-4B14-AAB7-1C1CADB5390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321-4B14-AAB7-1C1CADB5390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5-5321-4B14-AAB7-1C1CADB539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Tabelle1!$A$2:$A$4</c:f>
              <c:strCache>
                <c:ptCount val="3"/>
                <c:pt idx="0">
                  <c:v>positiv</c:v>
                </c:pt>
                <c:pt idx="1">
                  <c:v>neutral</c:v>
                </c:pt>
                <c:pt idx="2">
                  <c:v>negativ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99</c:v>
                </c:pt>
                <c:pt idx="1">
                  <c:v>75</c:v>
                </c:pt>
                <c:pt idx="2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21-4B14-AAB7-1C1CADB539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41811224"/>
        <c:axId val="541810048"/>
      </c:barChart>
      <c:catAx>
        <c:axId val="541811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de-DE"/>
          </a:p>
        </c:txPr>
        <c:crossAx val="541810048"/>
        <c:crosses val="autoZero"/>
        <c:auto val="1"/>
        <c:lblAlgn val="ctr"/>
        <c:lblOffset val="100"/>
        <c:noMultiLvlLbl val="0"/>
      </c:catAx>
      <c:valAx>
        <c:axId val="541810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 sz="1400">
                <a:solidFill>
                  <a:srgbClr val="FF0000"/>
                </a:solidFill>
              </a:defRPr>
            </a:pPr>
            <a:endParaRPr lang="de-DE"/>
          </a:p>
        </c:txPr>
        <c:crossAx val="541811224"/>
        <c:crosses val="autoZero"/>
        <c:crossBetween val="between"/>
      </c:valAx>
    </c:plotArea>
    <c:plotVisOnly val="1"/>
    <c:dispBlanksAs val="gap"/>
    <c:showDLblsOverMax val="0"/>
  </c:chart>
  <c:spPr>
    <a:ln w="38100">
      <a:solidFill>
        <a:schemeClr val="bg1">
          <a:lumMod val="50000"/>
        </a:schemeClr>
      </a:solidFill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EF4F846-B939-455C-9942-8675C2DA9A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676C18-99F7-4B59-A65A-5DA6BE36FC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4F4FA-902E-476D-8F91-5358573E2C3D}" type="datetimeFigureOut">
              <a:rPr lang="de-AT" sz="1000" smtClean="0"/>
              <a:t>13.10.2023</a:t>
            </a:fld>
            <a:endParaRPr lang="de-AT" sz="100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18EAD7-D2E7-4F40-A772-F436B82FB8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90C8C2-0302-4116-B1DE-1219125531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114A3-9734-4F83-8A74-74491F669AB1}" type="slidenum">
              <a:rPr lang="de-AT" sz="1000" smtClean="0"/>
              <a:t>‹Nr.›</a:t>
            </a:fld>
            <a:endParaRPr lang="de-AT" sz="1000"/>
          </a:p>
        </p:txBody>
      </p:sp>
    </p:spTree>
    <p:extLst>
      <p:ext uri="{BB962C8B-B14F-4D97-AF65-F5344CB8AC3E}">
        <p14:creationId xmlns:p14="http://schemas.microsoft.com/office/powerpoint/2010/main" val="1510481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9091"/>
          </a:xfrm>
          <a:prstGeom prst="rect">
            <a:avLst/>
          </a:prstGeom>
        </p:spPr>
        <p:txBody>
          <a:bodyPr vert="horz" lIns="96027" tIns="48014" rIns="96027" bIns="48014" rtlCol="0"/>
          <a:lstStyle>
            <a:lvl1pPr algn="l">
              <a:defRPr sz="10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9091"/>
          </a:xfrm>
          <a:prstGeom prst="rect">
            <a:avLst/>
          </a:prstGeom>
        </p:spPr>
        <p:txBody>
          <a:bodyPr vert="horz" lIns="96027" tIns="48014" rIns="96027" bIns="48014" rtlCol="0"/>
          <a:lstStyle>
            <a:lvl1pPr algn="r">
              <a:defRPr sz="1000"/>
            </a:lvl1pPr>
          </a:lstStyle>
          <a:p>
            <a:fld id="{4C5977D2-1309-4A7D-B806-AA91773784AB}" type="datetimeFigureOut">
              <a:rPr lang="de-AT" smtClean="0"/>
              <a:pPr/>
              <a:t>13.10.2023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801055"/>
            <a:ext cx="5486400" cy="379952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27" tIns="48014" rIns="96027" bIns="4801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6027" tIns="48014" rIns="96027" bIns="48014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48187"/>
            <a:ext cx="2971800" cy="499090"/>
          </a:xfrm>
          <a:prstGeom prst="rect">
            <a:avLst/>
          </a:prstGeom>
        </p:spPr>
        <p:txBody>
          <a:bodyPr vert="horz" lIns="96027" tIns="48014" rIns="96027" bIns="48014" rtlCol="0" anchor="b"/>
          <a:lstStyle>
            <a:lvl1pPr algn="l">
              <a:defRPr sz="10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5" y="9448187"/>
            <a:ext cx="2971800" cy="499090"/>
          </a:xfrm>
          <a:prstGeom prst="rect">
            <a:avLst/>
          </a:prstGeom>
        </p:spPr>
        <p:txBody>
          <a:bodyPr vert="horz" lIns="96027" tIns="48014" rIns="96027" bIns="48014" rtlCol="0" anchor="b"/>
          <a:lstStyle>
            <a:lvl1pPr algn="r">
              <a:defRPr sz="1000"/>
            </a:lvl1pPr>
          </a:lstStyle>
          <a:p>
            <a:fld id="{7C18A72B-95B2-4961-8BCE-6D8F7CA8E92D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298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E5861DC-53BC-4E28-A86B-C73432A229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777875"/>
            <a:ext cx="5521325" cy="38227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4BD415A-F46A-4CEE-BBC8-3FA934DD4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5290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A82707D-F3C1-44C5-87C3-810C21740A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801688"/>
            <a:ext cx="5486400" cy="3798887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12FA182-095E-4491-A985-FA531C211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4861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9C23209-4362-4483-9FDE-D50649B381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801688"/>
            <a:ext cx="5486400" cy="3798887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3FE5242-8A31-4F29-AF2F-0CB956B428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937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158384C-D840-4D4D-AE3A-2E37DC12EC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801688"/>
            <a:ext cx="5486400" cy="3798887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41C1D41-5BAC-42D2-93F6-E0701665C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1030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137CD8C-9AAF-41DC-9A21-8F642E0B3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801688"/>
            <a:ext cx="5486400" cy="3798887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8A2CB5E-8A0F-45A7-BEC0-679C9EE5E2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1814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C6CE575E-185D-497C-AC73-5728F1A16E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801688"/>
            <a:ext cx="5486400" cy="3798887"/>
          </a:xfrm>
        </p:spPr>
      </p:sp>
      <p:sp>
        <p:nvSpPr>
          <p:cNvPr id="4" name="Notizenplatzhalter 3">
            <a:extLst>
              <a:ext uri="{FF2B5EF4-FFF2-40B4-BE49-F238E27FC236}">
                <a16:creationId xmlns:a16="http://schemas.microsoft.com/office/drawing/2014/main" id="{A394A7F4-AC11-4C58-AAFA-AF33BED94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5242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9F7F7BFB-76E0-4E0F-9455-36BB8DF71E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801688"/>
            <a:ext cx="5486400" cy="3798887"/>
          </a:xfrm>
        </p:spPr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0ABDB0A2-99C6-4083-96BD-1C55B9B55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5534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C81D798-F166-4C3A-84B9-EE13D3E50F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801688"/>
            <a:ext cx="5486400" cy="3798887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8ACB560-7558-43DE-8865-916D443FA8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5129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6AC4847-98EF-434C-8CE9-153EF780F5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B01B30F-16BB-44F4-9F4E-14A53A836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4292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569CA49-9FF3-4D5A-A127-C4AB49B590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8938A86-1836-44DD-9804-2194061F7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9461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E46DDD8-15A3-4DB7-AB90-FDDFDADCA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801688"/>
            <a:ext cx="5486400" cy="3798887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BD79C47-BADD-4B7B-82A4-0CC009688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624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BFB583F-A40B-4015-9441-C641C015AE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801688"/>
            <a:ext cx="5486400" cy="3798887"/>
          </a:xfrm>
        </p:spPr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F7CCABDA-9CD1-438C-BA06-4AB9F8272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0738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F884E23D-6BCC-4B3B-8D88-3781ADC71E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izenplatzhalter 3">
            <a:extLst>
              <a:ext uri="{FF2B5EF4-FFF2-40B4-BE49-F238E27FC236}">
                <a16:creationId xmlns:a16="http://schemas.microsoft.com/office/drawing/2014/main" id="{44F6CEDD-9DCE-486C-B195-4C8EB46AF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503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C6CE575E-185D-497C-AC73-5728F1A16E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801688"/>
            <a:ext cx="5486400" cy="3798887"/>
          </a:xfrm>
        </p:spPr>
      </p:sp>
      <p:sp>
        <p:nvSpPr>
          <p:cNvPr id="4" name="Notizenplatzhalter 3">
            <a:extLst>
              <a:ext uri="{FF2B5EF4-FFF2-40B4-BE49-F238E27FC236}">
                <a16:creationId xmlns:a16="http://schemas.microsoft.com/office/drawing/2014/main" id="{A394A7F4-AC11-4C58-AAFA-AF33BED94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9829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B0BDBCD-25D0-42D0-BEA8-5AFBC18666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801688"/>
            <a:ext cx="5486400" cy="3798887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A4E090B-22AB-4B30-9B56-36A017563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222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8D877AD-609F-4F0A-A146-A76935FB6F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801688"/>
            <a:ext cx="5486400" cy="3798887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61F753C-778D-429D-B0FA-38955CF9E2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4450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069DE3D-9C06-47C1-8E7A-0242E8FA67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801688"/>
            <a:ext cx="5486400" cy="3798887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E0D0B72-34AC-4642-91D6-7D2EF345F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2521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1D37444-6323-4B99-AEA8-629B5B6DE1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801688"/>
            <a:ext cx="5486400" cy="3798887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9B534D4-7DA2-4B18-93FA-AA4763A0B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380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E7C7334-BF6E-4978-B536-8279F7DD4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801688"/>
            <a:ext cx="5486400" cy="3798887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238A628-2F0B-4068-810A-4E01AF1D9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9717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85BC76C-FAFD-47F3-87DE-6E1D91B2B0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801688"/>
            <a:ext cx="5486400" cy="3798887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7D4F47F-975D-4A40-87D5-47DF5C943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504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65306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853570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7159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6145064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9953332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249190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52413" y="471488"/>
            <a:ext cx="9494837" cy="977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9028185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136647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06456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7009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0785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31389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51107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62730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28972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72538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hyperlink" Target="../../_4all/pause.ppt" TargetMode="Externa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hyperlink" Target="../../_4all/pause.ppt" TargetMode="Externa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31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12" r:id="rId3"/>
    <p:sldLayoutId id="2147483822" r:id="rId4"/>
    <p:sldLayoutId id="2147483824" r:id="rId5"/>
    <p:sldLayoutId id="2147483826" r:id="rId6"/>
    <p:sldLayoutId id="2147483828" r:id="rId7"/>
    <p:sldLayoutId id="2147483831" r:id="rId8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471488"/>
            <a:ext cx="929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7792648" name="Freeform 8"/>
          <p:cNvSpPr>
            <a:spLocks/>
          </p:cNvSpPr>
          <p:nvPr userDrawn="1"/>
        </p:nvSpPr>
        <p:spPr bwMode="auto">
          <a:xfrm>
            <a:off x="7864475" y="620713"/>
            <a:ext cx="1409700" cy="706437"/>
          </a:xfrm>
          <a:custGeom>
            <a:avLst/>
            <a:gdLst>
              <a:gd name="T0" fmla="*/ 0 w 888"/>
              <a:gd name="T1" fmla="*/ 401 h 445"/>
              <a:gd name="T2" fmla="*/ 92 w 888"/>
              <a:gd name="T3" fmla="*/ 445 h 445"/>
              <a:gd name="T4" fmla="*/ 158 w 888"/>
              <a:gd name="T5" fmla="*/ 433 h 445"/>
              <a:gd name="T6" fmla="*/ 212 w 888"/>
              <a:gd name="T7" fmla="*/ 435 h 445"/>
              <a:gd name="T8" fmla="*/ 434 w 888"/>
              <a:gd name="T9" fmla="*/ 91 h 445"/>
              <a:gd name="T10" fmla="*/ 888 w 888"/>
              <a:gd name="T11" fmla="*/ 0 h 445"/>
              <a:gd name="T12" fmla="*/ 570 w 888"/>
              <a:gd name="T13" fmla="*/ 136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88" h="445">
                <a:moveTo>
                  <a:pt x="0" y="401"/>
                </a:moveTo>
                <a:cubicBezTo>
                  <a:pt x="25" y="431"/>
                  <a:pt x="55" y="441"/>
                  <a:pt x="92" y="445"/>
                </a:cubicBezTo>
                <a:cubicBezTo>
                  <a:pt x="126" y="442"/>
                  <a:pt x="134" y="445"/>
                  <a:pt x="158" y="433"/>
                </a:cubicBezTo>
                <a:cubicBezTo>
                  <a:pt x="208" y="435"/>
                  <a:pt x="190" y="435"/>
                  <a:pt x="212" y="435"/>
                </a:cubicBezTo>
                <a:lnTo>
                  <a:pt x="434" y="91"/>
                </a:lnTo>
                <a:lnTo>
                  <a:pt x="888" y="0"/>
                </a:lnTo>
                <a:lnTo>
                  <a:pt x="570" y="136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accent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3200" rIns="90000" bIns="43200">
            <a:spAutoFit/>
          </a:bodyPr>
          <a:lstStyle/>
          <a:p>
            <a:pPr fontAlgn="base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rgbClr val="3333FF"/>
              </a:buClr>
              <a:buFont typeface="Arial" panose="020B0604020202020204" pitchFamily="34" charset="0"/>
              <a:buChar char="►"/>
            </a:pPr>
            <a:endParaRPr lang="de-AT" sz="1200" b="1">
              <a:solidFill>
                <a:srgbClr val="0000FF"/>
              </a:solidFill>
            </a:endParaRPr>
          </a:p>
        </p:txBody>
      </p:sp>
      <p:sp>
        <p:nvSpPr>
          <p:cNvPr id="7792649" name="Freeform 9"/>
          <p:cNvSpPr>
            <a:spLocks/>
          </p:cNvSpPr>
          <p:nvPr userDrawn="1"/>
        </p:nvSpPr>
        <p:spPr bwMode="auto">
          <a:xfrm>
            <a:off x="-28575" y="25400"/>
            <a:ext cx="10009188" cy="69850"/>
          </a:xfrm>
          <a:custGeom>
            <a:avLst/>
            <a:gdLst>
              <a:gd name="T0" fmla="*/ 0 w 6305"/>
              <a:gd name="T1" fmla="*/ 0 h 205"/>
              <a:gd name="T2" fmla="*/ 227 w 6305"/>
              <a:gd name="T3" fmla="*/ 136 h 205"/>
              <a:gd name="T4" fmla="*/ 454 w 6305"/>
              <a:gd name="T5" fmla="*/ 182 h 205"/>
              <a:gd name="T6" fmla="*/ 998 w 6305"/>
              <a:gd name="T7" fmla="*/ 0 h 205"/>
              <a:gd name="T8" fmla="*/ 1542 w 6305"/>
              <a:gd name="T9" fmla="*/ 182 h 205"/>
              <a:gd name="T10" fmla="*/ 2404 w 6305"/>
              <a:gd name="T11" fmla="*/ 0 h 205"/>
              <a:gd name="T12" fmla="*/ 3311 w 6305"/>
              <a:gd name="T13" fmla="*/ 182 h 205"/>
              <a:gd name="T14" fmla="*/ 4083 w 6305"/>
              <a:gd name="T15" fmla="*/ 0 h 205"/>
              <a:gd name="T16" fmla="*/ 4763 w 6305"/>
              <a:gd name="T17" fmla="*/ 182 h 205"/>
              <a:gd name="T18" fmla="*/ 5443 w 6305"/>
              <a:gd name="T19" fmla="*/ 0 h 205"/>
              <a:gd name="T20" fmla="*/ 6305 w 6305"/>
              <a:gd name="T21" fmla="*/ 182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05" h="205">
                <a:moveTo>
                  <a:pt x="0" y="0"/>
                </a:moveTo>
                <a:cubicBezTo>
                  <a:pt x="75" y="53"/>
                  <a:pt x="151" y="106"/>
                  <a:pt x="227" y="136"/>
                </a:cubicBezTo>
                <a:cubicBezTo>
                  <a:pt x="303" y="166"/>
                  <a:pt x="326" y="205"/>
                  <a:pt x="454" y="182"/>
                </a:cubicBezTo>
                <a:cubicBezTo>
                  <a:pt x="582" y="159"/>
                  <a:pt x="817" y="0"/>
                  <a:pt x="998" y="0"/>
                </a:cubicBezTo>
                <a:cubicBezTo>
                  <a:pt x="1179" y="0"/>
                  <a:pt x="1308" y="182"/>
                  <a:pt x="1542" y="182"/>
                </a:cubicBezTo>
                <a:cubicBezTo>
                  <a:pt x="1776" y="182"/>
                  <a:pt x="2109" y="0"/>
                  <a:pt x="2404" y="0"/>
                </a:cubicBezTo>
                <a:cubicBezTo>
                  <a:pt x="2699" y="0"/>
                  <a:pt x="3031" y="182"/>
                  <a:pt x="3311" y="182"/>
                </a:cubicBezTo>
                <a:cubicBezTo>
                  <a:pt x="3591" y="182"/>
                  <a:pt x="3841" y="0"/>
                  <a:pt x="4083" y="0"/>
                </a:cubicBezTo>
                <a:cubicBezTo>
                  <a:pt x="4325" y="0"/>
                  <a:pt x="4536" y="182"/>
                  <a:pt x="4763" y="182"/>
                </a:cubicBezTo>
                <a:cubicBezTo>
                  <a:pt x="4990" y="182"/>
                  <a:pt x="5186" y="0"/>
                  <a:pt x="5443" y="0"/>
                </a:cubicBezTo>
                <a:cubicBezTo>
                  <a:pt x="5700" y="0"/>
                  <a:pt x="6002" y="91"/>
                  <a:pt x="6305" y="182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3200" rIns="90000" bIns="43200">
            <a:spAutoFit/>
          </a:bodyPr>
          <a:lstStyle/>
          <a:p>
            <a:pPr fontAlgn="base"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Clr>
                <a:srgbClr val="3333FF"/>
              </a:buClr>
              <a:buFont typeface="Arial" panose="020B0604020202020204" pitchFamily="34" charset="0"/>
              <a:buChar char="►"/>
            </a:pPr>
            <a:endParaRPr lang="de-AT" sz="1200" b="1">
              <a:solidFill>
                <a:srgbClr val="0000FF"/>
              </a:solidFill>
            </a:endParaRPr>
          </a:p>
        </p:txBody>
      </p:sp>
      <p:sp>
        <p:nvSpPr>
          <p:cNvPr id="7792665" name="Text Box 25"/>
          <p:cNvSpPr txBox="1">
            <a:spLocks noChangeArrowheads="1"/>
          </p:cNvSpPr>
          <p:nvPr userDrawn="1"/>
        </p:nvSpPr>
        <p:spPr bwMode="auto">
          <a:xfrm>
            <a:off x="200025" y="52388"/>
            <a:ext cx="969645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0"/>
              </a:spcBef>
              <a:spcAft>
                <a:spcPct val="0"/>
              </a:spcAft>
              <a:tabLst>
                <a:tab pos="276225" algn="l"/>
                <a:tab pos="1435100" algn="l"/>
                <a:tab pos="1797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0"/>
              </a:spcBef>
              <a:spcAft>
                <a:spcPct val="0"/>
              </a:spcAft>
              <a:tabLst>
                <a:tab pos="276225" algn="l"/>
                <a:tab pos="1435100" algn="l"/>
                <a:tab pos="1797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0"/>
              </a:spcBef>
              <a:spcAft>
                <a:spcPct val="0"/>
              </a:spcAft>
              <a:tabLst>
                <a:tab pos="276225" algn="l"/>
                <a:tab pos="1435100" algn="l"/>
                <a:tab pos="1797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0"/>
              </a:spcBef>
              <a:spcAft>
                <a:spcPct val="0"/>
              </a:spcAft>
              <a:tabLst>
                <a:tab pos="276225" algn="l"/>
                <a:tab pos="1435100" algn="l"/>
                <a:tab pos="1797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0"/>
              </a:spcBef>
              <a:spcAft>
                <a:spcPct val="0"/>
              </a:spcAft>
              <a:tabLst>
                <a:tab pos="276225" algn="l"/>
                <a:tab pos="1435100" algn="l"/>
                <a:tab pos="1797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6225" algn="l"/>
                <a:tab pos="1435100" algn="l"/>
                <a:tab pos="1797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6225" algn="l"/>
                <a:tab pos="1435100" algn="l"/>
                <a:tab pos="1797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6225" algn="l"/>
                <a:tab pos="1435100" algn="l"/>
                <a:tab pos="1797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6225" algn="l"/>
                <a:tab pos="1435100" algn="l"/>
                <a:tab pos="17970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  <a:buClr>
                <a:srgbClr val="3333FF"/>
              </a:buClr>
              <a:buFont typeface="Arial" panose="020B0604020202020204" pitchFamily="34" charset="0"/>
              <a:buNone/>
            </a:pPr>
            <a:r>
              <a:rPr lang="de-DE" altLang="de-DE" sz="1000" b="1">
                <a:solidFill>
                  <a:srgbClr val="808080"/>
                </a:solidFill>
                <a:latin typeface="Arial" panose="020B0604020202020204" pitchFamily="34" charset="0"/>
              </a:rPr>
              <a:t>Standortbestimmung | Repräsentativität | </a:t>
            </a:r>
            <a:r>
              <a:rPr lang="de-DE" altLang="de-DE" sz="1400" b="1">
                <a:solidFill>
                  <a:srgbClr val="FF0000"/>
                </a:solidFill>
                <a:latin typeface="Arial" panose="020B0604020202020204" pitchFamily="34" charset="0"/>
              </a:rPr>
              <a:t>Stichprobe</a:t>
            </a:r>
            <a:r>
              <a:rPr lang="de-DE" altLang="de-DE" sz="1000" b="1">
                <a:solidFill>
                  <a:srgbClr val="808080"/>
                </a:solidFill>
                <a:latin typeface="Arial" panose="020B0604020202020204" pitchFamily="34" charset="0"/>
              </a:rPr>
              <a:t> | Designs | Fragebogen | Schwankungsbreiten | Evaluierung | Praxiseinsatz</a:t>
            </a:r>
          </a:p>
        </p:txBody>
      </p:sp>
      <p:sp>
        <p:nvSpPr>
          <p:cNvPr id="77926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238" y="1100138"/>
            <a:ext cx="9409112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/>
              <a:t> Textmasterformate durch Klicken bearbeiten</a:t>
            </a:r>
          </a:p>
        </p:txBody>
      </p:sp>
      <p:grpSp>
        <p:nvGrpSpPr>
          <p:cNvPr id="7792703" name="Group 63"/>
          <p:cNvGrpSpPr>
            <a:grpSpLocks/>
          </p:cNvGrpSpPr>
          <p:nvPr userDrawn="1"/>
        </p:nvGrpSpPr>
        <p:grpSpPr bwMode="auto">
          <a:xfrm>
            <a:off x="352425" y="739775"/>
            <a:ext cx="9561513" cy="322263"/>
            <a:chOff x="222" y="466"/>
            <a:chExt cx="6023" cy="203"/>
          </a:xfrm>
        </p:grpSpPr>
        <p:sp>
          <p:nvSpPr>
            <p:cNvPr id="7792704" name="Freeform 64"/>
            <p:cNvSpPr>
              <a:spLocks/>
            </p:cNvSpPr>
            <p:nvPr userDrawn="1"/>
          </p:nvSpPr>
          <p:spPr bwMode="auto">
            <a:xfrm>
              <a:off x="5207" y="466"/>
              <a:ext cx="1038" cy="203"/>
            </a:xfrm>
            <a:custGeom>
              <a:avLst/>
              <a:gdLst>
                <a:gd name="T0" fmla="*/ 1038 w 1038"/>
                <a:gd name="T1" fmla="*/ 14 h 203"/>
                <a:gd name="T2" fmla="*/ 999 w 1038"/>
                <a:gd name="T3" fmla="*/ 44 h 203"/>
                <a:gd name="T4" fmla="*/ 953 w 1038"/>
                <a:gd name="T5" fmla="*/ 113 h 203"/>
                <a:gd name="T6" fmla="*/ 922 w 1038"/>
                <a:gd name="T7" fmla="*/ 132 h 203"/>
                <a:gd name="T8" fmla="*/ 884 w 1038"/>
                <a:gd name="T9" fmla="*/ 116 h 203"/>
                <a:gd name="T10" fmla="*/ 847 w 1038"/>
                <a:gd name="T11" fmla="*/ 30 h 203"/>
                <a:gd name="T12" fmla="*/ 782 w 1038"/>
                <a:gd name="T13" fmla="*/ 125 h 203"/>
                <a:gd name="T14" fmla="*/ 736 w 1038"/>
                <a:gd name="T15" fmla="*/ 93 h 203"/>
                <a:gd name="T16" fmla="*/ 701 w 1038"/>
                <a:gd name="T17" fmla="*/ 203 h 203"/>
                <a:gd name="T18" fmla="*/ 668 w 1038"/>
                <a:gd name="T19" fmla="*/ 86 h 203"/>
                <a:gd name="T20" fmla="*/ 622 w 1038"/>
                <a:gd name="T21" fmla="*/ 120 h 203"/>
                <a:gd name="T22" fmla="*/ 586 w 1038"/>
                <a:gd name="T23" fmla="*/ 0 h 203"/>
                <a:gd name="T24" fmla="*/ 559 w 1038"/>
                <a:gd name="T25" fmla="*/ 116 h 203"/>
                <a:gd name="T26" fmla="*/ 523 w 1038"/>
                <a:gd name="T27" fmla="*/ 152 h 203"/>
                <a:gd name="T28" fmla="*/ 485 w 1038"/>
                <a:gd name="T29" fmla="*/ 116 h 203"/>
                <a:gd name="T30" fmla="*/ 439 w 1038"/>
                <a:gd name="T31" fmla="*/ 44 h 203"/>
                <a:gd name="T32" fmla="*/ 418 w 1038"/>
                <a:gd name="T33" fmla="*/ 116 h 203"/>
                <a:gd name="T34" fmla="*/ 368 w 1038"/>
                <a:gd name="T35" fmla="*/ 116 h 203"/>
                <a:gd name="T36" fmla="*/ 0 w 1038"/>
                <a:gd name="T37" fmla="*/ 11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8" h="203">
                  <a:moveTo>
                    <a:pt x="1038" y="14"/>
                  </a:moveTo>
                  <a:lnTo>
                    <a:pt x="999" y="44"/>
                  </a:lnTo>
                  <a:lnTo>
                    <a:pt x="953" y="113"/>
                  </a:lnTo>
                  <a:lnTo>
                    <a:pt x="922" y="132"/>
                  </a:lnTo>
                  <a:lnTo>
                    <a:pt x="884" y="116"/>
                  </a:lnTo>
                  <a:lnTo>
                    <a:pt x="847" y="30"/>
                  </a:lnTo>
                  <a:lnTo>
                    <a:pt x="782" y="125"/>
                  </a:lnTo>
                  <a:lnTo>
                    <a:pt x="736" y="93"/>
                  </a:lnTo>
                  <a:lnTo>
                    <a:pt x="701" y="203"/>
                  </a:lnTo>
                  <a:lnTo>
                    <a:pt x="668" y="86"/>
                  </a:lnTo>
                  <a:lnTo>
                    <a:pt x="622" y="120"/>
                  </a:lnTo>
                  <a:lnTo>
                    <a:pt x="586" y="0"/>
                  </a:lnTo>
                  <a:lnTo>
                    <a:pt x="559" y="116"/>
                  </a:lnTo>
                  <a:lnTo>
                    <a:pt x="523" y="152"/>
                  </a:lnTo>
                  <a:lnTo>
                    <a:pt x="485" y="116"/>
                  </a:lnTo>
                  <a:lnTo>
                    <a:pt x="439" y="44"/>
                  </a:lnTo>
                  <a:lnTo>
                    <a:pt x="418" y="116"/>
                  </a:lnTo>
                  <a:lnTo>
                    <a:pt x="368" y="116"/>
                  </a:lnTo>
                  <a:lnTo>
                    <a:pt x="0" y="116"/>
                  </a:lnTo>
                </a:path>
              </a:pathLst>
            </a:custGeom>
            <a:noFill/>
            <a:ln w="38100" cap="flat" cmpd="sng">
              <a:solidFill>
                <a:srgbClr val="C0C0C0"/>
              </a:solidFill>
              <a:prstDash val="solid"/>
              <a:round/>
              <a:headEnd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fontAlgn="base">
                <a:lnSpc>
                  <a:spcPct val="110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3333FF"/>
                </a:buClr>
                <a:buFont typeface="Arial" panose="020B0604020202020204" pitchFamily="34" charset="0"/>
                <a:buChar char="►"/>
              </a:pPr>
              <a:endParaRPr lang="de-AT" sz="1200" b="1">
                <a:solidFill>
                  <a:srgbClr val="0000FF"/>
                </a:solidFill>
              </a:endParaRPr>
            </a:p>
          </p:txBody>
        </p:sp>
        <p:sp>
          <p:nvSpPr>
            <p:cNvPr id="1908750" name="Line 14"/>
            <p:cNvSpPr>
              <a:spLocks noChangeShapeType="1"/>
            </p:cNvSpPr>
            <p:nvPr userDrawn="1"/>
          </p:nvSpPr>
          <p:spPr bwMode="auto">
            <a:xfrm rot="5400000">
              <a:off x="3390" y="297"/>
              <a:ext cx="0" cy="569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4615" tIns="46477" rIns="94615" bIns="46477"/>
            <a:lstStyle/>
            <a:p>
              <a:pPr fontAlgn="base">
                <a:lnSpc>
                  <a:spcPct val="110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3333FF"/>
                </a:buClr>
                <a:buFont typeface="Arial" panose="020B0604020202020204" pitchFamily="34" charset="0"/>
                <a:buChar char="►"/>
              </a:pPr>
              <a:endParaRPr lang="de-AT" sz="1200" b="1">
                <a:solidFill>
                  <a:srgbClr val="0000FF"/>
                </a:solidFill>
              </a:endParaRPr>
            </a:p>
          </p:txBody>
        </p:sp>
        <p:sp>
          <p:nvSpPr>
            <p:cNvPr id="2" name="Line 14"/>
            <p:cNvSpPr>
              <a:spLocks noChangeShapeType="1"/>
            </p:cNvSpPr>
            <p:nvPr userDrawn="1"/>
          </p:nvSpPr>
          <p:spPr bwMode="auto">
            <a:xfrm rot="5400000">
              <a:off x="2822" y="327"/>
              <a:ext cx="0" cy="509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4615" tIns="46477" rIns="94615" bIns="46477"/>
            <a:lstStyle/>
            <a:p>
              <a:pPr fontAlgn="base">
                <a:lnSpc>
                  <a:spcPct val="110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3333FF"/>
                </a:buClr>
                <a:buFont typeface="Arial" panose="020B0604020202020204" pitchFamily="34" charset="0"/>
                <a:buChar char="►"/>
              </a:pPr>
              <a:endParaRPr lang="de-AT" sz="1200" b="1">
                <a:solidFill>
                  <a:srgbClr val="0000FF"/>
                </a:solidFill>
              </a:endParaRPr>
            </a:p>
          </p:txBody>
        </p:sp>
        <p:sp>
          <p:nvSpPr>
            <p:cNvPr id="3" name="Line 14"/>
            <p:cNvSpPr>
              <a:spLocks noChangeShapeType="1"/>
            </p:cNvSpPr>
            <p:nvPr userDrawn="1"/>
          </p:nvSpPr>
          <p:spPr bwMode="auto">
            <a:xfrm rot="5400000">
              <a:off x="2310" y="354"/>
              <a:ext cx="0" cy="456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4615" tIns="46477" rIns="94615" bIns="46477"/>
            <a:lstStyle/>
            <a:p>
              <a:pPr fontAlgn="base">
                <a:lnSpc>
                  <a:spcPct val="110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3333FF"/>
                </a:buClr>
                <a:buFont typeface="Arial" panose="020B0604020202020204" pitchFamily="34" charset="0"/>
                <a:buChar char="►"/>
              </a:pPr>
              <a:endParaRPr lang="de-AT" sz="1200" b="1">
                <a:solidFill>
                  <a:srgbClr val="0000FF"/>
                </a:solidFill>
              </a:endParaRPr>
            </a:p>
          </p:txBody>
        </p:sp>
        <p:sp>
          <p:nvSpPr>
            <p:cNvPr id="4" name="Line 14"/>
            <p:cNvSpPr>
              <a:spLocks noChangeShapeType="1"/>
            </p:cNvSpPr>
            <p:nvPr userDrawn="1"/>
          </p:nvSpPr>
          <p:spPr bwMode="auto">
            <a:xfrm rot="5400000">
              <a:off x="1852" y="381"/>
              <a:ext cx="0" cy="402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4615" tIns="46477" rIns="94615" bIns="46477"/>
            <a:lstStyle/>
            <a:p>
              <a:pPr fontAlgn="base">
                <a:lnSpc>
                  <a:spcPct val="110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3333FF"/>
                </a:buClr>
                <a:buFont typeface="Arial" panose="020B0604020202020204" pitchFamily="34" charset="0"/>
                <a:buChar char="►"/>
              </a:pPr>
              <a:endParaRPr lang="de-AT" sz="1200" b="1">
                <a:solidFill>
                  <a:srgbClr val="0000FF"/>
                </a:solidFill>
              </a:endParaRPr>
            </a:p>
          </p:txBody>
        </p:sp>
        <p:sp>
          <p:nvSpPr>
            <p:cNvPr id="5" name="Line 14"/>
            <p:cNvSpPr>
              <a:spLocks noChangeShapeType="1"/>
            </p:cNvSpPr>
            <p:nvPr userDrawn="1"/>
          </p:nvSpPr>
          <p:spPr bwMode="auto">
            <a:xfrm rot="5400000">
              <a:off x="1451" y="411"/>
              <a:ext cx="0" cy="341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4615" tIns="46477" rIns="94615" bIns="46477"/>
            <a:lstStyle/>
            <a:p>
              <a:pPr fontAlgn="base">
                <a:lnSpc>
                  <a:spcPct val="110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3333FF"/>
                </a:buClr>
                <a:buFont typeface="Arial" panose="020B0604020202020204" pitchFamily="34" charset="0"/>
                <a:buChar char="►"/>
              </a:pPr>
              <a:endParaRPr lang="de-AT" sz="1200" b="1">
                <a:solidFill>
                  <a:srgbClr val="0000FF"/>
                </a:solidFill>
              </a:endParaRPr>
            </a:p>
          </p:txBody>
        </p:sp>
        <p:sp>
          <p:nvSpPr>
            <p:cNvPr id="6" name="Line 14"/>
            <p:cNvSpPr>
              <a:spLocks noChangeShapeType="1"/>
            </p:cNvSpPr>
            <p:nvPr userDrawn="1"/>
          </p:nvSpPr>
          <p:spPr bwMode="auto">
            <a:xfrm rot="5400000">
              <a:off x="1111" y="441"/>
              <a:ext cx="0" cy="281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4615" tIns="46477" rIns="94615" bIns="46477"/>
            <a:lstStyle/>
            <a:p>
              <a:pPr fontAlgn="base">
                <a:lnSpc>
                  <a:spcPct val="110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3333FF"/>
                </a:buClr>
                <a:buFont typeface="Arial" panose="020B0604020202020204" pitchFamily="34" charset="0"/>
                <a:buChar char="►"/>
              </a:pPr>
              <a:endParaRPr lang="de-AT" sz="1200" b="1">
                <a:solidFill>
                  <a:srgbClr val="0000FF"/>
                </a:solidFill>
              </a:endParaRPr>
            </a:p>
          </p:txBody>
        </p:sp>
        <p:sp>
          <p:nvSpPr>
            <p:cNvPr id="7" name="Line 14"/>
            <p:cNvSpPr>
              <a:spLocks noChangeShapeType="1"/>
            </p:cNvSpPr>
            <p:nvPr userDrawn="1"/>
          </p:nvSpPr>
          <p:spPr bwMode="auto">
            <a:xfrm rot="5400000">
              <a:off x="827" y="468"/>
              <a:ext cx="0" cy="228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4615" tIns="46477" rIns="94615" bIns="46477"/>
            <a:lstStyle/>
            <a:p>
              <a:pPr fontAlgn="base">
                <a:lnSpc>
                  <a:spcPct val="110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3333FF"/>
                </a:buClr>
                <a:buFont typeface="Arial" panose="020B0604020202020204" pitchFamily="34" charset="0"/>
                <a:buChar char="►"/>
              </a:pPr>
              <a:endParaRPr lang="de-AT" sz="1200" b="1">
                <a:solidFill>
                  <a:srgbClr val="0000FF"/>
                </a:solidFill>
              </a:endParaRPr>
            </a:p>
          </p:txBody>
        </p:sp>
        <p:sp>
          <p:nvSpPr>
            <p:cNvPr id="8" name="Line 14"/>
            <p:cNvSpPr>
              <a:spLocks noChangeShapeType="1"/>
            </p:cNvSpPr>
            <p:nvPr userDrawn="1"/>
          </p:nvSpPr>
          <p:spPr bwMode="auto">
            <a:xfrm rot="5400000">
              <a:off x="597" y="495"/>
              <a:ext cx="0" cy="174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4615" tIns="46477" rIns="94615" bIns="46477"/>
            <a:lstStyle/>
            <a:p>
              <a:pPr fontAlgn="base">
                <a:lnSpc>
                  <a:spcPct val="110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3333FF"/>
                </a:buClr>
                <a:buFont typeface="Arial" panose="020B0604020202020204" pitchFamily="34" charset="0"/>
                <a:buChar char="►"/>
              </a:pPr>
              <a:endParaRPr lang="de-AT" sz="1200" b="1">
                <a:solidFill>
                  <a:srgbClr val="0000FF"/>
                </a:solidFill>
              </a:endParaRPr>
            </a:p>
          </p:txBody>
        </p:sp>
        <p:sp>
          <p:nvSpPr>
            <p:cNvPr id="9" name="Line 14"/>
            <p:cNvSpPr>
              <a:spLocks noChangeShapeType="1"/>
            </p:cNvSpPr>
            <p:nvPr userDrawn="1"/>
          </p:nvSpPr>
          <p:spPr bwMode="auto">
            <a:xfrm rot="5400000">
              <a:off x="425" y="526"/>
              <a:ext cx="0" cy="112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4615" tIns="46477" rIns="94615" bIns="46477"/>
            <a:lstStyle/>
            <a:p>
              <a:pPr fontAlgn="base">
                <a:lnSpc>
                  <a:spcPct val="110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3333FF"/>
                </a:buClr>
                <a:buFont typeface="Arial" panose="020B0604020202020204" pitchFamily="34" charset="0"/>
                <a:buChar char="►"/>
              </a:pPr>
              <a:endParaRPr lang="de-AT" sz="1200" b="1">
                <a:solidFill>
                  <a:srgbClr val="0000FF"/>
                </a:solidFill>
              </a:endParaRPr>
            </a:p>
          </p:txBody>
        </p:sp>
        <p:sp>
          <p:nvSpPr>
            <p:cNvPr id="10" name="Line 14"/>
            <p:cNvSpPr>
              <a:spLocks noChangeShapeType="1"/>
            </p:cNvSpPr>
            <p:nvPr userDrawn="1"/>
          </p:nvSpPr>
          <p:spPr bwMode="auto">
            <a:xfrm rot="5400000">
              <a:off x="310" y="552"/>
              <a:ext cx="0" cy="6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4615" tIns="46477" rIns="94615" bIns="46477"/>
            <a:lstStyle/>
            <a:p>
              <a:pPr fontAlgn="base">
                <a:lnSpc>
                  <a:spcPct val="110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3333FF"/>
                </a:buClr>
                <a:buFont typeface="Arial" panose="020B0604020202020204" pitchFamily="34" charset="0"/>
                <a:buChar char="►"/>
              </a:pPr>
              <a:endParaRPr lang="de-AT" sz="1200" b="1">
                <a:solidFill>
                  <a:srgbClr val="0000FF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 userDrawn="1"/>
          </p:nvSpPr>
          <p:spPr bwMode="auto">
            <a:xfrm rot="5400000">
              <a:off x="237" y="567"/>
              <a:ext cx="0" cy="29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4615" tIns="46477" rIns="94615" bIns="46477"/>
            <a:lstStyle/>
            <a:p>
              <a:pPr fontAlgn="base">
                <a:lnSpc>
                  <a:spcPct val="110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3333FF"/>
                </a:buClr>
                <a:buFont typeface="Arial" panose="020B0604020202020204" pitchFamily="34" charset="0"/>
                <a:buChar char="►"/>
              </a:pPr>
              <a:endParaRPr lang="de-AT" sz="1200" b="1">
                <a:solidFill>
                  <a:srgbClr val="0000FF"/>
                </a:solidFill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 userDrawn="1"/>
          </p:nvSpPr>
          <p:spPr bwMode="auto">
            <a:xfrm rot="5400000">
              <a:off x="4032" y="253"/>
              <a:ext cx="0" cy="658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4615" tIns="46477" rIns="94615" bIns="46477"/>
            <a:lstStyle/>
            <a:p>
              <a:pPr fontAlgn="base">
                <a:lnSpc>
                  <a:spcPct val="110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3333FF"/>
                </a:buClr>
                <a:buFont typeface="Arial" panose="020B0604020202020204" pitchFamily="34" charset="0"/>
                <a:buChar char="►"/>
              </a:pPr>
              <a:endParaRPr lang="de-AT" sz="1200" b="1">
                <a:solidFill>
                  <a:srgbClr val="0000FF"/>
                </a:solidFill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 userDrawn="1"/>
          </p:nvSpPr>
          <p:spPr bwMode="auto">
            <a:xfrm rot="5400000">
              <a:off x="4784" y="188"/>
              <a:ext cx="0" cy="787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4615" tIns="46477" rIns="94615" bIns="46477"/>
            <a:lstStyle/>
            <a:p>
              <a:pPr fontAlgn="base">
                <a:lnSpc>
                  <a:spcPct val="110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3333FF"/>
                </a:buClr>
                <a:buFont typeface="Arial" panose="020B0604020202020204" pitchFamily="34" charset="0"/>
                <a:buChar char="►"/>
              </a:pPr>
              <a:endParaRPr lang="de-AT" sz="1200" b="1">
                <a:solidFill>
                  <a:srgbClr val="0000FF"/>
                </a:solidFill>
              </a:endParaRPr>
            </a:p>
          </p:txBody>
        </p:sp>
      </p:grpSp>
      <p:sp>
        <p:nvSpPr>
          <p:cNvPr id="25" name="Rectangle 50">
            <a:hlinkClick r:id="rId5" action="ppaction://hlinkpres?slideindex=1&amp;slidetitle="/>
          </p:cNvPr>
          <p:cNvSpPr>
            <a:spLocks noChangeArrowheads="1"/>
          </p:cNvSpPr>
          <p:nvPr userDrawn="1"/>
        </p:nvSpPr>
        <p:spPr bwMode="auto">
          <a:xfrm>
            <a:off x="9274175" y="376238"/>
            <a:ext cx="631825" cy="4159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90000" tIns="43200" rIns="90000" bIns="43200" anchor="ctr">
            <a:spAutoFit/>
          </a:bodyPr>
          <a:lstStyle/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►"/>
              <a:defRPr/>
            </a:pPr>
            <a:endParaRPr lang="de-DE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9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ransition>
    <p:zoom/>
  </p:transition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fontAlgn="base">
        <a:lnSpc>
          <a:spcPct val="105000"/>
        </a:lnSpc>
        <a:spcBef>
          <a:spcPct val="20000"/>
        </a:spcBef>
        <a:spcAft>
          <a:spcPct val="20000"/>
        </a:spcAft>
        <a:buClr>
          <a:srgbClr val="FF0000"/>
        </a:buClr>
        <a:buFont typeface="Arial" panose="020B0604020202020204" pitchFamily="34" charset="0"/>
        <a:buChar char="►"/>
        <a:tabLst>
          <a:tab pos="363538" algn="l"/>
          <a:tab pos="536575" algn="l"/>
          <a:tab pos="7112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tabLst>
          <a:tab pos="363538" algn="l"/>
          <a:tab pos="536575" algn="l"/>
          <a:tab pos="71120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tabLst>
          <a:tab pos="363538" algn="l"/>
          <a:tab pos="536575" algn="l"/>
          <a:tab pos="711200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tabLst>
          <a:tab pos="363538" algn="l"/>
          <a:tab pos="536575" algn="l"/>
          <a:tab pos="71120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tabLst>
          <a:tab pos="363538" algn="l"/>
          <a:tab pos="536575" algn="l"/>
          <a:tab pos="71120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759" name="Freeform 7"/>
          <p:cNvSpPr>
            <a:spLocks/>
          </p:cNvSpPr>
          <p:nvPr userDrawn="1"/>
        </p:nvSpPr>
        <p:spPr bwMode="auto">
          <a:xfrm>
            <a:off x="-28575" y="25400"/>
            <a:ext cx="10009188" cy="6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7" y="136"/>
              </a:cxn>
              <a:cxn ang="0">
                <a:pos x="454" y="182"/>
              </a:cxn>
              <a:cxn ang="0">
                <a:pos x="998" y="0"/>
              </a:cxn>
              <a:cxn ang="0">
                <a:pos x="1542" y="182"/>
              </a:cxn>
              <a:cxn ang="0">
                <a:pos x="2404" y="0"/>
              </a:cxn>
              <a:cxn ang="0">
                <a:pos x="3311" y="182"/>
              </a:cxn>
              <a:cxn ang="0">
                <a:pos x="4083" y="0"/>
              </a:cxn>
              <a:cxn ang="0">
                <a:pos x="4763" y="182"/>
              </a:cxn>
              <a:cxn ang="0">
                <a:pos x="5443" y="0"/>
              </a:cxn>
              <a:cxn ang="0">
                <a:pos x="6305" y="182"/>
              </a:cxn>
            </a:cxnLst>
            <a:rect l="0" t="0" r="r" b="b"/>
            <a:pathLst>
              <a:path w="6305" h="205">
                <a:moveTo>
                  <a:pt x="0" y="0"/>
                </a:moveTo>
                <a:cubicBezTo>
                  <a:pt x="75" y="53"/>
                  <a:pt x="151" y="106"/>
                  <a:pt x="227" y="136"/>
                </a:cubicBezTo>
                <a:cubicBezTo>
                  <a:pt x="303" y="166"/>
                  <a:pt x="326" y="205"/>
                  <a:pt x="454" y="182"/>
                </a:cubicBezTo>
                <a:cubicBezTo>
                  <a:pt x="582" y="159"/>
                  <a:pt x="817" y="0"/>
                  <a:pt x="998" y="0"/>
                </a:cubicBezTo>
                <a:cubicBezTo>
                  <a:pt x="1179" y="0"/>
                  <a:pt x="1308" y="182"/>
                  <a:pt x="1542" y="182"/>
                </a:cubicBezTo>
                <a:cubicBezTo>
                  <a:pt x="1776" y="182"/>
                  <a:pt x="2109" y="0"/>
                  <a:pt x="2404" y="0"/>
                </a:cubicBezTo>
                <a:cubicBezTo>
                  <a:pt x="2699" y="0"/>
                  <a:pt x="3031" y="182"/>
                  <a:pt x="3311" y="182"/>
                </a:cubicBezTo>
                <a:cubicBezTo>
                  <a:pt x="3591" y="182"/>
                  <a:pt x="3841" y="0"/>
                  <a:pt x="4083" y="0"/>
                </a:cubicBezTo>
                <a:cubicBezTo>
                  <a:pt x="4325" y="0"/>
                  <a:pt x="4536" y="182"/>
                  <a:pt x="4763" y="182"/>
                </a:cubicBezTo>
                <a:cubicBezTo>
                  <a:pt x="4990" y="182"/>
                  <a:pt x="5186" y="0"/>
                  <a:pt x="5443" y="0"/>
                </a:cubicBezTo>
                <a:cubicBezTo>
                  <a:pt x="5700" y="0"/>
                  <a:pt x="6002" y="91"/>
                  <a:pt x="6305" y="182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 lIns="90000" tIns="43200" rIns="90000" bIns="43200">
            <a:spAutoFit/>
          </a:bodyPr>
          <a:lstStyle/>
          <a:p>
            <a:pPr eaLnBrk="0" fontAlgn="base" hangingPunct="0">
              <a:lnSpc>
                <a:spcPct val="115000"/>
              </a:lnSpc>
              <a:spcBef>
                <a:spcPct val="25000"/>
              </a:spcBef>
              <a:spcAft>
                <a:spcPct val="25000"/>
              </a:spcAft>
              <a:buClr>
                <a:srgbClr val="3333FF"/>
              </a:buClr>
              <a:buFont typeface="Arial" charset="0"/>
              <a:buChar char="►"/>
              <a:defRPr/>
            </a:pPr>
            <a:endParaRPr lang="de-AT">
              <a:solidFill>
                <a:srgbClr val="000000"/>
              </a:solidFill>
            </a:endParaRPr>
          </a:p>
        </p:txBody>
      </p:sp>
      <p:sp>
        <p:nvSpPr>
          <p:cNvPr id="2762764" name="Text Box 12"/>
          <p:cNvSpPr txBox="1">
            <a:spLocks noChangeArrowheads="1"/>
          </p:cNvSpPr>
          <p:nvPr userDrawn="1"/>
        </p:nvSpPr>
        <p:spPr bwMode="auto">
          <a:xfrm>
            <a:off x="0" y="52388"/>
            <a:ext cx="9896475" cy="2143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20000"/>
              </a:spcAft>
              <a:buClr>
                <a:srgbClr val="3333FF"/>
              </a:buClr>
              <a:buFont typeface="Arial" charset="0"/>
              <a:buNone/>
              <a:tabLst>
                <a:tab pos="9690100" algn="r"/>
              </a:tabLst>
              <a:defRPr/>
            </a:pPr>
            <a:r>
              <a:rPr lang="de-DE" sz="1200" b="1">
                <a:solidFill>
                  <a:srgbClr val="FF0000"/>
                </a:solidFill>
              </a:rPr>
              <a:t>Setting</a:t>
            </a:r>
            <a:r>
              <a:rPr lang="de-DE" sz="1200" b="1">
                <a:solidFill>
                  <a:srgbClr val="808080"/>
                </a:solidFill>
              </a:rPr>
              <a:t>  |   Fragebogen  |  Pretest  |  Evaluierung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471488"/>
            <a:ext cx="92932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9468936" name="Freeform 8"/>
          <p:cNvSpPr>
            <a:spLocks/>
          </p:cNvSpPr>
          <p:nvPr userDrawn="1"/>
        </p:nvSpPr>
        <p:spPr bwMode="auto">
          <a:xfrm>
            <a:off x="7864475" y="620713"/>
            <a:ext cx="1409700" cy="706437"/>
          </a:xfrm>
          <a:custGeom>
            <a:avLst/>
            <a:gdLst/>
            <a:ahLst/>
            <a:cxnLst>
              <a:cxn ang="0">
                <a:pos x="0" y="401"/>
              </a:cxn>
              <a:cxn ang="0">
                <a:pos x="92" y="445"/>
              </a:cxn>
              <a:cxn ang="0">
                <a:pos x="158" y="433"/>
              </a:cxn>
              <a:cxn ang="0">
                <a:pos x="212" y="435"/>
              </a:cxn>
              <a:cxn ang="0">
                <a:pos x="434" y="91"/>
              </a:cxn>
              <a:cxn ang="0">
                <a:pos x="888" y="0"/>
              </a:cxn>
              <a:cxn ang="0">
                <a:pos x="570" y="136"/>
              </a:cxn>
            </a:cxnLst>
            <a:rect l="0" t="0" r="r" b="b"/>
            <a:pathLst>
              <a:path w="888" h="445">
                <a:moveTo>
                  <a:pt x="0" y="401"/>
                </a:moveTo>
                <a:cubicBezTo>
                  <a:pt x="25" y="431"/>
                  <a:pt x="55" y="441"/>
                  <a:pt x="92" y="445"/>
                </a:cubicBezTo>
                <a:cubicBezTo>
                  <a:pt x="126" y="442"/>
                  <a:pt x="134" y="445"/>
                  <a:pt x="158" y="433"/>
                </a:cubicBezTo>
                <a:cubicBezTo>
                  <a:pt x="208" y="435"/>
                  <a:pt x="190" y="435"/>
                  <a:pt x="212" y="435"/>
                </a:cubicBezTo>
                <a:lnTo>
                  <a:pt x="434" y="91"/>
                </a:lnTo>
                <a:lnTo>
                  <a:pt x="888" y="0"/>
                </a:lnTo>
                <a:lnTo>
                  <a:pt x="570" y="136"/>
                </a:lnTo>
              </a:path>
            </a:pathLst>
          </a:custGeom>
          <a:noFill/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lIns="90000" tIns="43200" rIns="90000" bIns="43200">
            <a:spAutoFit/>
          </a:bodyPr>
          <a:lstStyle/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►"/>
              <a:defRPr/>
            </a:pPr>
            <a:endParaRPr lang="de-DE" b="1">
              <a:solidFill>
                <a:srgbClr val="0000FF"/>
              </a:solidFill>
            </a:endParaRPr>
          </a:p>
        </p:txBody>
      </p:sp>
      <p:sp>
        <p:nvSpPr>
          <p:cNvPr id="50185" name="Rectangle 4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238" y="1100138"/>
            <a:ext cx="9409112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 Textmasterformate durch Klicken bearbeiten</a:t>
            </a:r>
          </a:p>
        </p:txBody>
      </p:sp>
      <p:sp>
        <p:nvSpPr>
          <p:cNvPr id="7211069" name="Rectangle 61">
            <a:hlinkClick r:id="rId7" action="ppaction://hlinkpres?slideindex=1&amp;slidetitle="/>
          </p:cNvPr>
          <p:cNvSpPr>
            <a:spLocks noChangeArrowheads="1"/>
          </p:cNvSpPr>
          <p:nvPr userDrawn="1"/>
        </p:nvSpPr>
        <p:spPr bwMode="auto">
          <a:xfrm>
            <a:off x="9274175" y="376238"/>
            <a:ext cx="631825" cy="4159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90000" tIns="43200" rIns="90000" bIns="43200" anchor="ctr">
            <a:spAutoFit/>
          </a:bodyPr>
          <a:lstStyle/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►"/>
              <a:defRPr/>
            </a:pPr>
            <a:endParaRPr lang="de-DE" b="1">
              <a:solidFill>
                <a:srgbClr val="0000FF"/>
              </a:solidFill>
            </a:endParaRPr>
          </a:p>
        </p:txBody>
      </p:sp>
      <p:grpSp>
        <p:nvGrpSpPr>
          <p:cNvPr id="50217" name="Group 41"/>
          <p:cNvGrpSpPr>
            <a:grpSpLocks/>
          </p:cNvGrpSpPr>
          <p:nvPr userDrawn="1"/>
        </p:nvGrpSpPr>
        <p:grpSpPr bwMode="auto">
          <a:xfrm>
            <a:off x="352425" y="739775"/>
            <a:ext cx="9561513" cy="322263"/>
            <a:chOff x="222" y="466"/>
            <a:chExt cx="6023" cy="203"/>
          </a:xfrm>
        </p:grpSpPr>
        <p:sp>
          <p:nvSpPr>
            <p:cNvPr id="50218" name="Freeform 42"/>
            <p:cNvSpPr>
              <a:spLocks/>
            </p:cNvSpPr>
            <p:nvPr userDrawn="1"/>
          </p:nvSpPr>
          <p:spPr bwMode="auto">
            <a:xfrm>
              <a:off x="5207" y="466"/>
              <a:ext cx="1038" cy="203"/>
            </a:xfrm>
            <a:custGeom>
              <a:avLst/>
              <a:gdLst/>
              <a:ahLst/>
              <a:cxnLst>
                <a:cxn ang="0">
                  <a:pos x="1038" y="14"/>
                </a:cxn>
                <a:cxn ang="0">
                  <a:pos x="999" y="44"/>
                </a:cxn>
                <a:cxn ang="0">
                  <a:pos x="953" y="113"/>
                </a:cxn>
                <a:cxn ang="0">
                  <a:pos x="922" y="132"/>
                </a:cxn>
                <a:cxn ang="0">
                  <a:pos x="884" y="116"/>
                </a:cxn>
                <a:cxn ang="0">
                  <a:pos x="847" y="30"/>
                </a:cxn>
                <a:cxn ang="0">
                  <a:pos x="782" y="125"/>
                </a:cxn>
                <a:cxn ang="0">
                  <a:pos x="736" y="93"/>
                </a:cxn>
                <a:cxn ang="0">
                  <a:pos x="701" y="203"/>
                </a:cxn>
                <a:cxn ang="0">
                  <a:pos x="668" y="86"/>
                </a:cxn>
                <a:cxn ang="0">
                  <a:pos x="622" y="120"/>
                </a:cxn>
                <a:cxn ang="0">
                  <a:pos x="586" y="0"/>
                </a:cxn>
                <a:cxn ang="0">
                  <a:pos x="559" y="116"/>
                </a:cxn>
                <a:cxn ang="0">
                  <a:pos x="523" y="152"/>
                </a:cxn>
                <a:cxn ang="0">
                  <a:pos x="485" y="116"/>
                </a:cxn>
                <a:cxn ang="0">
                  <a:pos x="439" y="44"/>
                </a:cxn>
                <a:cxn ang="0">
                  <a:pos x="418" y="116"/>
                </a:cxn>
                <a:cxn ang="0">
                  <a:pos x="368" y="116"/>
                </a:cxn>
                <a:cxn ang="0">
                  <a:pos x="0" y="116"/>
                </a:cxn>
              </a:cxnLst>
              <a:rect l="0" t="0" r="r" b="b"/>
              <a:pathLst>
                <a:path w="1038" h="203">
                  <a:moveTo>
                    <a:pt x="1038" y="14"/>
                  </a:moveTo>
                  <a:lnTo>
                    <a:pt x="999" y="44"/>
                  </a:lnTo>
                  <a:lnTo>
                    <a:pt x="953" y="113"/>
                  </a:lnTo>
                  <a:lnTo>
                    <a:pt x="922" y="132"/>
                  </a:lnTo>
                  <a:lnTo>
                    <a:pt x="884" y="116"/>
                  </a:lnTo>
                  <a:lnTo>
                    <a:pt x="847" y="30"/>
                  </a:lnTo>
                  <a:lnTo>
                    <a:pt x="782" y="125"/>
                  </a:lnTo>
                  <a:lnTo>
                    <a:pt x="736" y="93"/>
                  </a:lnTo>
                  <a:lnTo>
                    <a:pt x="701" y="203"/>
                  </a:lnTo>
                  <a:lnTo>
                    <a:pt x="668" y="86"/>
                  </a:lnTo>
                  <a:lnTo>
                    <a:pt x="622" y="120"/>
                  </a:lnTo>
                  <a:lnTo>
                    <a:pt x="586" y="0"/>
                  </a:lnTo>
                  <a:lnTo>
                    <a:pt x="559" y="116"/>
                  </a:lnTo>
                  <a:lnTo>
                    <a:pt x="523" y="152"/>
                  </a:lnTo>
                  <a:lnTo>
                    <a:pt x="485" y="116"/>
                  </a:lnTo>
                  <a:lnTo>
                    <a:pt x="439" y="44"/>
                  </a:lnTo>
                  <a:lnTo>
                    <a:pt x="418" y="116"/>
                  </a:lnTo>
                  <a:lnTo>
                    <a:pt x="368" y="116"/>
                  </a:lnTo>
                  <a:lnTo>
                    <a:pt x="0" y="116"/>
                  </a:lnTo>
                </a:path>
              </a:pathLst>
            </a:custGeom>
            <a:noFill/>
            <a:ln w="38100" cap="flat" cmpd="sng">
              <a:solidFill>
                <a:srgbClr val="C0C0C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anchor="ctr" anchorCtr="1"/>
            <a:lstStyle/>
            <a:p>
              <a:pPr eaLnBrk="0" fontAlgn="base" hangingPunct="0">
                <a:lnSpc>
                  <a:spcPct val="115000"/>
                </a:lnSpc>
                <a:spcBef>
                  <a:spcPct val="25000"/>
                </a:spcBef>
                <a:spcAft>
                  <a:spcPct val="25000"/>
                </a:spcAft>
                <a:buClr>
                  <a:srgbClr val="3333FF"/>
                </a:buClr>
                <a:buFont typeface="Arial" pitchFamily="34" charset="0"/>
                <a:buChar char="►"/>
              </a:pPr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908750" name="Line 14"/>
            <p:cNvSpPr>
              <a:spLocks noChangeShapeType="1"/>
            </p:cNvSpPr>
            <p:nvPr userDrawn="1"/>
          </p:nvSpPr>
          <p:spPr bwMode="auto">
            <a:xfrm rot="5400000">
              <a:off x="3390" y="297"/>
              <a:ext cx="0" cy="569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eaLnBrk="0" fontAlgn="base" hangingPunct="0">
                <a:lnSpc>
                  <a:spcPct val="115000"/>
                </a:lnSpc>
                <a:spcBef>
                  <a:spcPct val="25000"/>
                </a:spcBef>
                <a:spcAft>
                  <a:spcPct val="25000"/>
                </a:spcAft>
                <a:buClr>
                  <a:srgbClr val="3333FF"/>
                </a:buClr>
                <a:buFont typeface="Arial" pitchFamily="34" charset="0"/>
                <a:buChar char="►"/>
              </a:pPr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2" name="Line 14"/>
            <p:cNvSpPr>
              <a:spLocks noChangeShapeType="1"/>
            </p:cNvSpPr>
            <p:nvPr userDrawn="1"/>
          </p:nvSpPr>
          <p:spPr bwMode="auto">
            <a:xfrm rot="5400000">
              <a:off x="2822" y="327"/>
              <a:ext cx="0" cy="509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eaLnBrk="0" fontAlgn="base" hangingPunct="0">
                <a:lnSpc>
                  <a:spcPct val="115000"/>
                </a:lnSpc>
                <a:spcBef>
                  <a:spcPct val="25000"/>
                </a:spcBef>
                <a:spcAft>
                  <a:spcPct val="25000"/>
                </a:spcAft>
                <a:buClr>
                  <a:srgbClr val="3333FF"/>
                </a:buClr>
                <a:buFont typeface="Arial" pitchFamily="34" charset="0"/>
                <a:buChar char="►"/>
              </a:pPr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3" name="Line 14"/>
            <p:cNvSpPr>
              <a:spLocks noChangeShapeType="1"/>
            </p:cNvSpPr>
            <p:nvPr userDrawn="1"/>
          </p:nvSpPr>
          <p:spPr bwMode="auto">
            <a:xfrm rot="5400000">
              <a:off x="2310" y="354"/>
              <a:ext cx="0" cy="456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eaLnBrk="0" fontAlgn="base" hangingPunct="0">
                <a:lnSpc>
                  <a:spcPct val="115000"/>
                </a:lnSpc>
                <a:spcBef>
                  <a:spcPct val="25000"/>
                </a:spcBef>
                <a:spcAft>
                  <a:spcPct val="25000"/>
                </a:spcAft>
                <a:buClr>
                  <a:srgbClr val="3333FF"/>
                </a:buClr>
                <a:buFont typeface="Arial" pitchFamily="34" charset="0"/>
                <a:buChar char="►"/>
              </a:pPr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4" name="Line 14"/>
            <p:cNvSpPr>
              <a:spLocks noChangeShapeType="1"/>
            </p:cNvSpPr>
            <p:nvPr userDrawn="1"/>
          </p:nvSpPr>
          <p:spPr bwMode="auto">
            <a:xfrm rot="5400000">
              <a:off x="1852" y="381"/>
              <a:ext cx="0" cy="402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eaLnBrk="0" fontAlgn="base" hangingPunct="0">
                <a:lnSpc>
                  <a:spcPct val="115000"/>
                </a:lnSpc>
                <a:spcBef>
                  <a:spcPct val="25000"/>
                </a:spcBef>
                <a:spcAft>
                  <a:spcPct val="25000"/>
                </a:spcAft>
                <a:buClr>
                  <a:srgbClr val="3333FF"/>
                </a:buClr>
                <a:buFont typeface="Arial" pitchFamily="34" charset="0"/>
                <a:buChar char="►"/>
              </a:pPr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5" name="Line 14"/>
            <p:cNvSpPr>
              <a:spLocks noChangeShapeType="1"/>
            </p:cNvSpPr>
            <p:nvPr userDrawn="1"/>
          </p:nvSpPr>
          <p:spPr bwMode="auto">
            <a:xfrm rot="5400000">
              <a:off x="1451" y="411"/>
              <a:ext cx="0" cy="341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eaLnBrk="0" fontAlgn="base" hangingPunct="0">
                <a:lnSpc>
                  <a:spcPct val="115000"/>
                </a:lnSpc>
                <a:spcBef>
                  <a:spcPct val="25000"/>
                </a:spcBef>
                <a:spcAft>
                  <a:spcPct val="25000"/>
                </a:spcAft>
                <a:buClr>
                  <a:srgbClr val="3333FF"/>
                </a:buClr>
                <a:buFont typeface="Arial" pitchFamily="34" charset="0"/>
                <a:buChar char="►"/>
              </a:pPr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6" name="Line 14"/>
            <p:cNvSpPr>
              <a:spLocks noChangeShapeType="1"/>
            </p:cNvSpPr>
            <p:nvPr userDrawn="1"/>
          </p:nvSpPr>
          <p:spPr bwMode="auto">
            <a:xfrm rot="5400000">
              <a:off x="1111" y="441"/>
              <a:ext cx="0" cy="281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eaLnBrk="0" fontAlgn="base" hangingPunct="0">
                <a:lnSpc>
                  <a:spcPct val="115000"/>
                </a:lnSpc>
                <a:spcBef>
                  <a:spcPct val="25000"/>
                </a:spcBef>
                <a:spcAft>
                  <a:spcPct val="25000"/>
                </a:spcAft>
                <a:buClr>
                  <a:srgbClr val="3333FF"/>
                </a:buClr>
                <a:buFont typeface="Arial" pitchFamily="34" charset="0"/>
                <a:buChar char="►"/>
              </a:pPr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7" name="Line 14"/>
            <p:cNvSpPr>
              <a:spLocks noChangeShapeType="1"/>
            </p:cNvSpPr>
            <p:nvPr userDrawn="1"/>
          </p:nvSpPr>
          <p:spPr bwMode="auto">
            <a:xfrm rot="5400000">
              <a:off x="827" y="468"/>
              <a:ext cx="0" cy="228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eaLnBrk="0" fontAlgn="base" hangingPunct="0">
                <a:lnSpc>
                  <a:spcPct val="115000"/>
                </a:lnSpc>
                <a:spcBef>
                  <a:spcPct val="25000"/>
                </a:spcBef>
                <a:spcAft>
                  <a:spcPct val="25000"/>
                </a:spcAft>
                <a:buClr>
                  <a:srgbClr val="3333FF"/>
                </a:buClr>
                <a:buFont typeface="Arial" pitchFamily="34" charset="0"/>
                <a:buChar char="►"/>
              </a:pPr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8" name="Line 14"/>
            <p:cNvSpPr>
              <a:spLocks noChangeShapeType="1"/>
            </p:cNvSpPr>
            <p:nvPr userDrawn="1"/>
          </p:nvSpPr>
          <p:spPr bwMode="auto">
            <a:xfrm rot="5400000">
              <a:off x="597" y="495"/>
              <a:ext cx="0" cy="174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eaLnBrk="0" fontAlgn="base" hangingPunct="0">
                <a:lnSpc>
                  <a:spcPct val="115000"/>
                </a:lnSpc>
                <a:spcBef>
                  <a:spcPct val="25000"/>
                </a:spcBef>
                <a:spcAft>
                  <a:spcPct val="25000"/>
                </a:spcAft>
                <a:buClr>
                  <a:srgbClr val="3333FF"/>
                </a:buClr>
                <a:buFont typeface="Arial" pitchFamily="34" charset="0"/>
                <a:buChar char="►"/>
              </a:pPr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9" name="Line 14"/>
            <p:cNvSpPr>
              <a:spLocks noChangeShapeType="1"/>
            </p:cNvSpPr>
            <p:nvPr userDrawn="1"/>
          </p:nvSpPr>
          <p:spPr bwMode="auto">
            <a:xfrm rot="5400000">
              <a:off x="425" y="526"/>
              <a:ext cx="0" cy="112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eaLnBrk="0" fontAlgn="base" hangingPunct="0">
                <a:lnSpc>
                  <a:spcPct val="115000"/>
                </a:lnSpc>
                <a:spcBef>
                  <a:spcPct val="25000"/>
                </a:spcBef>
                <a:spcAft>
                  <a:spcPct val="25000"/>
                </a:spcAft>
                <a:buClr>
                  <a:srgbClr val="3333FF"/>
                </a:buClr>
                <a:buFont typeface="Arial" pitchFamily="34" charset="0"/>
                <a:buChar char="►"/>
              </a:pPr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0" name="Line 14"/>
            <p:cNvSpPr>
              <a:spLocks noChangeShapeType="1"/>
            </p:cNvSpPr>
            <p:nvPr userDrawn="1"/>
          </p:nvSpPr>
          <p:spPr bwMode="auto">
            <a:xfrm rot="5400000">
              <a:off x="310" y="552"/>
              <a:ext cx="0" cy="6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eaLnBrk="0" fontAlgn="base" hangingPunct="0">
                <a:lnSpc>
                  <a:spcPct val="115000"/>
                </a:lnSpc>
                <a:spcBef>
                  <a:spcPct val="25000"/>
                </a:spcBef>
                <a:spcAft>
                  <a:spcPct val="25000"/>
                </a:spcAft>
                <a:buClr>
                  <a:srgbClr val="3333FF"/>
                </a:buClr>
                <a:buFont typeface="Arial" pitchFamily="34" charset="0"/>
                <a:buChar char="►"/>
              </a:pPr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 userDrawn="1"/>
          </p:nvSpPr>
          <p:spPr bwMode="auto">
            <a:xfrm rot="5400000">
              <a:off x="237" y="567"/>
              <a:ext cx="0" cy="29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eaLnBrk="0" fontAlgn="base" hangingPunct="0">
                <a:lnSpc>
                  <a:spcPct val="115000"/>
                </a:lnSpc>
                <a:spcBef>
                  <a:spcPct val="25000"/>
                </a:spcBef>
                <a:spcAft>
                  <a:spcPct val="25000"/>
                </a:spcAft>
                <a:buClr>
                  <a:srgbClr val="3333FF"/>
                </a:buClr>
                <a:buFont typeface="Arial" pitchFamily="34" charset="0"/>
                <a:buChar char="►"/>
              </a:pPr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 userDrawn="1"/>
          </p:nvSpPr>
          <p:spPr bwMode="auto">
            <a:xfrm rot="5400000">
              <a:off x="4032" y="253"/>
              <a:ext cx="0" cy="658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eaLnBrk="0" fontAlgn="base" hangingPunct="0">
                <a:lnSpc>
                  <a:spcPct val="115000"/>
                </a:lnSpc>
                <a:spcBef>
                  <a:spcPct val="25000"/>
                </a:spcBef>
                <a:spcAft>
                  <a:spcPct val="25000"/>
                </a:spcAft>
                <a:buClr>
                  <a:srgbClr val="3333FF"/>
                </a:buClr>
                <a:buFont typeface="Arial" pitchFamily="34" charset="0"/>
                <a:buChar char="►"/>
              </a:pPr>
              <a:endParaRPr lang="de-AT">
                <a:solidFill>
                  <a:srgbClr val="000000"/>
                </a:solidFill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 userDrawn="1"/>
          </p:nvSpPr>
          <p:spPr bwMode="auto">
            <a:xfrm rot="5400000">
              <a:off x="4784" y="188"/>
              <a:ext cx="0" cy="787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eaLnBrk="0" fontAlgn="base" hangingPunct="0">
                <a:lnSpc>
                  <a:spcPct val="115000"/>
                </a:lnSpc>
                <a:spcBef>
                  <a:spcPct val="25000"/>
                </a:spcBef>
                <a:spcAft>
                  <a:spcPct val="25000"/>
                </a:spcAft>
                <a:buClr>
                  <a:srgbClr val="3333FF"/>
                </a:buClr>
                <a:buFont typeface="Arial" pitchFamily="34" charset="0"/>
                <a:buChar char="►"/>
              </a:pPr>
              <a:endParaRPr lang="de-AT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8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20000"/>
        </a:spcBef>
        <a:spcAft>
          <a:spcPct val="20000"/>
        </a:spcAft>
        <a:buClr>
          <a:srgbClr val="FF0000"/>
        </a:buClr>
        <a:buFont typeface="Arial" pitchFamily="34" charset="0"/>
        <a:buChar char="►"/>
        <a:tabLst>
          <a:tab pos="363538" algn="l"/>
          <a:tab pos="536575" algn="l"/>
          <a:tab pos="711200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363538" algn="l"/>
          <a:tab pos="536575" algn="l"/>
          <a:tab pos="711200" algn="l"/>
        </a:tabLs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363538" algn="l"/>
          <a:tab pos="536575" algn="l"/>
          <a:tab pos="711200" algn="l"/>
        </a:tabLs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363538" algn="l"/>
          <a:tab pos="536575" algn="l"/>
          <a:tab pos="711200" algn="l"/>
        </a:tabLs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363538" algn="l"/>
          <a:tab pos="536575" algn="l"/>
          <a:tab pos="711200" algn="l"/>
        </a:tabLs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tabLst>
          <a:tab pos="363538" algn="l"/>
          <a:tab pos="536575" algn="l"/>
          <a:tab pos="711200" algn="l"/>
        </a:tabLs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tabLst>
          <a:tab pos="363538" algn="l"/>
          <a:tab pos="536575" algn="l"/>
          <a:tab pos="711200" algn="l"/>
        </a:tabLs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tabLst>
          <a:tab pos="363538" algn="l"/>
          <a:tab pos="536575" algn="l"/>
          <a:tab pos="711200" algn="l"/>
        </a:tabLs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tabLst>
          <a:tab pos="363538" algn="l"/>
          <a:tab pos="536575" algn="l"/>
          <a:tab pos="711200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../_4all/pause.pp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../_4all/pause.pp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11EBF7EA-DBB2-49A1-AC0E-4646AA4494D2}"/>
              </a:ext>
            </a:extLst>
          </p:cNvPr>
          <p:cNvSpPr/>
          <p:nvPr/>
        </p:nvSpPr>
        <p:spPr bwMode="auto">
          <a:xfrm flipH="1">
            <a:off x="4952997" y="0"/>
            <a:ext cx="4953003" cy="6858000"/>
          </a:xfrm>
          <a:prstGeom prst="rect">
            <a:avLst/>
          </a:prstGeom>
          <a:solidFill>
            <a:srgbClr val="FFF5B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Char char="►"/>
              <a:tabLst>
                <a:tab pos="266700" algn="l"/>
                <a:tab pos="533400" algn="l"/>
              </a:tabLst>
              <a:defRPr/>
            </a:pPr>
            <a:endParaRPr kumimoji="0" lang="de-AT" sz="1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BF53978-A1ED-E536-F355-12968EFB59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t="4732" r="26578" b="5536"/>
          <a:stretch/>
        </p:blipFill>
        <p:spPr>
          <a:xfrm>
            <a:off x="5593195" y="494063"/>
            <a:ext cx="4146453" cy="5352839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-3" y="0"/>
            <a:ext cx="4953003" cy="6858000"/>
          </a:xfrm>
          <a:prstGeom prst="rect">
            <a:avLst/>
          </a:prstGeom>
          <a:solidFill>
            <a:srgbClr val="FFF5B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Char char="►"/>
              <a:tabLst>
                <a:tab pos="266700" algn="l"/>
                <a:tab pos="533400" algn="l"/>
              </a:tabLst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Grafik 4" descr="Ein Bild, das Text, Screenshot, Grafikdesign, Buch enthält.&#10;&#10;Automatisch generierte Beschreibung">
            <a:extLst>
              <a:ext uri="{FF2B5EF4-FFF2-40B4-BE49-F238E27FC236}">
                <a16:creationId xmlns:a16="http://schemas.microsoft.com/office/drawing/2014/main" id="{EA87C41C-9545-65CD-278B-478E7526C2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8" t="3644" r="27292" b="3933"/>
          <a:stretch/>
        </p:blipFill>
        <p:spPr>
          <a:xfrm>
            <a:off x="561265" y="480670"/>
            <a:ext cx="4014833" cy="534863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 bwMode="auto">
          <a:xfrm>
            <a:off x="-1" y="1"/>
            <a:ext cx="9906001" cy="6857999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Char char="►"/>
              <a:tabLst>
                <a:tab pos="266700" algn="l"/>
                <a:tab pos="533400" algn="l"/>
              </a:tabLst>
              <a:defRPr/>
            </a:pPr>
            <a:endParaRPr kumimoji="0" lang="de-AT" sz="1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8F8AC061-2C30-DD6D-960C-F42899C71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650" y="5924550"/>
            <a:ext cx="2298700" cy="790129"/>
          </a:xfrm>
          <a:prstGeom prst="rect">
            <a:avLst/>
          </a:prstGeom>
          <a:solidFill>
            <a:srgbClr val="FFF5BA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7200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600" b="1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howtodo.at</a:t>
            </a: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9644523C-943A-0056-EAD2-844A98FBD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6564086"/>
            <a:ext cx="4410075" cy="293914"/>
          </a:xfrm>
          <a:prstGeom prst="rect">
            <a:avLst/>
          </a:prstGeom>
          <a:solidFill>
            <a:srgbClr val="FFF5BA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0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© Mag. Dr. Claus Braunecker | </a:t>
            </a:r>
            <a:r>
              <a:rPr kumimoji="0" lang="de-A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autor@howtodo.at</a:t>
            </a:r>
            <a:r>
              <a:rPr kumimoji="0" lang="de-AT" sz="1600" b="0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954BC721-A7F9-6067-AE71-49A6E338BE53}"/>
              </a:ext>
            </a:extLst>
          </p:cNvPr>
          <p:cNvSpPr txBox="1">
            <a:spLocks noChangeArrowheads="1"/>
          </p:cNvSpPr>
          <p:nvPr/>
        </p:nvSpPr>
        <p:spPr bwMode="auto">
          <a:xfrm rot="300000">
            <a:off x="802471" y="5503853"/>
            <a:ext cx="2946909" cy="2939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0" i="0" u="none" strike="noStrike" kern="1200" cap="none" spc="0" normalizeH="0" baseline="0" noProof="0" dirty="0">
                <a:ln>
                  <a:noFill/>
                </a:ln>
                <a:solidFill>
                  <a:srgbClr val="5A5E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ISBN 978-3-8252-6160-3</a:t>
            </a: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srgbClr val="464B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8EF656C0-67A1-D57D-08C7-0252577C3D0F}"/>
              </a:ext>
            </a:extLst>
          </p:cNvPr>
          <p:cNvSpPr txBox="1">
            <a:spLocks noChangeArrowheads="1"/>
          </p:cNvSpPr>
          <p:nvPr/>
        </p:nvSpPr>
        <p:spPr bwMode="auto">
          <a:xfrm rot="300000">
            <a:off x="5768814" y="5605566"/>
            <a:ext cx="3039568" cy="2939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0" i="0" u="none" strike="noStrike" kern="1200" cap="none" spc="0" normalizeH="0" baseline="0" noProof="0" dirty="0">
                <a:ln>
                  <a:noFill/>
                </a:ln>
                <a:solidFill>
                  <a:srgbClr val="5A5E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ISBN 978-3-8252-6161-0</a:t>
            </a: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srgbClr val="464B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30" name="Picture 6" descr="Vorschau Ihres QR Code">
            <a:extLst>
              <a:ext uri="{FF2B5EF4-FFF2-40B4-BE49-F238E27FC236}">
                <a16:creationId xmlns:a16="http://schemas.microsoft.com/office/drawing/2014/main" id="{282A0F14-9463-FDC1-23ED-82DA59237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15" y="2966267"/>
            <a:ext cx="1422460" cy="142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60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517650288"/>
              </p:ext>
            </p:extLst>
          </p:nvPr>
        </p:nvGraphicFramePr>
        <p:xfrm>
          <a:off x="654583" y="1802674"/>
          <a:ext cx="9251416" cy="4730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" name="Freeform 7">
            <a:extLst>
              <a:ext uri="{FF2B5EF4-FFF2-40B4-BE49-F238E27FC236}">
                <a16:creationId xmlns:a16="http://schemas.microsoft.com/office/drawing/2014/main" id="{D6DDFE56-A8A1-4E98-8D79-C44D2CC4A54C}"/>
              </a:ext>
            </a:extLst>
          </p:cNvPr>
          <p:cNvSpPr>
            <a:spLocks/>
          </p:cNvSpPr>
          <p:nvPr/>
        </p:nvSpPr>
        <p:spPr bwMode="auto">
          <a:xfrm flipH="1">
            <a:off x="8656207" y="3761732"/>
            <a:ext cx="268710" cy="1161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1"/>
              </a:cxn>
              <a:cxn ang="0">
                <a:pos x="356" y="521"/>
              </a:cxn>
            </a:cxnLst>
            <a:rect l="0" t="0" r="r" b="b"/>
            <a:pathLst>
              <a:path w="356" h="521">
                <a:moveTo>
                  <a:pt x="0" y="0"/>
                </a:moveTo>
                <a:lnTo>
                  <a:pt x="0" y="521"/>
                </a:lnTo>
                <a:lnTo>
                  <a:pt x="356" y="521"/>
                </a:lnTo>
              </a:path>
            </a:pathLst>
          </a:custGeom>
          <a:noFill/>
          <a:ln w="57150" cap="flat" cmpd="sng">
            <a:solidFill>
              <a:srgbClr val="464B7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endParaRPr kumimoji="0" lang="de-A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50169" y="1148070"/>
            <a:ext cx="8855585" cy="966554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Frage 6: </a:t>
            </a:r>
            <a:r>
              <a:rPr kumimoji="0" lang="de-AT" sz="16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„</a:t>
            </a:r>
            <a:r>
              <a:rPr kumimoji="0" lang="de-AT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Wie muss ein ideales Fachbuch für Sie beschaffen sein, damit Sie es gerne lesen?</a:t>
            </a:r>
            <a:r>
              <a:rPr kumimoji="0" lang="de-A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br>
              <a:rPr kumimoji="0" lang="de-A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de-AT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Urteilen Sie bitte auf einer Skala von 1 bis 5, wobei 1 = </a:t>
            </a:r>
            <a:r>
              <a:rPr kumimoji="0" lang="de-AT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‚</a:t>
            </a:r>
            <a:r>
              <a:rPr kumimoji="0" lang="de-AT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sehr wichtig</a:t>
            </a:r>
            <a:r>
              <a:rPr kumimoji="0" lang="de-AT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‘</a:t>
            </a:r>
            <a:r>
              <a:rPr kumimoji="0" lang="de-AT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und 5 = </a:t>
            </a:r>
            <a:r>
              <a:rPr kumimoji="0" lang="de-AT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‚</a:t>
            </a:r>
            <a:r>
              <a:rPr kumimoji="0" lang="de-AT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gar nicht wichtig</a:t>
            </a:r>
            <a:r>
              <a:rPr kumimoji="0" lang="de-AT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‘</a:t>
            </a:r>
            <a:r>
              <a:rPr kumimoji="0" lang="de-AT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bedeutet. Dazwischen können Sie abstufen.“</a:t>
            </a:r>
            <a:endParaRPr kumimoji="0" lang="de-DE" sz="16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8219282" y="3391950"/>
            <a:ext cx="1549309" cy="1202600"/>
          </a:xfrm>
          <a:prstGeom prst="rect">
            <a:avLst/>
          </a:prstGeom>
          <a:solidFill>
            <a:srgbClr val="464B71"/>
          </a:solidFill>
          <a:ln w="38100">
            <a:solidFill>
              <a:srgbClr val="464B71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89986" tIns="43193" rIns="89986" bIns="43193" anchor="ctr" anchorCtr="1">
            <a:spAutoFit/>
          </a:bodyPr>
          <a:lstStyle/>
          <a:p>
            <a:pPr eaLnBrk="0" fontAlgn="base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tabLst>
                <a:tab pos="88900" algn="l"/>
                <a:tab pos="265113" algn="l"/>
                <a:tab pos="446088" algn="l"/>
              </a:tabLst>
            </a:pPr>
            <a:r>
              <a:rPr lang="de-AT" sz="1400" b="1" dirty="0">
                <a:solidFill>
                  <a:srgbClr val="FFFFFF"/>
                </a:solidFill>
                <a:latin typeface="Arial"/>
              </a:rPr>
              <a:t>Hoher persönlicher Nutzen steht stark im Vordergrund.</a:t>
            </a:r>
            <a:endParaRPr lang="de-DE" sz="1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id="{0482D281-1F4F-43EE-8290-686A931EC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471488"/>
            <a:ext cx="6010248" cy="469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986" tIns="46793" rIns="89986" bIns="46793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008000"/>
              </a:buClr>
              <a:buSzTx/>
              <a:buFont typeface="Arial" pitchFamily="34" charset="0"/>
              <a:buNone/>
              <a:tabLst>
                <a:tab pos="266700" algn="l"/>
                <a:tab pos="533400" algn="l"/>
              </a:tabLst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Eigenschaften eines idealen Fachbuchs</a:t>
            </a:r>
          </a:p>
        </p:txBody>
      </p:sp>
      <p:grpSp>
        <p:nvGrpSpPr>
          <p:cNvPr id="32" name="Group 8">
            <a:extLst>
              <a:ext uri="{FF2B5EF4-FFF2-40B4-BE49-F238E27FC236}">
                <a16:creationId xmlns:a16="http://schemas.microsoft.com/office/drawing/2014/main" id="{A8594CA4-CC0A-41CC-BA2D-2669B92D1ADD}"/>
              </a:ext>
            </a:extLst>
          </p:cNvPr>
          <p:cNvGrpSpPr>
            <a:grpSpLocks/>
          </p:cNvGrpSpPr>
          <p:nvPr/>
        </p:nvGrpSpPr>
        <p:grpSpPr bwMode="auto">
          <a:xfrm>
            <a:off x="352425" y="739775"/>
            <a:ext cx="9561513" cy="322263"/>
            <a:chOff x="222" y="466"/>
            <a:chExt cx="6023" cy="203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981DDD82-8B78-439E-897B-6083EF68EF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7" y="466"/>
              <a:ext cx="1038" cy="203"/>
            </a:xfrm>
            <a:custGeom>
              <a:avLst/>
              <a:gdLst/>
              <a:ahLst/>
              <a:cxnLst>
                <a:cxn ang="0">
                  <a:pos x="1038" y="14"/>
                </a:cxn>
                <a:cxn ang="0">
                  <a:pos x="999" y="44"/>
                </a:cxn>
                <a:cxn ang="0">
                  <a:pos x="953" y="113"/>
                </a:cxn>
                <a:cxn ang="0">
                  <a:pos x="922" y="132"/>
                </a:cxn>
                <a:cxn ang="0">
                  <a:pos x="884" y="116"/>
                </a:cxn>
                <a:cxn ang="0">
                  <a:pos x="847" y="30"/>
                </a:cxn>
                <a:cxn ang="0">
                  <a:pos x="782" y="125"/>
                </a:cxn>
                <a:cxn ang="0">
                  <a:pos x="736" y="93"/>
                </a:cxn>
                <a:cxn ang="0">
                  <a:pos x="701" y="203"/>
                </a:cxn>
                <a:cxn ang="0">
                  <a:pos x="668" y="86"/>
                </a:cxn>
                <a:cxn ang="0">
                  <a:pos x="622" y="120"/>
                </a:cxn>
                <a:cxn ang="0">
                  <a:pos x="586" y="0"/>
                </a:cxn>
                <a:cxn ang="0">
                  <a:pos x="559" y="116"/>
                </a:cxn>
                <a:cxn ang="0">
                  <a:pos x="523" y="152"/>
                </a:cxn>
                <a:cxn ang="0">
                  <a:pos x="485" y="116"/>
                </a:cxn>
                <a:cxn ang="0">
                  <a:pos x="439" y="44"/>
                </a:cxn>
                <a:cxn ang="0">
                  <a:pos x="418" y="116"/>
                </a:cxn>
                <a:cxn ang="0">
                  <a:pos x="368" y="116"/>
                </a:cxn>
                <a:cxn ang="0">
                  <a:pos x="0" y="116"/>
                </a:cxn>
              </a:cxnLst>
              <a:rect l="0" t="0" r="r" b="b"/>
              <a:pathLst>
                <a:path w="1038" h="203">
                  <a:moveTo>
                    <a:pt x="1038" y="14"/>
                  </a:moveTo>
                  <a:lnTo>
                    <a:pt x="999" y="44"/>
                  </a:lnTo>
                  <a:lnTo>
                    <a:pt x="953" y="113"/>
                  </a:lnTo>
                  <a:lnTo>
                    <a:pt x="922" y="132"/>
                  </a:lnTo>
                  <a:lnTo>
                    <a:pt x="884" y="116"/>
                  </a:lnTo>
                  <a:lnTo>
                    <a:pt x="847" y="30"/>
                  </a:lnTo>
                  <a:lnTo>
                    <a:pt x="782" y="125"/>
                  </a:lnTo>
                  <a:lnTo>
                    <a:pt x="736" y="93"/>
                  </a:lnTo>
                  <a:lnTo>
                    <a:pt x="701" y="203"/>
                  </a:lnTo>
                  <a:lnTo>
                    <a:pt x="668" y="86"/>
                  </a:lnTo>
                  <a:lnTo>
                    <a:pt x="622" y="120"/>
                  </a:lnTo>
                  <a:lnTo>
                    <a:pt x="586" y="0"/>
                  </a:lnTo>
                  <a:lnTo>
                    <a:pt x="559" y="116"/>
                  </a:lnTo>
                  <a:lnTo>
                    <a:pt x="523" y="152"/>
                  </a:lnTo>
                  <a:lnTo>
                    <a:pt x="485" y="116"/>
                  </a:lnTo>
                  <a:lnTo>
                    <a:pt x="439" y="44"/>
                  </a:lnTo>
                  <a:lnTo>
                    <a:pt x="418" y="116"/>
                  </a:lnTo>
                  <a:lnTo>
                    <a:pt x="368" y="116"/>
                  </a:lnTo>
                  <a:lnTo>
                    <a:pt x="0" y="116"/>
                  </a:lnTo>
                </a:path>
              </a:pathLst>
            </a:custGeom>
            <a:noFill/>
            <a:ln w="38100" cap="flat" cmpd="sng">
              <a:solidFill>
                <a:srgbClr val="464B71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6" name="Line 14">
              <a:extLst>
                <a:ext uri="{FF2B5EF4-FFF2-40B4-BE49-F238E27FC236}">
                  <a16:creationId xmlns:a16="http://schemas.microsoft.com/office/drawing/2014/main" id="{269CC925-4D58-4F7A-8039-0383E0194A6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3390" y="297"/>
              <a:ext cx="0" cy="569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1" name="Line 14">
              <a:extLst>
                <a:ext uri="{FF2B5EF4-FFF2-40B4-BE49-F238E27FC236}">
                  <a16:creationId xmlns:a16="http://schemas.microsoft.com/office/drawing/2014/main" id="{5F73A63A-EFFB-470F-BA42-C986C361FF9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2822" y="327"/>
              <a:ext cx="0" cy="509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2" name="Line 14">
              <a:extLst>
                <a:ext uri="{FF2B5EF4-FFF2-40B4-BE49-F238E27FC236}">
                  <a16:creationId xmlns:a16="http://schemas.microsoft.com/office/drawing/2014/main" id="{A490DAD0-5130-44B3-88C4-BDEEA8ECFBF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2310" y="354"/>
              <a:ext cx="0" cy="456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3" name="Line 14">
              <a:extLst>
                <a:ext uri="{FF2B5EF4-FFF2-40B4-BE49-F238E27FC236}">
                  <a16:creationId xmlns:a16="http://schemas.microsoft.com/office/drawing/2014/main" id="{6C73993B-7DBC-4DE7-A5B5-F79B40264EB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1852" y="381"/>
              <a:ext cx="0" cy="402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4" name="Line 14">
              <a:extLst>
                <a:ext uri="{FF2B5EF4-FFF2-40B4-BE49-F238E27FC236}">
                  <a16:creationId xmlns:a16="http://schemas.microsoft.com/office/drawing/2014/main" id="{4F567137-EE24-434B-8489-14787D7AD44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1451" y="411"/>
              <a:ext cx="0" cy="341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5" name="Line 14">
              <a:extLst>
                <a:ext uri="{FF2B5EF4-FFF2-40B4-BE49-F238E27FC236}">
                  <a16:creationId xmlns:a16="http://schemas.microsoft.com/office/drawing/2014/main" id="{BDADDBEB-E249-44FB-96C2-52B0A5191EF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1111" y="441"/>
              <a:ext cx="0" cy="281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6" name="Line 14">
              <a:extLst>
                <a:ext uri="{FF2B5EF4-FFF2-40B4-BE49-F238E27FC236}">
                  <a16:creationId xmlns:a16="http://schemas.microsoft.com/office/drawing/2014/main" id="{E806A5E8-C1F0-4546-81D6-FADB0ABEE0D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827" y="468"/>
              <a:ext cx="0" cy="228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7" name="Line 14">
              <a:extLst>
                <a:ext uri="{FF2B5EF4-FFF2-40B4-BE49-F238E27FC236}">
                  <a16:creationId xmlns:a16="http://schemas.microsoft.com/office/drawing/2014/main" id="{E02E2CF5-D144-4177-9E2A-9F131AF46C8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597" y="495"/>
              <a:ext cx="0" cy="174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8" name="Line 14">
              <a:extLst>
                <a:ext uri="{FF2B5EF4-FFF2-40B4-BE49-F238E27FC236}">
                  <a16:creationId xmlns:a16="http://schemas.microsoft.com/office/drawing/2014/main" id="{5E0DBFF0-5909-4BF7-9C66-07FDEEC5835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425" y="526"/>
              <a:ext cx="0" cy="112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9" name="Line 14">
              <a:extLst>
                <a:ext uri="{FF2B5EF4-FFF2-40B4-BE49-F238E27FC236}">
                  <a16:creationId xmlns:a16="http://schemas.microsoft.com/office/drawing/2014/main" id="{0E4C77F5-B3A4-4B4F-81AB-57C0EF81EF8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310" y="552"/>
              <a:ext cx="0" cy="60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0" name="Line 14">
              <a:extLst>
                <a:ext uri="{FF2B5EF4-FFF2-40B4-BE49-F238E27FC236}">
                  <a16:creationId xmlns:a16="http://schemas.microsoft.com/office/drawing/2014/main" id="{EAC87392-8820-4EC5-A333-A79F549A4E5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237" y="567"/>
              <a:ext cx="0" cy="29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1" name="Line 14">
              <a:extLst>
                <a:ext uri="{FF2B5EF4-FFF2-40B4-BE49-F238E27FC236}">
                  <a16:creationId xmlns:a16="http://schemas.microsoft.com/office/drawing/2014/main" id="{F91D6098-13A5-49A1-BDAF-D4FC990683E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4032" y="253"/>
              <a:ext cx="0" cy="658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2" name="Line 14">
              <a:extLst>
                <a:ext uri="{FF2B5EF4-FFF2-40B4-BE49-F238E27FC236}">
                  <a16:creationId xmlns:a16="http://schemas.microsoft.com/office/drawing/2014/main" id="{86A2645B-2CEC-4341-BB77-F9F83D05E48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4784" y="188"/>
              <a:ext cx="0" cy="787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53" name="Rechteck 52">
            <a:extLst>
              <a:ext uri="{FF2B5EF4-FFF2-40B4-BE49-F238E27FC236}">
                <a16:creationId xmlns:a16="http://schemas.microsoft.com/office/drawing/2014/main" id="{FAD66698-9EBF-491B-BE4B-F96C2403A916}"/>
              </a:ext>
            </a:extLst>
          </p:cNvPr>
          <p:cNvSpPr/>
          <p:nvPr/>
        </p:nvSpPr>
        <p:spPr>
          <a:xfrm>
            <a:off x="654583" y="6514746"/>
            <a:ext cx="8991358" cy="327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54000" tIns="54000" rIns="54000" bIns="54000" anchor="ctr" anchorCtr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Basis: </a:t>
            </a:r>
            <a:r>
              <a:rPr kumimoji="0" lang="de-D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BUCHdaten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| lesen zumindest ein Mal pro Jahr Fachliteratur | n = 133 | Skalen-Mittelwerte</a:t>
            </a:r>
            <a:endParaRPr kumimoji="0" lang="de-DE" sz="14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33C00A0F-031E-437C-BB60-C6E6A9D6C6FD}"/>
              </a:ext>
            </a:extLst>
          </p:cNvPr>
          <p:cNvSpPr txBox="1"/>
          <p:nvPr/>
        </p:nvSpPr>
        <p:spPr>
          <a:xfrm>
            <a:off x="343231" y="2392372"/>
            <a:ext cx="2840963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Ein Fachbuch muss …</a:t>
            </a:r>
          </a:p>
        </p:txBody>
      </p:sp>
    </p:spTree>
    <p:extLst>
      <p:ext uri="{BB962C8B-B14F-4D97-AF65-F5344CB8AC3E}">
        <p14:creationId xmlns:p14="http://schemas.microsoft.com/office/powerpoint/2010/main" val="84477697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-3323"/>
            <a:ext cx="6303108" cy="463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26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Skalenitems: Häufigkeiten und Mittelwert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srgbClr val="464B7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14" name="Tabelle 2">
            <a:extLst>
              <a:ext uri="{FF2B5EF4-FFF2-40B4-BE49-F238E27FC236}">
                <a16:creationId xmlns:a16="http://schemas.microsoft.com/office/drawing/2014/main" id="{422229A7-5A70-48B1-9436-735080A63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950820"/>
              </p:ext>
            </p:extLst>
          </p:nvPr>
        </p:nvGraphicFramePr>
        <p:xfrm>
          <a:off x="115170" y="608296"/>
          <a:ext cx="9709400" cy="5760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1400">
                  <a:extLst>
                    <a:ext uri="{9D8B030D-6E8A-4147-A177-3AD203B41FA5}">
                      <a16:colId xmlns:a16="http://schemas.microsoft.com/office/drawing/2014/main" val="167814802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078264566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672620776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493418467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48466869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98175758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771968726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221409227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89843573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410268040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4172435797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1406131447"/>
                    </a:ext>
                  </a:extLst>
                </a:gridCol>
              </a:tblGrid>
              <a:tr h="1296000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  <a:defRPr/>
                      </a:pPr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Frage 9, Item 1:</a:t>
                      </a:r>
                      <a:b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„Egal, ob Sie sie lesen oder nicht: </a:t>
                      </a:r>
                      <a:r>
                        <a:rPr lang="de-DE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Was denken Sie GANZ ALLGEMEIN über Fachbücher? </a:t>
                      </a:r>
                      <a:br>
                        <a:rPr lang="de-DE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	</a:t>
                      </a:r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Wie sehr treffen die positiven oder negativen Ausprägungen der folgenden Eigenschaften Ihrer Ansicht nach </a:t>
                      </a:r>
                      <a:b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	auf Fachbücher zu? Urteilen Sie bitte auf einer Skala von 1 bis 6.</a:t>
                      </a:r>
                      <a:r>
                        <a:rPr lang="de-DE" sz="16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“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 fontAlgn="ctr"/>
                      <a:endParaRPr lang="de-DE" sz="16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6815" marR="126815" marT="63408" marB="63408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6815" marR="126815" marT="63408" marB="63408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6815" marR="126815" marT="63408" marB="63408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6815" marR="126815" marT="63408" marB="63408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 fontAlgn="ctr"/>
                      <a:endParaRPr lang="de-DE" sz="16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 fontAlgn="ctr"/>
                      <a:endParaRPr lang="de-DE" sz="16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 fontAlgn="ctr"/>
                      <a:endParaRPr lang="de-DE" sz="16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996028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marL="90000"/>
                      <a:endParaRPr lang="de-AT" sz="1600" dirty="0"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8900" indent="0">
                        <a:tabLst>
                          <a:tab pos="361950" algn="l"/>
                        </a:tabLs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►	sympathisch &lt; &gt; 	unsympathisch</a:t>
                      </a:r>
                      <a:endParaRPr lang="de-AT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90000"/>
                      <a:endParaRPr lang="de-A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Basis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1: </a:t>
                      </a:r>
                      <a:b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sym-pa-thisch</a:t>
                      </a:r>
                      <a:endParaRPr lang="de-A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de-A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de-A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de-A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6:</a:t>
                      </a:r>
                      <a:b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</a:t>
                      </a:r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b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sym</a:t>
                      </a:r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b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pa-thisch</a:t>
                      </a:r>
                      <a:endParaRPr lang="de-A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keine</a:t>
                      </a:r>
                      <a:b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An-</a:t>
                      </a:r>
                      <a:b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gabe</a:t>
                      </a:r>
                      <a:endParaRPr lang="de-A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Mittel-</a:t>
                      </a:r>
                      <a:b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wert</a:t>
                      </a:r>
                      <a:b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Ø</a:t>
                      </a:r>
                      <a:endParaRPr lang="de-A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453490"/>
                  </a:ext>
                </a:extLst>
              </a:tr>
              <a:tr h="468000">
                <a:tc rowSpan="2">
                  <a:txBody>
                    <a:bodyPr/>
                    <a:lstStyle/>
                    <a:p>
                      <a:pPr marL="0" indent="0" algn="l" fontAlgn="ctr"/>
                      <a:endParaRPr lang="de-AT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indent="0" algn="l" fontAlgn="ctr"/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Total, alle Befragten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505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173</a:t>
                      </a:r>
                      <a:endParaRPr lang="de-A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  <a:endParaRPr lang="de-A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  <a:endParaRPr lang="de-A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  <a:endParaRPr lang="de-A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de-A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de-A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  <a:endParaRPr lang="de-A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2,09</a:t>
                      </a:r>
                      <a:endParaRPr lang="de-AT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614458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34,3</a:t>
                      </a:r>
                      <a:endParaRPr lang="de-AT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28,3</a:t>
                      </a:r>
                      <a:endParaRPr lang="de-AT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14,1</a:t>
                      </a:r>
                      <a:endParaRPr lang="de-AT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7,3</a:t>
                      </a:r>
                      <a:endParaRPr lang="de-AT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  <a:endParaRPr lang="de-AT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  <a:endParaRPr lang="de-AT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12,1</a:t>
                      </a:r>
                      <a:endParaRPr lang="de-AT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de-AT" sz="14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765702"/>
                  </a:ext>
                </a:extLst>
              </a:tr>
              <a:tr h="576000">
                <a:tc rowSpan="2">
                  <a:txBody>
                    <a:bodyPr/>
                    <a:lstStyle/>
                    <a:p>
                      <a:pPr marL="0" algn="l" fontAlgn="ctr"/>
                      <a:endParaRPr lang="de-AT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l" fontAlgn="ctr"/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Lesen</a:t>
                      </a:r>
                      <a:b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gerne …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nein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383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34,2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28,2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13,1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7,3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12,8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2,10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291746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122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34,4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28,7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17,2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7,4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9,8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2,06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95058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fontAlgn="ctr"/>
                      <a:endParaRPr lang="de-AT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l" fontAlgn="ctr"/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Fachbuch</a:t>
                      </a:r>
                      <a:b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gelesen in </a:t>
                      </a:r>
                      <a:b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letzten 12 </a:t>
                      </a:r>
                      <a:b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Monaten …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nein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372</a:t>
                      </a:r>
                      <a:endParaRPr lang="de-AT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34,1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26,9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14,8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2,13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90929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fontAlgn="ctr"/>
                      <a:endParaRPr lang="de-AT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133</a:t>
                      </a:r>
                      <a:endParaRPr lang="de-AT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34,6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32,3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12,0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12,8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1,97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690970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A8AF2C16-BEBC-3206-F70D-F20E2EE8D53C}"/>
              </a:ext>
            </a:extLst>
          </p:cNvPr>
          <p:cNvSpPr/>
          <p:nvPr/>
        </p:nvSpPr>
        <p:spPr>
          <a:xfrm>
            <a:off x="4012725" y="6514746"/>
            <a:ext cx="5633216" cy="327641"/>
          </a:xfrm>
          <a:prstGeom prst="rect">
            <a:avLst/>
          </a:prstGeom>
          <a:noFill/>
          <a:ln>
            <a:noFill/>
          </a:ln>
        </p:spPr>
        <p:txBody>
          <a:bodyPr wrap="square" lIns="54000" tIns="54000" rIns="54000" bIns="54000" anchor="ctr" anchorCtr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Basis: </a:t>
            </a:r>
            <a:r>
              <a:rPr kumimoji="0" lang="de-D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BUCHdaten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| alle Befragten | n = 505</a:t>
            </a:r>
            <a:endParaRPr kumimoji="0" lang="de-DE" sz="14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00564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hteck 59">
            <a:extLst>
              <a:ext uri="{FF2B5EF4-FFF2-40B4-BE49-F238E27FC236}">
                <a16:creationId xmlns:a16="http://schemas.microsoft.com/office/drawing/2014/main" id="{3F1B521C-33CE-4575-A22E-110406867242}"/>
              </a:ext>
            </a:extLst>
          </p:cNvPr>
          <p:cNvSpPr/>
          <p:nvPr/>
        </p:nvSpPr>
        <p:spPr>
          <a:xfrm>
            <a:off x="654583" y="6514746"/>
            <a:ext cx="8991358" cy="327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54000" tIns="54000" rIns="54000" bIns="54000" anchor="ctr" anchorCtr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Basis: </a:t>
            </a:r>
            <a:r>
              <a:rPr kumimoji="0" lang="de-D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BUCHdaten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| alle Befragten | n = 505 | Angaben in % | Rest auf 100% = „keine Angabe“</a:t>
            </a:r>
            <a:endParaRPr kumimoji="0" lang="de-DE" sz="14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766055279"/>
              </p:ext>
            </p:extLst>
          </p:nvPr>
        </p:nvGraphicFramePr>
        <p:xfrm>
          <a:off x="285749" y="1312346"/>
          <a:ext cx="9660846" cy="5107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hteck 7"/>
          <p:cNvSpPr/>
          <p:nvPr/>
        </p:nvSpPr>
        <p:spPr>
          <a:xfrm>
            <a:off x="325889" y="1213909"/>
            <a:ext cx="8991358" cy="646034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Frage 9: </a:t>
            </a:r>
            <a:r>
              <a:rPr kumimoji="0" lang="de-A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„Egal, ob Sie sie lesen oder nicht: </a:t>
            </a:r>
            <a:r>
              <a:rPr kumimoji="0" lang="de-AT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Was denken Sie </a:t>
            </a:r>
            <a:r>
              <a:rPr lang="de-DE" sz="1600" b="1" i="1" u="none" strike="noStrike" dirty="0">
                <a:solidFill>
                  <a:schemeClr val="tx1"/>
                </a:solidFill>
                <a:effectLst/>
                <a:latin typeface="+mn-lt"/>
              </a:rPr>
              <a:t>GANZ ALLGEMEIN</a:t>
            </a:r>
            <a:r>
              <a:rPr kumimoji="0" lang="de-AT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über Fachbücher?</a:t>
            </a:r>
            <a:br>
              <a:rPr kumimoji="0" lang="de-A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de-AT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Wie sehr treffen die positiven oder negativen Ausprägungen der folgenden Eigenschaften auf Fachbücher zu?“</a:t>
            </a:r>
            <a:endParaRPr kumimoji="0" lang="de-DE" sz="16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6" name="Geschweifte Klammer rechts 55"/>
          <p:cNvSpPr/>
          <p:nvPr/>
        </p:nvSpPr>
        <p:spPr>
          <a:xfrm rot="5400000">
            <a:off x="7801568" y="3138630"/>
            <a:ext cx="121271" cy="247648"/>
          </a:xfrm>
          <a:prstGeom prst="rightBrace">
            <a:avLst>
              <a:gd name="adj1" fmla="val 73269"/>
              <a:gd name="adj2" fmla="val 50000"/>
            </a:avLst>
          </a:prstGeom>
          <a:ln w="19050">
            <a:solidFill>
              <a:srgbClr val="464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endParaRPr kumimoji="0" lang="de-AT" sz="1400" b="0" i="0" u="none" strike="noStrike" kern="1200" cap="none" spc="0" normalizeH="0" baseline="0" noProof="0">
              <a:ln w="57150"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58" y="2108815"/>
            <a:ext cx="457240" cy="554784"/>
          </a:xfrm>
          <a:prstGeom prst="rect">
            <a:avLst/>
          </a:prstGeom>
        </p:spPr>
      </p:pic>
      <p:grpSp>
        <p:nvGrpSpPr>
          <p:cNvPr id="39" name="Group 8">
            <a:extLst>
              <a:ext uri="{FF2B5EF4-FFF2-40B4-BE49-F238E27FC236}">
                <a16:creationId xmlns:a16="http://schemas.microsoft.com/office/drawing/2014/main" id="{EFF7E658-6000-4BB0-83BC-4F1179D12569}"/>
              </a:ext>
            </a:extLst>
          </p:cNvPr>
          <p:cNvGrpSpPr>
            <a:grpSpLocks/>
          </p:cNvGrpSpPr>
          <p:nvPr/>
        </p:nvGrpSpPr>
        <p:grpSpPr bwMode="auto">
          <a:xfrm>
            <a:off x="352425" y="739775"/>
            <a:ext cx="9561513" cy="322263"/>
            <a:chOff x="222" y="466"/>
            <a:chExt cx="6023" cy="203"/>
          </a:xfrm>
        </p:grpSpPr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C8F93787-5E70-441F-AB79-2056E8AC02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7" y="466"/>
              <a:ext cx="1038" cy="203"/>
            </a:xfrm>
            <a:custGeom>
              <a:avLst/>
              <a:gdLst/>
              <a:ahLst/>
              <a:cxnLst>
                <a:cxn ang="0">
                  <a:pos x="1038" y="14"/>
                </a:cxn>
                <a:cxn ang="0">
                  <a:pos x="999" y="44"/>
                </a:cxn>
                <a:cxn ang="0">
                  <a:pos x="953" y="113"/>
                </a:cxn>
                <a:cxn ang="0">
                  <a:pos x="922" y="132"/>
                </a:cxn>
                <a:cxn ang="0">
                  <a:pos x="884" y="116"/>
                </a:cxn>
                <a:cxn ang="0">
                  <a:pos x="847" y="30"/>
                </a:cxn>
                <a:cxn ang="0">
                  <a:pos x="782" y="125"/>
                </a:cxn>
                <a:cxn ang="0">
                  <a:pos x="736" y="93"/>
                </a:cxn>
                <a:cxn ang="0">
                  <a:pos x="701" y="203"/>
                </a:cxn>
                <a:cxn ang="0">
                  <a:pos x="668" y="86"/>
                </a:cxn>
                <a:cxn ang="0">
                  <a:pos x="622" y="120"/>
                </a:cxn>
                <a:cxn ang="0">
                  <a:pos x="586" y="0"/>
                </a:cxn>
                <a:cxn ang="0">
                  <a:pos x="559" y="116"/>
                </a:cxn>
                <a:cxn ang="0">
                  <a:pos x="523" y="152"/>
                </a:cxn>
                <a:cxn ang="0">
                  <a:pos x="485" y="116"/>
                </a:cxn>
                <a:cxn ang="0">
                  <a:pos x="439" y="44"/>
                </a:cxn>
                <a:cxn ang="0">
                  <a:pos x="418" y="116"/>
                </a:cxn>
                <a:cxn ang="0">
                  <a:pos x="368" y="116"/>
                </a:cxn>
                <a:cxn ang="0">
                  <a:pos x="0" y="116"/>
                </a:cxn>
              </a:cxnLst>
              <a:rect l="0" t="0" r="r" b="b"/>
              <a:pathLst>
                <a:path w="1038" h="203">
                  <a:moveTo>
                    <a:pt x="1038" y="14"/>
                  </a:moveTo>
                  <a:lnTo>
                    <a:pt x="999" y="44"/>
                  </a:lnTo>
                  <a:lnTo>
                    <a:pt x="953" y="113"/>
                  </a:lnTo>
                  <a:lnTo>
                    <a:pt x="922" y="132"/>
                  </a:lnTo>
                  <a:lnTo>
                    <a:pt x="884" y="116"/>
                  </a:lnTo>
                  <a:lnTo>
                    <a:pt x="847" y="30"/>
                  </a:lnTo>
                  <a:lnTo>
                    <a:pt x="782" y="125"/>
                  </a:lnTo>
                  <a:lnTo>
                    <a:pt x="736" y="93"/>
                  </a:lnTo>
                  <a:lnTo>
                    <a:pt x="701" y="203"/>
                  </a:lnTo>
                  <a:lnTo>
                    <a:pt x="668" y="86"/>
                  </a:lnTo>
                  <a:lnTo>
                    <a:pt x="622" y="120"/>
                  </a:lnTo>
                  <a:lnTo>
                    <a:pt x="586" y="0"/>
                  </a:lnTo>
                  <a:lnTo>
                    <a:pt x="559" y="116"/>
                  </a:lnTo>
                  <a:lnTo>
                    <a:pt x="523" y="152"/>
                  </a:lnTo>
                  <a:lnTo>
                    <a:pt x="485" y="116"/>
                  </a:lnTo>
                  <a:lnTo>
                    <a:pt x="439" y="44"/>
                  </a:lnTo>
                  <a:lnTo>
                    <a:pt x="418" y="116"/>
                  </a:lnTo>
                  <a:lnTo>
                    <a:pt x="368" y="116"/>
                  </a:lnTo>
                  <a:lnTo>
                    <a:pt x="0" y="116"/>
                  </a:lnTo>
                </a:path>
              </a:pathLst>
            </a:custGeom>
            <a:noFill/>
            <a:ln w="38100" cap="flat" cmpd="sng">
              <a:solidFill>
                <a:srgbClr val="464B71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2" name="Line 14">
              <a:extLst>
                <a:ext uri="{FF2B5EF4-FFF2-40B4-BE49-F238E27FC236}">
                  <a16:creationId xmlns:a16="http://schemas.microsoft.com/office/drawing/2014/main" id="{C423B083-1CBC-4B3D-8646-F5C75A796C7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3390" y="297"/>
              <a:ext cx="0" cy="569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3" name="Line 14">
              <a:extLst>
                <a:ext uri="{FF2B5EF4-FFF2-40B4-BE49-F238E27FC236}">
                  <a16:creationId xmlns:a16="http://schemas.microsoft.com/office/drawing/2014/main" id="{73EFE73A-16FA-4FC7-86CD-25BA7CA4EB0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2822" y="327"/>
              <a:ext cx="0" cy="509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5" name="Line 14">
              <a:extLst>
                <a:ext uri="{FF2B5EF4-FFF2-40B4-BE49-F238E27FC236}">
                  <a16:creationId xmlns:a16="http://schemas.microsoft.com/office/drawing/2014/main" id="{CD2F60CA-987F-4EE0-8C73-5BD398E06F1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2310" y="354"/>
              <a:ext cx="0" cy="456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7" name="Line 14">
              <a:extLst>
                <a:ext uri="{FF2B5EF4-FFF2-40B4-BE49-F238E27FC236}">
                  <a16:creationId xmlns:a16="http://schemas.microsoft.com/office/drawing/2014/main" id="{97EA89F9-71DA-4CB9-AC71-791DC07C96D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1852" y="381"/>
              <a:ext cx="0" cy="402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8" name="Line 14">
              <a:extLst>
                <a:ext uri="{FF2B5EF4-FFF2-40B4-BE49-F238E27FC236}">
                  <a16:creationId xmlns:a16="http://schemas.microsoft.com/office/drawing/2014/main" id="{A7D828AF-33B6-441D-A656-CD5EC1BB67A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1451" y="411"/>
              <a:ext cx="0" cy="341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9" name="Line 14">
              <a:extLst>
                <a:ext uri="{FF2B5EF4-FFF2-40B4-BE49-F238E27FC236}">
                  <a16:creationId xmlns:a16="http://schemas.microsoft.com/office/drawing/2014/main" id="{91288ACD-2C94-4919-B105-BFC24AB5AE3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1111" y="441"/>
              <a:ext cx="0" cy="281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0" name="Line 14">
              <a:extLst>
                <a:ext uri="{FF2B5EF4-FFF2-40B4-BE49-F238E27FC236}">
                  <a16:creationId xmlns:a16="http://schemas.microsoft.com/office/drawing/2014/main" id="{3CACCFE9-B4B5-494F-80C4-749B555AFFB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827" y="468"/>
              <a:ext cx="0" cy="228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1" name="Line 14">
              <a:extLst>
                <a:ext uri="{FF2B5EF4-FFF2-40B4-BE49-F238E27FC236}">
                  <a16:creationId xmlns:a16="http://schemas.microsoft.com/office/drawing/2014/main" id="{BBA4249A-4181-4E1F-A5AC-6AC7EC1A409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597" y="495"/>
              <a:ext cx="0" cy="174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2" name="Line 14">
              <a:extLst>
                <a:ext uri="{FF2B5EF4-FFF2-40B4-BE49-F238E27FC236}">
                  <a16:creationId xmlns:a16="http://schemas.microsoft.com/office/drawing/2014/main" id="{1FDB6A0B-97EB-41EF-B5C4-4360E51600D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425" y="526"/>
              <a:ext cx="0" cy="112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3" name="Line 14">
              <a:extLst>
                <a:ext uri="{FF2B5EF4-FFF2-40B4-BE49-F238E27FC236}">
                  <a16:creationId xmlns:a16="http://schemas.microsoft.com/office/drawing/2014/main" id="{557191FF-5115-4F6A-BB94-55000292FC2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310" y="552"/>
              <a:ext cx="0" cy="60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4" name="Line 14">
              <a:extLst>
                <a:ext uri="{FF2B5EF4-FFF2-40B4-BE49-F238E27FC236}">
                  <a16:creationId xmlns:a16="http://schemas.microsoft.com/office/drawing/2014/main" id="{D91616FB-F118-4AB9-8937-A496EACE382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237" y="567"/>
              <a:ext cx="0" cy="29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7" name="Line 14">
              <a:extLst>
                <a:ext uri="{FF2B5EF4-FFF2-40B4-BE49-F238E27FC236}">
                  <a16:creationId xmlns:a16="http://schemas.microsoft.com/office/drawing/2014/main" id="{3C987A9B-D6F6-4E70-BC4E-762839CBD2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4032" y="253"/>
              <a:ext cx="0" cy="658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8" name="Line 14">
              <a:extLst>
                <a:ext uri="{FF2B5EF4-FFF2-40B4-BE49-F238E27FC236}">
                  <a16:creationId xmlns:a16="http://schemas.microsoft.com/office/drawing/2014/main" id="{E1EBBCDE-1597-43FF-8A3B-51F58C207C3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4784" y="188"/>
              <a:ext cx="0" cy="787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63" name="Textfeld 62">
            <a:extLst>
              <a:ext uri="{FF2B5EF4-FFF2-40B4-BE49-F238E27FC236}">
                <a16:creationId xmlns:a16="http://schemas.microsoft.com/office/drawing/2014/main" id="{8206C3E2-4ECF-46AD-9AC6-E4508E68A4F8}"/>
              </a:ext>
            </a:extLst>
          </p:cNvPr>
          <p:cNvSpPr txBox="1"/>
          <p:nvPr/>
        </p:nvSpPr>
        <p:spPr>
          <a:xfrm>
            <a:off x="342861" y="3516407"/>
            <a:ext cx="2840963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„Lesen Sie gerne?“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CFF40DFC-ED7B-4B22-9AC4-093969AF8F76}"/>
              </a:ext>
            </a:extLst>
          </p:cNvPr>
          <p:cNvSpPr txBox="1"/>
          <p:nvPr/>
        </p:nvSpPr>
        <p:spPr>
          <a:xfrm>
            <a:off x="342861" y="5048673"/>
            <a:ext cx="5983368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„Haben Sie in den letzten 12 Monaten ein Fachbuch gelesen?“</a:t>
            </a:r>
          </a:p>
        </p:txBody>
      </p:sp>
      <p:sp>
        <p:nvSpPr>
          <p:cNvPr id="88" name="Text Box 5">
            <a:extLst>
              <a:ext uri="{FF2B5EF4-FFF2-40B4-BE49-F238E27FC236}">
                <a16:creationId xmlns:a16="http://schemas.microsoft.com/office/drawing/2014/main" id="{11C314F4-B001-4CBF-B917-510D3C61C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261" y="3375536"/>
            <a:ext cx="1535933" cy="327808"/>
          </a:xfrm>
          <a:prstGeom prst="rect">
            <a:avLst/>
          </a:prstGeom>
          <a:solidFill>
            <a:srgbClr val="464B71"/>
          </a:solidFill>
          <a:ln w="38100">
            <a:solidFill>
              <a:srgbClr val="464B71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89986" tIns="43193" rIns="89986" bIns="43193" anchor="ctr" anchorCtr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88900" algn="l"/>
                <a:tab pos="265113" algn="l"/>
                <a:tab pos="446088" algn="l"/>
              </a:tabLst>
              <a:defRPr/>
            </a:pPr>
            <a:r>
              <a:rPr kumimoji="0" lang="de-AT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Bottom-2-Box</a:t>
            </a:r>
          </a:p>
        </p:txBody>
      </p:sp>
      <p:sp>
        <p:nvSpPr>
          <p:cNvPr id="89" name="Geschweifte Klammer rechts 88">
            <a:extLst>
              <a:ext uri="{FF2B5EF4-FFF2-40B4-BE49-F238E27FC236}">
                <a16:creationId xmlns:a16="http://schemas.microsoft.com/office/drawing/2014/main" id="{1D121EDE-AB74-4C74-BFFF-4F4E02A9E278}"/>
              </a:ext>
            </a:extLst>
          </p:cNvPr>
          <p:cNvSpPr/>
          <p:nvPr/>
        </p:nvSpPr>
        <p:spPr>
          <a:xfrm rot="5400000">
            <a:off x="4317799" y="1269346"/>
            <a:ext cx="121273" cy="3986215"/>
          </a:xfrm>
          <a:prstGeom prst="rightBrace">
            <a:avLst>
              <a:gd name="adj1" fmla="val 73269"/>
              <a:gd name="adj2" fmla="val 50160"/>
            </a:avLst>
          </a:prstGeom>
          <a:ln w="19050">
            <a:solidFill>
              <a:srgbClr val="464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endParaRPr kumimoji="0" lang="de-AT" sz="1400" b="0" i="0" u="none" strike="noStrike" kern="1200" cap="none" spc="0" normalizeH="0" baseline="0" noProof="0">
              <a:ln w="57150"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Text Box 5">
            <a:extLst>
              <a:ext uri="{FF2B5EF4-FFF2-40B4-BE49-F238E27FC236}">
                <a16:creationId xmlns:a16="http://schemas.microsoft.com/office/drawing/2014/main" id="{9EE8FCAC-9ACA-4A56-B8CA-94AE71D0B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862" y="3375536"/>
            <a:ext cx="1225375" cy="327808"/>
          </a:xfrm>
          <a:prstGeom prst="rect">
            <a:avLst/>
          </a:prstGeom>
          <a:solidFill>
            <a:srgbClr val="464B71"/>
          </a:solidFill>
          <a:ln w="38100">
            <a:solidFill>
              <a:srgbClr val="464B71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89986" tIns="43193" rIns="89986" bIns="43193" anchor="ctr" anchorCtr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5000"/>
              </a:lnSpc>
              <a:spcBef>
                <a:spcPct val="35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>
                <a:tab pos="88900" algn="l"/>
                <a:tab pos="265113" algn="l"/>
                <a:tab pos="446088" algn="l"/>
              </a:tabLst>
              <a:defRPr/>
            </a:pPr>
            <a:r>
              <a:rPr kumimoji="0" lang="de-AT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Top-2-Box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8FE091BE-933A-1666-D2CD-5330AAD0F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485583"/>
            <a:ext cx="8644118" cy="463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9986" tIns="46793" rIns="89986" bIns="46793" anchor="b" anchorCtr="0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25000"/>
              </a:spcBef>
              <a:spcAft>
                <a:spcPct val="25000"/>
              </a:spcAft>
              <a:buClr>
                <a:srgbClr val="008000"/>
              </a:buClr>
              <a:buSzTx/>
              <a:buFont typeface="Arial" pitchFamily="34" charset="0"/>
              <a:buNone/>
              <a:tabLst>
                <a:tab pos="266700" algn="l"/>
                <a:tab pos="533400" algn="l"/>
              </a:tabLst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Fachbuchsympathie nach Leseverhalten</a:t>
            </a:r>
          </a:p>
        </p:txBody>
      </p:sp>
    </p:spTree>
    <p:extLst>
      <p:ext uri="{BB962C8B-B14F-4D97-AF65-F5344CB8AC3E}">
        <p14:creationId xmlns:p14="http://schemas.microsoft.com/office/powerpoint/2010/main" val="243457233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911FD432-954C-D33B-89F8-FD2E912E43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41919"/>
              </p:ext>
            </p:extLst>
          </p:nvPr>
        </p:nvGraphicFramePr>
        <p:xfrm>
          <a:off x="146957" y="1312346"/>
          <a:ext cx="8915402" cy="5107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 Box 2">
            <a:extLst>
              <a:ext uri="{FF2B5EF4-FFF2-40B4-BE49-F238E27FC236}">
                <a16:creationId xmlns:a16="http://schemas.microsoft.com/office/drawing/2014/main" id="{6FFF0FEA-659F-4202-9789-D42A5A7FD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116251"/>
            <a:ext cx="8644118" cy="8331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9986" tIns="46793" rIns="89986" bIns="46793" anchor="b" anchorCtr="0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25000"/>
              </a:spcBef>
              <a:spcAft>
                <a:spcPct val="25000"/>
              </a:spcAft>
              <a:buClr>
                <a:srgbClr val="008000"/>
              </a:buClr>
              <a:buSzTx/>
              <a:buFont typeface="Arial" pitchFamily="34" charset="0"/>
              <a:buNone/>
              <a:tabLst>
                <a:tab pos="266700" algn="l"/>
                <a:tab pos="533400" algn="l"/>
              </a:tabLst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Leseverhalten scheint </a:t>
            </a:r>
            <a:b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Fachbuchsympathie wenig zu beeinflussen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3F1B521C-33CE-4575-A22E-110406867242}"/>
              </a:ext>
            </a:extLst>
          </p:cNvPr>
          <p:cNvSpPr/>
          <p:nvPr/>
        </p:nvSpPr>
        <p:spPr>
          <a:xfrm>
            <a:off x="654583" y="6514746"/>
            <a:ext cx="8991358" cy="327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54000" tIns="54000" rIns="54000" bIns="54000" anchor="ctr" anchorCtr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Basis: </a:t>
            </a:r>
            <a:r>
              <a:rPr kumimoji="0" lang="de-D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BUCHdaten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| alle Befragten | n = 505 | gültige Angaben in %</a:t>
            </a:r>
            <a:endParaRPr kumimoji="0" lang="de-DE" sz="14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273" y="2108815"/>
            <a:ext cx="457240" cy="554784"/>
          </a:xfrm>
          <a:prstGeom prst="rect">
            <a:avLst/>
          </a:prstGeom>
        </p:spPr>
      </p:pic>
      <p:grpSp>
        <p:nvGrpSpPr>
          <p:cNvPr id="39" name="Group 8">
            <a:extLst>
              <a:ext uri="{FF2B5EF4-FFF2-40B4-BE49-F238E27FC236}">
                <a16:creationId xmlns:a16="http://schemas.microsoft.com/office/drawing/2014/main" id="{EFF7E658-6000-4BB0-83BC-4F1179D12569}"/>
              </a:ext>
            </a:extLst>
          </p:cNvPr>
          <p:cNvGrpSpPr>
            <a:grpSpLocks/>
          </p:cNvGrpSpPr>
          <p:nvPr/>
        </p:nvGrpSpPr>
        <p:grpSpPr bwMode="auto">
          <a:xfrm>
            <a:off x="352425" y="739775"/>
            <a:ext cx="9561513" cy="322263"/>
            <a:chOff x="222" y="466"/>
            <a:chExt cx="6023" cy="203"/>
          </a:xfrm>
        </p:grpSpPr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C8F93787-5E70-441F-AB79-2056E8AC02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7" y="466"/>
              <a:ext cx="1038" cy="203"/>
            </a:xfrm>
            <a:custGeom>
              <a:avLst/>
              <a:gdLst/>
              <a:ahLst/>
              <a:cxnLst>
                <a:cxn ang="0">
                  <a:pos x="1038" y="14"/>
                </a:cxn>
                <a:cxn ang="0">
                  <a:pos x="999" y="44"/>
                </a:cxn>
                <a:cxn ang="0">
                  <a:pos x="953" y="113"/>
                </a:cxn>
                <a:cxn ang="0">
                  <a:pos x="922" y="132"/>
                </a:cxn>
                <a:cxn ang="0">
                  <a:pos x="884" y="116"/>
                </a:cxn>
                <a:cxn ang="0">
                  <a:pos x="847" y="30"/>
                </a:cxn>
                <a:cxn ang="0">
                  <a:pos x="782" y="125"/>
                </a:cxn>
                <a:cxn ang="0">
                  <a:pos x="736" y="93"/>
                </a:cxn>
                <a:cxn ang="0">
                  <a:pos x="701" y="203"/>
                </a:cxn>
                <a:cxn ang="0">
                  <a:pos x="668" y="86"/>
                </a:cxn>
                <a:cxn ang="0">
                  <a:pos x="622" y="120"/>
                </a:cxn>
                <a:cxn ang="0">
                  <a:pos x="586" y="0"/>
                </a:cxn>
                <a:cxn ang="0">
                  <a:pos x="559" y="116"/>
                </a:cxn>
                <a:cxn ang="0">
                  <a:pos x="523" y="152"/>
                </a:cxn>
                <a:cxn ang="0">
                  <a:pos x="485" y="116"/>
                </a:cxn>
                <a:cxn ang="0">
                  <a:pos x="439" y="44"/>
                </a:cxn>
                <a:cxn ang="0">
                  <a:pos x="418" y="116"/>
                </a:cxn>
                <a:cxn ang="0">
                  <a:pos x="368" y="116"/>
                </a:cxn>
                <a:cxn ang="0">
                  <a:pos x="0" y="116"/>
                </a:cxn>
              </a:cxnLst>
              <a:rect l="0" t="0" r="r" b="b"/>
              <a:pathLst>
                <a:path w="1038" h="203">
                  <a:moveTo>
                    <a:pt x="1038" y="14"/>
                  </a:moveTo>
                  <a:lnTo>
                    <a:pt x="999" y="44"/>
                  </a:lnTo>
                  <a:lnTo>
                    <a:pt x="953" y="113"/>
                  </a:lnTo>
                  <a:lnTo>
                    <a:pt x="922" y="132"/>
                  </a:lnTo>
                  <a:lnTo>
                    <a:pt x="884" y="116"/>
                  </a:lnTo>
                  <a:lnTo>
                    <a:pt x="847" y="30"/>
                  </a:lnTo>
                  <a:lnTo>
                    <a:pt x="782" y="125"/>
                  </a:lnTo>
                  <a:lnTo>
                    <a:pt x="736" y="93"/>
                  </a:lnTo>
                  <a:lnTo>
                    <a:pt x="701" y="203"/>
                  </a:lnTo>
                  <a:lnTo>
                    <a:pt x="668" y="86"/>
                  </a:lnTo>
                  <a:lnTo>
                    <a:pt x="622" y="120"/>
                  </a:lnTo>
                  <a:lnTo>
                    <a:pt x="586" y="0"/>
                  </a:lnTo>
                  <a:lnTo>
                    <a:pt x="559" y="116"/>
                  </a:lnTo>
                  <a:lnTo>
                    <a:pt x="523" y="152"/>
                  </a:lnTo>
                  <a:lnTo>
                    <a:pt x="485" y="116"/>
                  </a:lnTo>
                  <a:lnTo>
                    <a:pt x="439" y="44"/>
                  </a:lnTo>
                  <a:lnTo>
                    <a:pt x="418" y="116"/>
                  </a:lnTo>
                  <a:lnTo>
                    <a:pt x="368" y="116"/>
                  </a:lnTo>
                  <a:lnTo>
                    <a:pt x="0" y="116"/>
                  </a:lnTo>
                </a:path>
              </a:pathLst>
            </a:custGeom>
            <a:noFill/>
            <a:ln w="38100" cap="flat" cmpd="sng">
              <a:solidFill>
                <a:srgbClr val="464B71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2" name="Line 14">
              <a:extLst>
                <a:ext uri="{FF2B5EF4-FFF2-40B4-BE49-F238E27FC236}">
                  <a16:creationId xmlns:a16="http://schemas.microsoft.com/office/drawing/2014/main" id="{C423B083-1CBC-4B3D-8646-F5C75A796C7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3390" y="297"/>
              <a:ext cx="0" cy="569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3" name="Line 14">
              <a:extLst>
                <a:ext uri="{FF2B5EF4-FFF2-40B4-BE49-F238E27FC236}">
                  <a16:creationId xmlns:a16="http://schemas.microsoft.com/office/drawing/2014/main" id="{73EFE73A-16FA-4FC7-86CD-25BA7CA4EB0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2822" y="327"/>
              <a:ext cx="0" cy="509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5" name="Line 14">
              <a:extLst>
                <a:ext uri="{FF2B5EF4-FFF2-40B4-BE49-F238E27FC236}">
                  <a16:creationId xmlns:a16="http://schemas.microsoft.com/office/drawing/2014/main" id="{CD2F60CA-987F-4EE0-8C73-5BD398E06F1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2310" y="354"/>
              <a:ext cx="0" cy="456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7" name="Line 14">
              <a:extLst>
                <a:ext uri="{FF2B5EF4-FFF2-40B4-BE49-F238E27FC236}">
                  <a16:creationId xmlns:a16="http://schemas.microsoft.com/office/drawing/2014/main" id="{97EA89F9-71DA-4CB9-AC71-791DC07C96D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1852" y="381"/>
              <a:ext cx="0" cy="402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8" name="Line 14">
              <a:extLst>
                <a:ext uri="{FF2B5EF4-FFF2-40B4-BE49-F238E27FC236}">
                  <a16:creationId xmlns:a16="http://schemas.microsoft.com/office/drawing/2014/main" id="{A7D828AF-33B6-441D-A656-CD5EC1BB67A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1451" y="411"/>
              <a:ext cx="0" cy="341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9" name="Line 14">
              <a:extLst>
                <a:ext uri="{FF2B5EF4-FFF2-40B4-BE49-F238E27FC236}">
                  <a16:creationId xmlns:a16="http://schemas.microsoft.com/office/drawing/2014/main" id="{91288ACD-2C94-4919-B105-BFC24AB5AE3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1111" y="441"/>
              <a:ext cx="0" cy="281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0" name="Line 14">
              <a:extLst>
                <a:ext uri="{FF2B5EF4-FFF2-40B4-BE49-F238E27FC236}">
                  <a16:creationId xmlns:a16="http://schemas.microsoft.com/office/drawing/2014/main" id="{3CACCFE9-B4B5-494F-80C4-749B555AFFB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827" y="468"/>
              <a:ext cx="0" cy="228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1" name="Line 14">
              <a:extLst>
                <a:ext uri="{FF2B5EF4-FFF2-40B4-BE49-F238E27FC236}">
                  <a16:creationId xmlns:a16="http://schemas.microsoft.com/office/drawing/2014/main" id="{BBA4249A-4181-4E1F-A5AC-6AC7EC1A409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597" y="495"/>
              <a:ext cx="0" cy="174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2" name="Line 14">
              <a:extLst>
                <a:ext uri="{FF2B5EF4-FFF2-40B4-BE49-F238E27FC236}">
                  <a16:creationId xmlns:a16="http://schemas.microsoft.com/office/drawing/2014/main" id="{1FDB6A0B-97EB-41EF-B5C4-4360E51600D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425" y="526"/>
              <a:ext cx="0" cy="112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3" name="Line 14">
              <a:extLst>
                <a:ext uri="{FF2B5EF4-FFF2-40B4-BE49-F238E27FC236}">
                  <a16:creationId xmlns:a16="http://schemas.microsoft.com/office/drawing/2014/main" id="{557191FF-5115-4F6A-BB94-55000292FC2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310" y="552"/>
              <a:ext cx="0" cy="60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4" name="Line 14">
              <a:extLst>
                <a:ext uri="{FF2B5EF4-FFF2-40B4-BE49-F238E27FC236}">
                  <a16:creationId xmlns:a16="http://schemas.microsoft.com/office/drawing/2014/main" id="{D91616FB-F118-4AB9-8937-A496EACE382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237" y="567"/>
              <a:ext cx="0" cy="29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7" name="Line 14">
              <a:extLst>
                <a:ext uri="{FF2B5EF4-FFF2-40B4-BE49-F238E27FC236}">
                  <a16:creationId xmlns:a16="http://schemas.microsoft.com/office/drawing/2014/main" id="{3C987A9B-D6F6-4E70-BC4E-762839CBD2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4032" y="253"/>
              <a:ext cx="0" cy="658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8" name="Line 14">
              <a:extLst>
                <a:ext uri="{FF2B5EF4-FFF2-40B4-BE49-F238E27FC236}">
                  <a16:creationId xmlns:a16="http://schemas.microsoft.com/office/drawing/2014/main" id="{E1EBBCDE-1597-43FF-8A3B-51F58C207C3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rot="5400000">
              <a:off x="4784" y="188"/>
              <a:ext cx="0" cy="787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AE2A4906-942F-4482-9A7C-B7C5500BC16E}"/>
              </a:ext>
            </a:extLst>
          </p:cNvPr>
          <p:cNvSpPr txBox="1"/>
          <p:nvPr/>
        </p:nvSpPr>
        <p:spPr>
          <a:xfrm>
            <a:off x="9160871" y="2795449"/>
            <a:ext cx="457240" cy="381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de-DE" sz="1400" dirty="0"/>
              <a:t>2,1</a:t>
            </a:r>
            <a:endParaRPr lang="de-AT" sz="1400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77D3BC15-2D63-46F3-8B96-896B9DFE464F}"/>
              </a:ext>
            </a:extLst>
          </p:cNvPr>
          <p:cNvSpPr txBox="1"/>
          <p:nvPr/>
        </p:nvSpPr>
        <p:spPr>
          <a:xfrm>
            <a:off x="9160871" y="3816663"/>
            <a:ext cx="457240" cy="381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de-DE" sz="1400" dirty="0"/>
              <a:t>2,1</a:t>
            </a:r>
            <a:endParaRPr lang="de-AT" sz="1400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E39E8C34-9B82-4E04-9427-B96F9DA20ABD}"/>
              </a:ext>
            </a:extLst>
          </p:cNvPr>
          <p:cNvSpPr txBox="1"/>
          <p:nvPr/>
        </p:nvSpPr>
        <p:spPr>
          <a:xfrm>
            <a:off x="9160871" y="4337002"/>
            <a:ext cx="457240" cy="381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de-DE" sz="1400" dirty="0"/>
              <a:t>2,1</a:t>
            </a:r>
            <a:endParaRPr lang="de-AT" sz="14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F5BBB31E-0F84-4AE4-860F-40AF373B36E2}"/>
              </a:ext>
            </a:extLst>
          </p:cNvPr>
          <p:cNvSpPr txBox="1"/>
          <p:nvPr/>
        </p:nvSpPr>
        <p:spPr>
          <a:xfrm>
            <a:off x="9160871" y="5366026"/>
            <a:ext cx="457240" cy="381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de-DE" sz="1400" dirty="0"/>
              <a:t>2,1</a:t>
            </a:r>
            <a:endParaRPr lang="de-AT" sz="1400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C28B368-35EA-49B6-9ABD-76D0F8B2AA7B}"/>
              </a:ext>
            </a:extLst>
          </p:cNvPr>
          <p:cNvSpPr txBox="1"/>
          <p:nvPr/>
        </p:nvSpPr>
        <p:spPr>
          <a:xfrm>
            <a:off x="9160871" y="5886365"/>
            <a:ext cx="457240" cy="381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de-DE" sz="1400" dirty="0"/>
              <a:t>2,0</a:t>
            </a:r>
            <a:endParaRPr lang="de-AT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41E8A30-47F8-1820-8DE1-8C3B5BFDA0CE}"/>
              </a:ext>
            </a:extLst>
          </p:cNvPr>
          <p:cNvSpPr txBox="1"/>
          <p:nvPr/>
        </p:nvSpPr>
        <p:spPr>
          <a:xfrm>
            <a:off x="342861" y="3516407"/>
            <a:ext cx="2840963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„Lesen Sie gerne?“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B7C5C7C-58F1-B9E7-9946-CB627B5EACD8}"/>
              </a:ext>
            </a:extLst>
          </p:cNvPr>
          <p:cNvSpPr txBox="1"/>
          <p:nvPr/>
        </p:nvSpPr>
        <p:spPr>
          <a:xfrm>
            <a:off x="342861" y="5048673"/>
            <a:ext cx="5983368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„Haben Sie in den letzten 12 Monaten ein Fachbuch gelesen?“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AAD486A-10D7-1796-EE0E-A1BEB8BBA174}"/>
              </a:ext>
            </a:extLst>
          </p:cNvPr>
          <p:cNvSpPr/>
          <p:nvPr/>
        </p:nvSpPr>
        <p:spPr>
          <a:xfrm>
            <a:off x="325889" y="1213909"/>
            <a:ext cx="8991358" cy="646034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Frage 9: </a:t>
            </a:r>
            <a:r>
              <a:rPr kumimoji="0" lang="de-A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„Egal, ob Sie sie lesen oder nicht: </a:t>
            </a:r>
            <a:r>
              <a:rPr kumimoji="0" lang="de-AT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Was denken Sie </a:t>
            </a:r>
            <a:r>
              <a:rPr lang="de-DE" sz="1600" b="1" i="1" u="none" strike="noStrike" dirty="0">
                <a:solidFill>
                  <a:schemeClr val="tx1"/>
                </a:solidFill>
                <a:effectLst/>
                <a:latin typeface="+mn-lt"/>
              </a:rPr>
              <a:t>GANZ ALLGEMEIN</a:t>
            </a:r>
            <a:r>
              <a:rPr kumimoji="0" lang="de-AT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über Fachbücher?</a:t>
            </a:r>
            <a:br>
              <a:rPr kumimoji="0" lang="de-A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de-AT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Wie sehr treffen die positiven oder negativen Ausprägungen der folgenden Eigenschaften auf Fachbücher zu?“</a:t>
            </a:r>
            <a:endParaRPr kumimoji="0" lang="de-DE" sz="16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11735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ruppieren 235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sp>
          <p:nvSpPr>
            <p:cNvPr id="237" name="Rechteck 236"/>
            <p:cNvSpPr/>
            <p:nvPr/>
          </p:nvSpPr>
          <p:spPr bwMode="auto">
            <a:xfrm>
              <a:off x="0" y="0"/>
              <a:ext cx="9906000" cy="6858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3200" rIns="90000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charset="0"/>
                <a:buChar char="►"/>
                <a:tabLst>
                  <a:tab pos="266700" algn="l"/>
                  <a:tab pos="533400" algn="l"/>
                </a:tabLst>
                <a:defRPr/>
              </a:pPr>
              <a:endParaRPr kumimoji="0" lang="de-AT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Rectangle 50">
              <a:hlinkClick r:id="rId3" action="ppaction://hlinkpres?slideindex=1&amp;slidetitle="/>
            </p:cNvPr>
            <p:cNvSpPr>
              <a:spLocks noChangeArrowheads="1"/>
            </p:cNvSpPr>
            <p:nvPr/>
          </p:nvSpPr>
          <p:spPr bwMode="auto">
            <a:xfrm>
              <a:off x="8932987" y="163774"/>
              <a:ext cx="922214" cy="576001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90000" tIns="43200" rIns="90000" bIns="43200" anchor="ctr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charset="0"/>
                <a:buChar char="►"/>
                <a:tabLst/>
                <a:defRPr/>
              </a:pP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9" name="Gruppieren 185"/>
          <p:cNvGrpSpPr>
            <a:grpSpLocks/>
          </p:cNvGrpSpPr>
          <p:nvPr/>
        </p:nvGrpSpPr>
        <p:grpSpPr bwMode="auto">
          <a:xfrm>
            <a:off x="1420813" y="1377950"/>
            <a:ext cx="6516687" cy="4787900"/>
            <a:chOff x="-799349" y="2317750"/>
            <a:chExt cx="5630863" cy="4137025"/>
          </a:xfrm>
        </p:grpSpPr>
        <p:grpSp>
          <p:nvGrpSpPr>
            <p:cNvPr id="120" name="Group 3"/>
            <p:cNvGrpSpPr>
              <a:grpSpLocks/>
            </p:cNvGrpSpPr>
            <p:nvPr/>
          </p:nvGrpSpPr>
          <p:grpSpPr bwMode="auto">
            <a:xfrm>
              <a:off x="-799349" y="2317750"/>
              <a:ext cx="5630863" cy="4137025"/>
              <a:chOff x="1533" y="1170"/>
              <a:chExt cx="3928" cy="2886"/>
            </a:xfrm>
          </p:grpSpPr>
          <p:sp>
            <p:nvSpPr>
              <p:cNvPr id="122" name="Freeform 4"/>
              <p:cNvSpPr>
                <a:spLocks/>
              </p:cNvSpPr>
              <p:nvPr/>
            </p:nvSpPr>
            <p:spPr bwMode="auto">
              <a:xfrm>
                <a:off x="1533" y="1170"/>
                <a:ext cx="3928" cy="2886"/>
              </a:xfrm>
              <a:custGeom>
                <a:avLst/>
                <a:gdLst>
                  <a:gd name="T0" fmla="*/ 3449 w 3928"/>
                  <a:gd name="T1" fmla="*/ 299 h 2886"/>
                  <a:gd name="T2" fmla="*/ 3206 w 3928"/>
                  <a:gd name="T3" fmla="*/ 488 h 2886"/>
                  <a:gd name="T4" fmla="*/ 2510 w 3928"/>
                  <a:gd name="T5" fmla="*/ 758 h 2886"/>
                  <a:gd name="T6" fmla="*/ 1950 w 3928"/>
                  <a:gd name="T7" fmla="*/ 958 h 2886"/>
                  <a:gd name="T8" fmla="*/ 1217 w 3928"/>
                  <a:gd name="T9" fmla="*/ 1253 h 2886"/>
                  <a:gd name="T10" fmla="*/ 1474 w 3928"/>
                  <a:gd name="T11" fmla="*/ 1278 h 2886"/>
                  <a:gd name="T12" fmla="*/ 1952 w 3928"/>
                  <a:gd name="T13" fmla="*/ 1213 h 2886"/>
                  <a:gd name="T14" fmla="*/ 2661 w 3928"/>
                  <a:gd name="T15" fmla="*/ 1109 h 2886"/>
                  <a:gd name="T16" fmla="*/ 3745 w 3928"/>
                  <a:gd name="T17" fmla="*/ 1046 h 2886"/>
                  <a:gd name="T18" fmla="*/ 3847 w 3928"/>
                  <a:gd name="T19" fmla="*/ 2419 h 2886"/>
                  <a:gd name="T20" fmla="*/ 3088 w 3928"/>
                  <a:gd name="T21" fmla="*/ 2515 h 2886"/>
                  <a:gd name="T22" fmla="*/ 2149 w 3928"/>
                  <a:gd name="T23" fmla="*/ 2645 h 2886"/>
                  <a:gd name="T24" fmla="*/ 1681 w 3928"/>
                  <a:gd name="T25" fmla="*/ 2802 h 2886"/>
                  <a:gd name="T26" fmla="*/ 1101 w 3928"/>
                  <a:gd name="T27" fmla="*/ 2848 h 2886"/>
                  <a:gd name="T28" fmla="*/ 412 w 3928"/>
                  <a:gd name="T29" fmla="*/ 2853 h 2886"/>
                  <a:gd name="T30" fmla="*/ 402 w 3928"/>
                  <a:gd name="T31" fmla="*/ 2750 h 2886"/>
                  <a:gd name="T32" fmla="*/ 514 w 3928"/>
                  <a:gd name="T33" fmla="*/ 2695 h 2886"/>
                  <a:gd name="T34" fmla="*/ 607 w 3928"/>
                  <a:gd name="T35" fmla="*/ 2685 h 2886"/>
                  <a:gd name="T36" fmla="*/ 771 w 3928"/>
                  <a:gd name="T37" fmla="*/ 2599 h 2886"/>
                  <a:gd name="T38" fmla="*/ 858 w 3928"/>
                  <a:gd name="T39" fmla="*/ 2750 h 2886"/>
                  <a:gd name="T40" fmla="*/ 962 w 3928"/>
                  <a:gd name="T41" fmla="*/ 2727 h 2886"/>
                  <a:gd name="T42" fmla="*/ 1098 w 3928"/>
                  <a:gd name="T43" fmla="*/ 2633 h 2886"/>
                  <a:gd name="T44" fmla="*/ 1150 w 3928"/>
                  <a:gd name="T45" fmla="*/ 2827 h 2886"/>
                  <a:gd name="T46" fmla="*/ 1281 w 3928"/>
                  <a:gd name="T47" fmla="*/ 2786 h 2886"/>
                  <a:gd name="T48" fmla="*/ 1424 w 3928"/>
                  <a:gd name="T49" fmla="*/ 2653 h 2886"/>
                  <a:gd name="T50" fmla="*/ 1503 w 3928"/>
                  <a:gd name="T51" fmla="*/ 2767 h 2886"/>
                  <a:gd name="T52" fmla="*/ 1606 w 3928"/>
                  <a:gd name="T53" fmla="*/ 2733 h 2886"/>
                  <a:gd name="T54" fmla="*/ 1695 w 3928"/>
                  <a:gd name="T55" fmla="*/ 2762 h 2886"/>
                  <a:gd name="T56" fmla="*/ 1795 w 3928"/>
                  <a:gd name="T57" fmla="*/ 2704 h 2886"/>
                  <a:gd name="T58" fmla="*/ 1322 w 3928"/>
                  <a:gd name="T59" fmla="*/ 2584 h 2886"/>
                  <a:gd name="T60" fmla="*/ 1766 w 3928"/>
                  <a:gd name="T61" fmla="*/ 2551 h 2886"/>
                  <a:gd name="T62" fmla="*/ 1501 w 3928"/>
                  <a:gd name="T63" fmla="*/ 2438 h 2886"/>
                  <a:gd name="T64" fmla="*/ 912 w 3928"/>
                  <a:gd name="T65" fmla="*/ 2377 h 2886"/>
                  <a:gd name="T66" fmla="*/ 290 w 3928"/>
                  <a:gd name="T67" fmla="*/ 2567 h 2886"/>
                  <a:gd name="T68" fmla="*/ 638 w 3928"/>
                  <a:gd name="T69" fmla="*/ 2477 h 2886"/>
                  <a:gd name="T70" fmla="*/ 908 w 3928"/>
                  <a:gd name="T71" fmla="*/ 1974 h 2886"/>
                  <a:gd name="T72" fmla="*/ 694 w 3928"/>
                  <a:gd name="T73" fmla="*/ 1417 h 2886"/>
                  <a:gd name="T74" fmla="*/ 170 w 3928"/>
                  <a:gd name="T75" fmla="*/ 1589 h 2886"/>
                  <a:gd name="T76" fmla="*/ 128 w 3928"/>
                  <a:gd name="T77" fmla="*/ 1417 h 2886"/>
                  <a:gd name="T78" fmla="*/ 271 w 3928"/>
                  <a:gd name="T79" fmla="*/ 1536 h 2886"/>
                  <a:gd name="T80" fmla="*/ 350 w 3928"/>
                  <a:gd name="T81" fmla="*/ 1392 h 2886"/>
                  <a:gd name="T82" fmla="*/ 410 w 3928"/>
                  <a:gd name="T83" fmla="*/ 1270 h 2886"/>
                  <a:gd name="T84" fmla="*/ 483 w 3928"/>
                  <a:gd name="T85" fmla="*/ 1266 h 2886"/>
                  <a:gd name="T86" fmla="*/ 574 w 3928"/>
                  <a:gd name="T87" fmla="*/ 1287 h 2886"/>
                  <a:gd name="T88" fmla="*/ 603 w 3928"/>
                  <a:gd name="T89" fmla="*/ 1148 h 2886"/>
                  <a:gd name="T90" fmla="*/ 659 w 3928"/>
                  <a:gd name="T91" fmla="*/ 1083 h 2886"/>
                  <a:gd name="T92" fmla="*/ 1121 w 3928"/>
                  <a:gd name="T93" fmla="*/ 1088 h 2886"/>
                  <a:gd name="T94" fmla="*/ 1416 w 3928"/>
                  <a:gd name="T95" fmla="*/ 673 h 2886"/>
                  <a:gd name="T96" fmla="*/ 881 w 3928"/>
                  <a:gd name="T97" fmla="*/ 914 h 2886"/>
                  <a:gd name="T98" fmla="*/ 854 w 3928"/>
                  <a:gd name="T99" fmla="*/ 830 h 2886"/>
                  <a:gd name="T100" fmla="*/ 939 w 3928"/>
                  <a:gd name="T101" fmla="*/ 786 h 2886"/>
                  <a:gd name="T102" fmla="*/ 1038 w 3928"/>
                  <a:gd name="T103" fmla="*/ 712 h 2886"/>
                  <a:gd name="T104" fmla="*/ 1130 w 3928"/>
                  <a:gd name="T105" fmla="*/ 714 h 2886"/>
                  <a:gd name="T106" fmla="*/ 1293 w 3928"/>
                  <a:gd name="T107" fmla="*/ 631 h 2886"/>
                  <a:gd name="T108" fmla="*/ 1161 w 3928"/>
                  <a:gd name="T109" fmla="*/ 530 h 2886"/>
                  <a:gd name="T110" fmla="*/ 705 w 3928"/>
                  <a:gd name="T111" fmla="*/ 660 h 2886"/>
                  <a:gd name="T112" fmla="*/ 253 w 3928"/>
                  <a:gd name="T113" fmla="*/ 1165 h 2886"/>
                  <a:gd name="T114" fmla="*/ 280 w 3928"/>
                  <a:gd name="T115" fmla="*/ 1125 h 2886"/>
                  <a:gd name="T116" fmla="*/ 850 w 3928"/>
                  <a:gd name="T117" fmla="*/ 599 h 2886"/>
                  <a:gd name="T118" fmla="*/ 1329 w 3928"/>
                  <a:gd name="T119" fmla="*/ 578 h 2886"/>
                  <a:gd name="T120" fmla="*/ 1932 w 3928"/>
                  <a:gd name="T121" fmla="*/ 488 h 2886"/>
                  <a:gd name="T122" fmla="*/ 2535 w 3928"/>
                  <a:gd name="T123" fmla="*/ 260 h 2886"/>
                  <a:gd name="T124" fmla="*/ 3258 w 3928"/>
                  <a:gd name="T125" fmla="*/ 88 h 28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928"/>
                  <a:gd name="T190" fmla="*/ 0 h 2886"/>
                  <a:gd name="T191" fmla="*/ 3928 w 3928"/>
                  <a:gd name="T192" fmla="*/ 2886 h 28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928" h="2886">
                    <a:moveTo>
                      <a:pt x="3271" y="102"/>
                    </a:moveTo>
                    <a:lnTo>
                      <a:pt x="3281" y="117"/>
                    </a:lnTo>
                    <a:lnTo>
                      <a:pt x="3291" y="132"/>
                    </a:lnTo>
                    <a:lnTo>
                      <a:pt x="3302" y="146"/>
                    </a:lnTo>
                    <a:lnTo>
                      <a:pt x="3312" y="161"/>
                    </a:lnTo>
                    <a:lnTo>
                      <a:pt x="3322" y="176"/>
                    </a:lnTo>
                    <a:lnTo>
                      <a:pt x="3331" y="191"/>
                    </a:lnTo>
                    <a:lnTo>
                      <a:pt x="3339" y="209"/>
                    </a:lnTo>
                    <a:lnTo>
                      <a:pt x="3347" y="224"/>
                    </a:lnTo>
                    <a:lnTo>
                      <a:pt x="3356" y="235"/>
                    </a:lnTo>
                    <a:lnTo>
                      <a:pt x="3366" y="239"/>
                    </a:lnTo>
                    <a:lnTo>
                      <a:pt x="3376" y="239"/>
                    </a:lnTo>
                    <a:lnTo>
                      <a:pt x="3389" y="237"/>
                    </a:lnTo>
                    <a:lnTo>
                      <a:pt x="3399" y="237"/>
                    </a:lnTo>
                    <a:lnTo>
                      <a:pt x="3407" y="237"/>
                    </a:lnTo>
                    <a:lnTo>
                      <a:pt x="3414" y="241"/>
                    </a:lnTo>
                    <a:lnTo>
                      <a:pt x="3418" y="253"/>
                    </a:lnTo>
                    <a:lnTo>
                      <a:pt x="3428" y="264"/>
                    </a:lnTo>
                    <a:lnTo>
                      <a:pt x="3436" y="274"/>
                    </a:lnTo>
                    <a:lnTo>
                      <a:pt x="3443" y="287"/>
                    </a:lnTo>
                    <a:lnTo>
                      <a:pt x="3449" y="299"/>
                    </a:lnTo>
                    <a:lnTo>
                      <a:pt x="3455" y="310"/>
                    </a:lnTo>
                    <a:lnTo>
                      <a:pt x="3463" y="322"/>
                    </a:lnTo>
                    <a:lnTo>
                      <a:pt x="3470" y="333"/>
                    </a:lnTo>
                    <a:lnTo>
                      <a:pt x="3480" y="343"/>
                    </a:lnTo>
                    <a:lnTo>
                      <a:pt x="3482" y="356"/>
                    </a:lnTo>
                    <a:lnTo>
                      <a:pt x="3476" y="364"/>
                    </a:lnTo>
                    <a:lnTo>
                      <a:pt x="3468" y="369"/>
                    </a:lnTo>
                    <a:lnTo>
                      <a:pt x="3457" y="373"/>
                    </a:lnTo>
                    <a:lnTo>
                      <a:pt x="3443" y="377"/>
                    </a:lnTo>
                    <a:lnTo>
                      <a:pt x="3430" y="381"/>
                    </a:lnTo>
                    <a:lnTo>
                      <a:pt x="3420" y="385"/>
                    </a:lnTo>
                    <a:lnTo>
                      <a:pt x="3414" y="394"/>
                    </a:lnTo>
                    <a:lnTo>
                      <a:pt x="3393" y="406"/>
                    </a:lnTo>
                    <a:lnTo>
                      <a:pt x="3372" y="415"/>
                    </a:lnTo>
                    <a:lnTo>
                      <a:pt x="3352" y="427"/>
                    </a:lnTo>
                    <a:lnTo>
                      <a:pt x="3329" y="434"/>
                    </a:lnTo>
                    <a:lnTo>
                      <a:pt x="3308" y="444"/>
                    </a:lnTo>
                    <a:lnTo>
                      <a:pt x="3285" y="453"/>
                    </a:lnTo>
                    <a:lnTo>
                      <a:pt x="3264" y="465"/>
                    </a:lnTo>
                    <a:lnTo>
                      <a:pt x="3242" y="476"/>
                    </a:lnTo>
                    <a:lnTo>
                      <a:pt x="3206" y="488"/>
                    </a:lnTo>
                    <a:lnTo>
                      <a:pt x="3171" y="497"/>
                    </a:lnTo>
                    <a:lnTo>
                      <a:pt x="3136" y="511"/>
                    </a:lnTo>
                    <a:lnTo>
                      <a:pt x="3103" y="522"/>
                    </a:lnTo>
                    <a:lnTo>
                      <a:pt x="3068" y="536"/>
                    </a:lnTo>
                    <a:lnTo>
                      <a:pt x="3034" y="547"/>
                    </a:lnTo>
                    <a:lnTo>
                      <a:pt x="2999" y="561"/>
                    </a:lnTo>
                    <a:lnTo>
                      <a:pt x="2966" y="574"/>
                    </a:lnTo>
                    <a:lnTo>
                      <a:pt x="2933" y="589"/>
                    </a:lnTo>
                    <a:lnTo>
                      <a:pt x="2898" y="603"/>
                    </a:lnTo>
                    <a:lnTo>
                      <a:pt x="2864" y="616"/>
                    </a:lnTo>
                    <a:lnTo>
                      <a:pt x="2831" y="629"/>
                    </a:lnTo>
                    <a:lnTo>
                      <a:pt x="2798" y="645"/>
                    </a:lnTo>
                    <a:lnTo>
                      <a:pt x="2765" y="658"/>
                    </a:lnTo>
                    <a:lnTo>
                      <a:pt x="2730" y="671"/>
                    </a:lnTo>
                    <a:lnTo>
                      <a:pt x="2697" y="685"/>
                    </a:lnTo>
                    <a:lnTo>
                      <a:pt x="2663" y="694"/>
                    </a:lnTo>
                    <a:lnTo>
                      <a:pt x="2632" y="706"/>
                    </a:lnTo>
                    <a:lnTo>
                      <a:pt x="2601" y="717"/>
                    </a:lnTo>
                    <a:lnTo>
                      <a:pt x="2572" y="731"/>
                    </a:lnTo>
                    <a:lnTo>
                      <a:pt x="2541" y="744"/>
                    </a:lnTo>
                    <a:lnTo>
                      <a:pt x="2510" y="758"/>
                    </a:lnTo>
                    <a:lnTo>
                      <a:pt x="2479" y="771"/>
                    </a:lnTo>
                    <a:lnTo>
                      <a:pt x="2448" y="782"/>
                    </a:lnTo>
                    <a:lnTo>
                      <a:pt x="2425" y="790"/>
                    </a:lnTo>
                    <a:lnTo>
                      <a:pt x="2400" y="798"/>
                    </a:lnTo>
                    <a:lnTo>
                      <a:pt x="2377" y="805"/>
                    </a:lnTo>
                    <a:lnTo>
                      <a:pt x="2355" y="815"/>
                    </a:lnTo>
                    <a:lnTo>
                      <a:pt x="2332" y="823"/>
                    </a:lnTo>
                    <a:lnTo>
                      <a:pt x="2309" y="830"/>
                    </a:lnTo>
                    <a:lnTo>
                      <a:pt x="2286" y="840"/>
                    </a:lnTo>
                    <a:lnTo>
                      <a:pt x="2263" y="847"/>
                    </a:lnTo>
                    <a:lnTo>
                      <a:pt x="2241" y="857"/>
                    </a:lnTo>
                    <a:lnTo>
                      <a:pt x="2218" y="867"/>
                    </a:lnTo>
                    <a:lnTo>
                      <a:pt x="2195" y="874"/>
                    </a:lnTo>
                    <a:lnTo>
                      <a:pt x="2172" y="884"/>
                    </a:lnTo>
                    <a:lnTo>
                      <a:pt x="2149" y="891"/>
                    </a:lnTo>
                    <a:lnTo>
                      <a:pt x="2127" y="901"/>
                    </a:lnTo>
                    <a:lnTo>
                      <a:pt x="2104" y="909"/>
                    </a:lnTo>
                    <a:lnTo>
                      <a:pt x="2081" y="918"/>
                    </a:lnTo>
                    <a:lnTo>
                      <a:pt x="2037" y="932"/>
                    </a:lnTo>
                    <a:lnTo>
                      <a:pt x="1994" y="945"/>
                    </a:lnTo>
                    <a:lnTo>
                      <a:pt x="1950" y="958"/>
                    </a:lnTo>
                    <a:lnTo>
                      <a:pt x="1909" y="974"/>
                    </a:lnTo>
                    <a:lnTo>
                      <a:pt x="1867" y="989"/>
                    </a:lnTo>
                    <a:lnTo>
                      <a:pt x="1824" y="1004"/>
                    </a:lnTo>
                    <a:lnTo>
                      <a:pt x="1782" y="1021"/>
                    </a:lnTo>
                    <a:lnTo>
                      <a:pt x="1741" y="1039"/>
                    </a:lnTo>
                    <a:lnTo>
                      <a:pt x="1700" y="1056"/>
                    </a:lnTo>
                    <a:lnTo>
                      <a:pt x="1658" y="1073"/>
                    </a:lnTo>
                    <a:lnTo>
                      <a:pt x="1617" y="1090"/>
                    </a:lnTo>
                    <a:lnTo>
                      <a:pt x="1575" y="1106"/>
                    </a:lnTo>
                    <a:lnTo>
                      <a:pt x="1534" y="1123"/>
                    </a:lnTo>
                    <a:lnTo>
                      <a:pt x="1492" y="1140"/>
                    </a:lnTo>
                    <a:lnTo>
                      <a:pt x="1451" y="1157"/>
                    </a:lnTo>
                    <a:lnTo>
                      <a:pt x="1409" y="1172"/>
                    </a:lnTo>
                    <a:lnTo>
                      <a:pt x="1384" y="1182"/>
                    </a:lnTo>
                    <a:lnTo>
                      <a:pt x="1360" y="1192"/>
                    </a:lnTo>
                    <a:lnTo>
                      <a:pt x="1335" y="1201"/>
                    </a:lnTo>
                    <a:lnTo>
                      <a:pt x="1312" y="1211"/>
                    </a:lnTo>
                    <a:lnTo>
                      <a:pt x="1287" y="1222"/>
                    </a:lnTo>
                    <a:lnTo>
                      <a:pt x="1264" y="1232"/>
                    </a:lnTo>
                    <a:lnTo>
                      <a:pt x="1239" y="1243"/>
                    </a:lnTo>
                    <a:lnTo>
                      <a:pt x="1217" y="1253"/>
                    </a:lnTo>
                    <a:lnTo>
                      <a:pt x="1192" y="1264"/>
                    </a:lnTo>
                    <a:lnTo>
                      <a:pt x="1167" y="1276"/>
                    </a:lnTo>
                    <a:lnTo>
                      <a:pt x="1144" y="1285"/>
                    </a:lnTo>
                    <a:lnTo>
                      <a:pt x="1119" y="1297"/>
                    </a:lnTo>
                    <a:lnTo>
                      <a:pt x="1096" y="1306"/>
                    </a:lnTo>
                    <a:lnTo>
                      <a:pt x="1071" y="1318"/>
                    </a:lnTo>
                    <a:lnTo>
                      <a:pt x="1047" y="1327"/>
                    </a:lnTo>
                    <a:lnTo>
                      <a:pt x="1022" y="1337"/>
                    </a:lnTo>
                    <a:lnTo>
                      <a:pt x="1022" y="1341"/>
                    </a:lnTo>
                    <a:lnTo>
                      <a:pt x="1061" y="1337"/>
                    </a:lnTo>
                    <a:lnTo>
                      <a:pt x="1098" y="1331"/>
                    </a:lnTo>
                    <a:lnTo>
                      <a:pt x="1138" y="1325"/>
                    </a:lnTo>
                    <a:lnTo>
                      <a:pt x="1175" y="1322"/>
                    </a:lnTo>
                    <a:lnTo>
                      <a:pt x="1212" y="1316"/>
                    </a:lnTo>
                    <a:lnTo>
                      <a:pt x="1250" y="1310"/>
                    </a:lnTo>
                    <a:lnTo>
                      <a:pt x="1287" y="1304"/>
                    </a:lnTo>
                    <a:lnTo>
                      <a:pt x="1324" y="1299"/>
                    </a:lnTo>
                    <a:lnTo>
                      <a:pt x="1362" y="1295"/>
                    </a:lnTo>
                    <a:lnTo>
                      <a:pt x="1399" y="1289"/>
                    </a:lnTo>
                    <a:lnTo>
                      <a:pt x="1436" y="1283"/>
                    </a:lnTo>
                    <a:lnTo>
                      <a:pt x="1474" y="1278"/>
                    </a:lnTo>
                    <a:lnTo>
                      <a:pt x="1511" y="1272"/>
                    </a:lnTo>
                    <a:lnTo>
                      <a:pt x="1550" y="1266"/>
                    </a:lnTo>
                    <a:lnTo>
                      <a:pt x="1588" y="1262"/>
                    </a:lnTo>
                    <a:lnTo>
                      <a:pt x="1627" y="1257"/>
                    </a:lnTo>
                    <a:lnTo>
                      <a:pt x="1637" y="1255"/>
                    </a:lnTo>
                    <a:lnTo>
                      <a:pt x="1650" y="1255"/>
                    </a:lnTo>
                    <a:lnTo>
                      <a:pt x="1664" y="1255"/>
                    </a:lnTo>
                    <a:lnTo>
                      <a:pt x="1677" y="1251"/>
                    </a:lnTo>
                    <a:lnTo>
                      <a:pt x="1697" y="1247"/>
                    </a:lnTo>
                    <a:lnTo>
                      <a:pt x="1718" y="1245"/>
                    </a:lnTo>
                    <a:lnTo>
                      <a:pt x="1741" y="1241"/>
                    </a:lnTo>
                    <a:lnTo>
                      <a:pt x="1762" y="1239"/>
                    </a:lnTo>
                    <a:lnTo>
                      <a:pt x="1782" y="1236"/>
                    </a:lnTo>
                    <a:lnTo>
                      <a:pt x="1803" y="1234"/>
                    </a:lnTo>
                    <a:lnTo>
                      <a:pt x="1826" y="1230"/>
                    </a:lnTo>
                    <a:lnTo>
                      <a:pt x="1847" y="1228"/>
                    </a:lnTo>
                    <a:lnTo>
                      <a:pt x="1867" y="1224"/>
                    </a:lnTo>
                    <a:lnTo>
                      <a:pt x="1888" y="1222"/>
                    </a:lnTo>
                    <a:lnTo>
                      <a:pt x="1911" y="1218"/>
                    </a:lnTo>
                    <a:lnTo>
                      <a:pt x="1932" y="1215"/>
                    </a:lnTo>
                    <a:lnTo>
                      <a:pt x="1952" y="1213"/>
                    </a:lnTo>
                    <a:lnTo>
                      <a:pt x="1973" y="1209"/>
                    </a:lnTo>
                    <a:lnTo>
                      <a:pt x="1994" y="1205"/>
                    </a:lnTo>
                    <a:lnTo>
                      <a:pt x="2015" y="1201"/>
                    </a:lnTo>
                    <a:lnTo>
                      <a:pt x="2046" y="1197"/>
                    </a:lnTo>
                    <a:lnTo>
                      <a:pt x="2079" y="1194"/>
                    </a:lnTo>
                    <a:lnTo>
                      <a:pt x="2110" y="1190"/>
                    </a:lnTo>
                    <a:lnTo>
                      <a:pt x="2141" y="1186"/>
                    </a:lnTo>
                    <a:lnTo>
                      <a:pt x="2172" y="1180"/>
                    </a:lnTo>
                    <a:lnTo>
                      <a:pt x="2203" y="1174"/>
                    </a:lnTo>
                    <a:lnTo>
                      <a:pt x="2232" y="1171"/>
                    </a:lnTo>
                    <a:lnTo>
                      <a:pt x="2263" y="1165"/>
                    </a:lnTo>
                    <a:lnTo>
                      <a:pt x="2294" y="1159"/>
                    </a:lnTo>
                    <a:lnTo>
                      <a:pt x="2325" y="1155"/>
                    </a:lnTo>
                    <a:lnTo>
                      <a:pt x="2357" y="1150"/>
                    </a:lnTo>
                    <a:lnTo>
                      <a:pt x="2386" y="1144"/>
                    </a:lnTo>
                    <a:lnTo>
                      <a:pt x="2417" y="1140"/>
                    </a:lnTo>
                    <a:lnTo>
                      <a:pt x="2448" y="1136"/>
                    </a:lnTo>
                    <a:lnTo>
                      <a:pt x="2479" y="1132"/>
                    </a:lnTo>
                    <a:lnTo>
                      <a:pt x="2510" y="1128"/>
                    </a:lnTo>
                    <a:lnTo>
                      <a:pt x="2587" y="1119"/>
                    </a:lnTo>
                    <a:lnTo>
                      <a:pt x="2661" y="1109"/>
                    </a:lnTo>
                    <a:lnTo>
                      <a:pt x="2736" y="1100"/>
                    </a:lnTo>
                    <a:lnTo>
                      <a:pt x="2811" y="1090"/>
                    </a:lnTo>
                    <a:lnTo>
                      <a:pt x="2885" y="1079"/>
                    </a:lnTo>
                    <a:lnTo>
                      <a:pt x="2960" y="1067"/>
                    </a:lnTo>
                    <a:lnTo>
                      <a:pt x="3034" y="1056"/>
                    </a:lnTo>
                    <a:lnTo>
                      <a:pt x="3109" y="1044"/>
                    </a:lnTo>
                    <a:lnTo>
                      <a:pt x="3184" y="1033"/>
                    </a:lnTo>
                    <a:lnTo>
                      <a:pt x="3258" y="1021"/>
                    </a:lnTo>
                    <a:lnTo>
                      <a:pt x="3333" y="1012"/>
                    </a:lnTo>
                    <a:lnTo>
                      <a:pt x="3407" y="1000"/>
                    </a:lnTo>
                    <a:lnTo>
                      <a:pt x="3484" y="991"/>
                    </a:lnTo>
                    <a:lnTo>
                      <a:pt x="3559" y="979"/>
                    </a:lnTo>
                    <a:lnTo>
                      <a:pt x="3635" y="972"/>
                    </a:lnTo>
                    <a:lnTo>
                      <a:pt x="3712" y="962"/>
                    </a:lnTo>
                    <a:lnTo>
                      <a:pt x="3723" y="964"/>
                    </a:lnTo>
                    <a:lnTo>
                      <a:pt x="3731" y="972"/>
                    </a:lnTo>
                    <a:lnTo>
                      <a:pt x="3735" y="981"/>
                    </a:lnTo>
                    <a:lnTo>
                      <a:pt x="3737" y="991"/>
                    </a:lnTo>
                    <a:lnTo>
                      <a:pt x="3737" y="1008"/>
                    </a:lnTo>
                    <a:lnTo>
                      <a:pt x="3741" y="1027"/>
                    </a:lnTo>
                    <a:lnTo>
                      <a:pt x="3745" y="1046"/>
                    </a:lnTo>
                    <a:lnTo>
                      <a:pt x="3749" y="1065"/>
                    </a:lnTo>
                    <a:lnTo>
                      <a:pt x="3752" y="1083"/>
                    </a:lnTo>
                    <a:lnTo>
                      <a:pt x="3747" y="1100"/>
                    </a:lnTo>
                    <a:lnTo>
                      <a:pt x="3737" y="1113"/>
                    </a:lnTo>
                    <a:lnTo>
                      <a:pt x="3718" y="1125"/>
                    </a:lnTo>
                    <a:lnTo>
                      <a:pt x="3741" y="1281"/>
                    </a:lnTo>
                    <a:lnTo>
                      <a:pt x="3766" y="1436"/>
                    </a:lnTo>
                    <a:lnTo>
                      <a:pt x="3789" y="1591"/>
                    </a:lnTo>
                    <a:lnTo>
                      <a:pt x="3816" y="1746"/>
                    </a:lnTo>
                    <a:lnTo>
                      <a:pt x="3843" y="1901"/>
                    </a:lnTo>
                    <a:lnTo>
                      <a:pt x="3870" y="2054"/>
                    </a:lnTo>
                    <a:lnTo>
                      <a:pt x="3899" y="2211"/>
                    </a:lnTo>
                    <a:lnTo>
                      <a:pt x="3928" y="2366"/>
                    </a:lnTo>
                    <a:lnTo>
                      <a:pt x="3922" y="2375"/>
                    </a:lnTo>
                    <a:lnTo>
                      <a:pt x="3915" y="2385"/>
                    </a:lnTo>
                    <a:lnTo>
                      <a:pt x="3907" y="2394"/>
                    </a:lnTo>
                    <a:lnTo>
                      <a:pt x="3897" y="2400"/>
                    </a:lnTo>
                    <a:lnTo>
                      <a:pt x="3884" y="2408"/>
                    </a:lnTo>
                    <a:lnTo>
                      <a:pt x="3872" y="2412"/>
                    </a:lnTo>
                    <a:lnTo>
                      <a:pt x="3859" y="2417"/>
                    </a:lnTo>
                    <a:lnTo>
                      <a:pt x="3847" y="2419"/>
                    </a:lnTo>
                    <a:lnTo>
                      <a:pt x="3814" y="2423"/>
                    </a:lnTo>
                    <a:lnTo>
                      <a:pt x="3781" y="2425"/>
                    </a:lnTo>
                    <a:lnTo>
                      <a:pt x="3747" y="2429"/>
                    </a:lnTo>
                    <a:lnTo>
                      <a:pt x="3712" y="2433"/>
                    </a:lnTo>
                    <a:lnTo>
                      <a:pt x="3679" y="2436"/>
                    </a:lnTo>
                    <a:lnTo>
                      <a:pt x="3646" y="2442"/>
                    </a:lnTo>
                    <a:lnTo>
                      <a:pt x="3613" y="2446"/>
                    </a:lnTo>
                    <a:lnTo>
                      <a:pt x="3580" y="2450"/>
                    </a:lnTo>
                    <a:lnTo>
                      <a:pt x="3546" y="2456"/>
                    </a:lnTo>
                    <a:lnTo>
                      <a:pt x="3513" y="2459"/>
                    </a:lnTo>
                    <a:lnTo>
                      <a:pt x="3478" y="2465"/>
                    </a:lnTo>
                    <a:lnTo>
                      <a:pt x="3445" y="2469"/>
                    </a:lnTo>
                    <a:lnTo>
                      <a:pt x="3412" y="2475"/>
                    </a:lnTo>
                    <a:lnTo>
                      <a:pt x="3378" y="2479"/>
                    </a:lnTo>
                    <a:lnTo>
                      <a:pt x="3343" y="2484"/>
                    </a:lnTo>
                    <a:lnTo>
                      <a:pt x="3310" y="2488"/>
                    </a:lnTo>
                    <a:lnTo>
                      <a:pt x="3267" y="2494"/>
                    </a:lnTo>
                    <a:lnTo>
                      <a:pt x="3221" y="2498"/>
                    </a:lnTo>
                    <a:lnTo>
                      <a:pt x="3177" y="2503"/>
                    </a:lnTo>
                    <a:lnTo>
                      <a:pt x="3132" y="2509"/>
                    </a:lnTo>
                    <a:lnTo>
                      <a:pt x="3088" y="2515"/>
                    </a:lnTo>
                    <a:lnTo>
                      <a:pt x="3043" y="2521"/>
                    </a:lnTo>
                    <a:lnTo>
                      <a:pt x="2999" y="2526"/>
                    </a:lnTo>
                    <a:lnTo>
                      <a:pt x="2954" y="2532"/>
                    </a:lnTo>
                    <a:lnTo>
                      <a:pt x="2910" y="2538"/>
                    </a:lnTo>
                    <a:lnTo>
                      <a:pt x="2864" y="2544"/>
                    </a:lnTo>
                    <a:lnTo>
                      <a:pt x="2821" y="2549"/>
                    </a:lnTo>
                    <a:lnTo>
                      <a:pt x="2775" y="2555"/>
                    </a:lnTo>
                    <a:lnTo>
                      <a:pt x="2730" y="2561"/>
                    </a:lnTo>
                    <a:lnTo>
                      <a:pt x="2686" y="2567"/>
                    </a:lnTo>
                    <a:lnTo>
                      <a:pt x="2641" y="2574"/>
                    </a:lnTo>
                    <a:lnTo>
                      <a:pt x="2597" y="2580"/>
                    </a:lnTo>
                    <a:lnTo>
                      <a:pt x="2551" y="2586"/>
                    </a:lnTo>
                    <a:lnTo>
                      <a:pt x="2506" y="2593"/>
                    </a:lnTo>
                    <a:lnTo>
                      <a:pt x="2462" y="2599"/>
                    </a:lnTo>
                    <a:lnTo>
                      <a:pt x="2417" y="2605"/>
                    </a:lnTo>
                    <a:lnTo>
                      <a:pt x="2373" y="2612"/>
                    </a:lnTo>
                    <a:lnTo>
                      <a:pt x="2328" y="2618"/>
                    </a:lnTo>
                    <a:lnTo>
                      <a:pt x="2284" y="2626"/>
                    </a:lnTo>
                    <a:lnTo>
                      <a:pt x="2238" y="2632"/>
                    </a:lnTo>
                    <a:lnTo>
                      <a:pt x="2195" y="2639"/>
                    </a:lnTo>
                    <a:lnTo>
                      <a:pt x="2149" y="2645"/>
                    </a:lnTo>
                    <a:lnTo>
                      <a:pt x="2106" y="2653"/>
                    </a:lnTo>
                    <a:lnTo>
                      <a:pt x="2060" y="2658"/>
                    </a:lnTo>
                    <a:lnTo>
                      <a:pt x="2017" y="2666"/>
                    </a:lnTo>
                    <a:lnTo>
                      <a:pt x="1973" y="2674"/>
                    </a:lnTo>
                    <a:lnTo>
                      <a:pt x="1928" y="2679"/>
                    </a:lnTo>
                    <a:lnTo>
                      <a:pt x="1884" y="2687"/>
                    </a:lnTo>
                    <a:lnTo>
                      <a:pt x="1888" y="2697"/>
                    </a:lnTo>
                    <a:lnTo>
                      <a:pt x="1890" y="2708"/>
                    </a:lnTo>
                    <a:lnTo>
                      <a:pt x="1888" y="2721"/>
                    </a:lnTo>
                    <a:lnTo>
                      <a:pt x="1882" y="2731"/>
                    </a:lnTo>
                    <a:lnTo>
                      <a:pt x="1867" y="2741"/>
                    </a:lnTo>
                    <a:lnTo>
                      <a:pt x="1853" y="2750"/>
                    </a:lnTo>
                    <a:lnTo>
                      <a:pt x="1836" y="2760"/>
                    </a:lnTo>
                    <a:lnTo>
                      <a:pt x="1822" y="2769"/>
                    </a:lnTo>
                    <a:lnTo>
                      <a:pt x="1803" y="2775"/>
                    </a:lnTo>
                    <a:lnTo>
                      <a:pt x="1787" y="2781"/>
                    </a:lnTo>
                    <a:lnTo>
                      <a:pt x="1768" y="2781"/>
                    </a:lnTo>
                    <a:lnTo>
                      <a:pt x="1749" y="2779"/>
                    </a:lnTo>
                    <a:lnTo>
                      <a:pt x="1726" y="2788"/>
                    </a:lnTo>
                    <a:lnTo>
                      <a:pt x="1704" y="2796"/>
                    </a:lnTo>
                    <a:lnTo>
                      <a:pt x="1681" y="2802"/>
                    </a:lnTo>
                    <a:lnTo>
                      <a:pt x="1656" y="2809"/>
                    </a:lnTo>
                    <a:lnTo>
                      <a:pt x="1633" y="2815"/>
                    </a:lnTo>
                    <a:lnTo>
                      <a:pt x="1608" y="2819"/>
                    </a:lnTo>
                    <a:lnTo>
                      <a:pt x="1583" y="2825"/>
                    </a:lnTo>
                    <a:lnTo>
                      <a:pt x="1559" y="2828"/>
                    </a:lnTo>
                    <a:lnTo>
                      <a:pt x="1532" y="2832"/>
                    </a:lnTo>
                    <a:lnTo>
                      <a:pt x="1507" y="2834"/>
                    </a:lnTo>
                    <a:lnTo>
                      <a:pt x="1482" y="2838"/>
                    </a:lnTo>
                    <a:lnTo>
                      <a:pt x="1457" y="2842"/>
                    </a:lnTo>
                    <a:lnTo>
                      <a:pt x="1430" y="2844"/>
                    </a:lnTo>
                    <a:lnTo>
                      <a:pt x="1405" y="2848"/>
                    </a:lnTo>
                    <a:lnTo>
                      <a:pt x="1380" y="2851"/>
                    </a:lnTo>
                    <a:lnTo>
                      <a:pt x="1355" y="2855"/>
                    </a:lnTo>
                    <a:lnTo>
                      <a:pt x="1322" y="2855"/>
                    </a:lnTo>
                    <a:lnTo>
                      <a:pt x="1291" y="2855"/>
                    </a:lnTo>
                    <a:lnTo>
                      <a:pt x="1258" y="2855"/>
                    </a:lnTo>
                    <a:lnTo>
                      <a:pt x="1227" y="2853"/>
                    </a:lnTo>
                    <a:lnTo>
                      <a:pt x="1194" y="2853"/>
                    </a:lnTo>
                    <a:lnTo>
                      <a:pt x="1163" y="2851"/>
                    </a:lnTo>
                    <a:lnTo>
                      <a:pt x="1132" y="2850"/>
                    </a:lnTo>
                    <a:lnTo>
                      <a:pt x="1101" y="2848"/>
                    </a:lnTo>
                    <a:lnTo>
                      <a:pt x="1069" y="2844"/>
                    </a:lnTo>
                    <a:lnTo>
                      <a:pt x="1038" y="2840"/>
                    </a:lnTo>
                    <a:lnTo>
                      <a:pt x="1007" y="2836"/>
                    </a:lnTo>
                    <a:lnTo>
                      <a:pt x="976" y="2828"/>
                    </a:lnTo>
                    <a:lnTo>
                      <a:pt x="947" y="2823"/>
                    </a:lnTo>
                    <a:lnTo>
                      <a:pt x="918" y="2815"/>
                    </a:lnTo>
                    <a:lnTo>
                      <a:pt x="889" y="2806"/>
                    </a:lnTo>
                    <a:lnTo>
                      <a:pt x="860" y="2794"/>
                    </a:lnTo>
                    <a:lnTo>
                      <a:pt x="823" y="2785"/>
                    </a:lnTo>
                    <a:lnTo>
                      <a:pt x="785" y="2781"/>
                    </a:lnTo>
                    <a:lnTo>
                      <a:pt x="750" y="2779"/>
                    </a:lnTo>
                    <a:lnTo>
                      <a:pt x="715" y="2781"/>
                    </a:lnTo>
                    <a:lnTo>
                      <a:pt x="678" y="2786"/>
                    </a:lnTo>
                    <a:lnTo>
                      <a:pt x="642" y="2790"/>
                    </a:lnTo>
                    <a:lnTo>
                      <a:pt x="605" y="2796"/>
                    </a:lnTo>
                    <a:lnTo>
                      <a:pt x="568" y="2802"/>
                    </a:lnTo>
                    <a:lnTo>
                      <a:pt x="537" y="2811"/>
                    </a:lnTo>
                    <a:lnTo>
                      <a:pt x="506" y="2823"/>
                    </a:lnTo>
                    <a:lnTo>
                      <a:pt x="475" y="2832"/>
                    </a:lnTo>
                    <a:lnTo>
                      <a:pt x="443" y="2842"/>
                    </a:lnTo>
                    <a:lnTo>
                      <a:pt x="412" y="2853"/>
                    </a:lnTo>
                    <a:lnTo>
                      <a:pt x="383" y="2863"/>
                    </a:lnTo>
                    <a:lnTo>
                      <a:pt x="352" y="2874"/>
                    </a:lnTo>
                    <a:lnTo>
                      <a:pt x="323" y="2886"/>
                    </a:lnTo>
                    <a:lnTo>
                      <a:pt x="325" y="2876"/>
                    </a:lnTo>
                    <a:lnTo>
                      <a:pt x="329" y="2869"/>
                    </a:lnTo>
                    <a:lnTo>
                      <a:pt x="334" y="2861"/>
                    </a:lnTo>
                    <a:lnTo>
                      <a:pt x="342" y="2855"/>
                    </a:lnTo>
                    <a:lnTo>
                      <a:pt x="338" y="2821"/>
                    </a:lnTo>
                    <a:lnTo>
                      <a:pt x="334" y="2786"/>
                    </a:lnTo>
                    <a:lnTo>
                      <a:pt x="327" y="2754"/>
                    </a:lnTo>
                    <a:lnTo>
                      <a:pt x="319" y="2719"/>
                    </a:lnTo>
                    <a:lnTo>
                      <a:pt x="342" y="2744"/>
                    </a:lnTo>
                    <a:lnTo>
                      <a:pt x="354" y="2773"/>
                    </a:lnTo>
                    <a:lnTo>
                      <a:pt x="365" y="2804"/>
                    </a:lnTo>
                    <a:lnTo>
                      <a:pt x="375" y="2834"/>
                    </a:lnTo>
                    <a:lnTo>
                      <a:pt x="383" y="2830"/>
                    </a:lnTo>
                    <a:lnTo>
                      <a:pt x="392" y="2827"/>
                    </a:lnTo>
                    <a:lnTo>
                      <a:pt x="402" y="2823"/>
                    </a:lnTo>
                    <a:lnTo>
                      <a:pt x="408" y="2815"/>
                    </a:lnTo>
                    <a:lnTo>
                      <a:pt x="402" y="2783"/>
                    </a:lnTo>
                    <a:lnTo>
                      <a:pt x="402" y="2750"/>
                    </a:lnTo>
                    <a:lnTo>
                      <a:pt x="400" y="2719"/>
                    </a:lnTo>
                    <a:lnTo>
                      <a:pt x="392" y="2687"/>
                    </a:lnTo>
                    <a:lnTo>
                      <a:pt x="398" y="2683"/>
                    </a:lnTo>
                    <a:lnTo>
                      <a:pt x="410" y="2695"/>
                    </a:lnTo>
                    <a:lnTo>
                      <a:pt x="419" y="2708"/>
                    </a:lnTo>
                    <a:lnTo>
                      <a:pt x="427" y="2721"/>
                    </a:lnTo>
                    <a:lnTo>
                      <a:pt x="435" y="2735"/>
                    </a:lnTo>
                    <a:lnTo>
                      <a:pt x="443" y="2750"/>
                    </a:lnTo>
                    <a:lnTo>
                      <a:pt x="450" y="2763"/>
                    </a:lnTo>
                    <a:lnTo>
                      <a:pt x="458" y="2779"/>
                    </a:lnTo>
                    <a:lnTo>
                      <a:pt x="466" y="2792"/>
                    </a:lnTo>
                    <a:lnTo>
                      <a:pt x="491" y="2779"/>
                    </a:lnTo>
                    <a:lnTo>
                      <a:pt x="495" y="2758"/>
                    </a:lnTo>
                    <a:lnTo>
                      <a:pt x="491" y="2731"/>
                    </a:lnTo>
                    <a:lnTo>
                      <a:pt x="491" y="2706"/>
                    </a:lnTo>
                    <a:lnTo>
                      <a:pt x="489" y="2695"/>
                    </a:lnTo>
                    <a:lnTo>
                      <a:pt x="487" y="2681"/>
                    </a:lnTo>
                    <a:lnTo>
                      <a:pt x="485" y="2670"/>
                    </a:lnTo>
                    <a:lnTo>
                      <a:pt x="489" y="2658"/>
                    </a:lnTo>
                    <a:lnTo>
                      <a:pt x="506" y="2676"/>
                    </a:lnTo>
                    <a:lnTo>
                      <a:pt x="514" y="2695"/>
                    </a:lnTo>
                    <a:lnTo>
                      <a:pt x="524" y="2714"/>
                    </a:lnTo>
                    <a:lnTo>
                      <a:pt x="537" y="2731"/>
                    </a:lnTo>
                    <a:lnTo>
                      <a:pt x="537" y="2741"/>
                    </a:lnTo>
                    <a:lnTo>
                      <a:pt x="541" y="2750"/>
                    </a:lnTo>
                    <a:lnTo>
                      <a:pt x="547" y="2760"/>
                    </a:lnTo>
                    <a:lnTo>
                      <a:pt x="553" y="2767"/>
                    </a:lnTo>
                    <a:lnTo>
                      <a:pt x="566" y="2765"/>
                    </a:lnTo>
                    <a:lnTo>
                      <a:pt x="566" y="2758"/>
                    </a:lnTo>
                    <a:lnTo>
                      <a:pt x="564" y="2750"/>
                    </a:lnTo>
                    <a:lnTo>
                      <a:pt x="570" y="2742"/>
                    </a:lnTo>
                    <a:lnTo>
                      <a:pt x="578" y="2718"/>
                    </a:lnTo>
                    <a:lnTo>
                      <a:pt x="576" y="2693"/>
                    </a:lnTo>
                    <a:lnTo>
                      <a:pt x="574" y="2670"/>
                    </a:lnTo>
                    <a:lnTo>
                      <a:pt x="576" y="2643"/>
                    </a:lnTo>
                    <a:lnTo>
                      <a:pt x="568" y="2637"/>
                    </a:lnTo>
                    <a:lnTo>
                      <a:pt x="570" y="2635"/>
                    </a:lnTo>
                    <a:lnTo>
                      <a:pt x="574" y="2633"/>
                    </a:lnTo>
                    <a:lnTo>
                      <a:pt x="578" y="2632"/>
                    </a:lnTo>
                    <a:lnTo>
                      <a:pt x="582" y="2632"/>
                    </a:lnTo>
                    <a:lnTo>
                      <a:pt x="597" y="2658"/>
                    </a:lnTo>
                    <a:lnTo>
                      <a:pt x="607" y="2685"/>
                    </a:lnTo>
                    <a:lnTo>
                      <a:pt x="615" y="2714"/>
                    </a:lnTo>
                    <a:lnTo>
                      <a:pt x="624" y="2742"/>
                    </a:lnTo>
                    <a:lnTo>
                      <a:pt x="628" y="2744"/>
                    </a:lnTo>
                    <a:lnTo>
                      <a:pt x="634" y="2746"/>
                    </a:lnTo>
                    <a:lnTo>
                      <a:pt x="640" y="2746"/>
                    </a:lnTo>
                    <a:lnTo>
                      <a:pt x="644" y="2742"/>
                    </a:lnTo>
                    <a:lnTo>
                      <a:pt x="659" y="2723"/>
                    </a:lnTo>
                    <a:lnTo>
                      <a:pt x="661" y="2702"/>
                    </a:lnTo>
                    <a:lnTo>
                      <a:pt x="663" y="2679"/>
                    </a:lnTo>
                    <a:lnTo>
                      <a:pt x="669" y="2658"/>
                    </a:lnTo>
                    <a:lnTo>
                      <a:pt x="671" y="2605"/>
                    </a:lnTo>
                    <a:lnTo>
                      <a:pt x="694" y="2633"/>
                    </a:lnTo>
                    <a:lnTo>
                      <a:pt x="700" y="2664"/>
                    </a:lnTo>
                    <a:lnTo>
                      <a:pt x="705" y="2697"/>
                    </a:lnTo>
                    <a:lnTo>
                      <a:pt x="723" y="2723"/>
                    </a:lnTo>
                    <a:lnTo>
                      <a:pt x="729" y="2708"/>
                    </a:lnTo>
                    <a:lnTo>
                      <a:pt x="734" y="2693"/>
                    </a:lnTo>
                    <a:lnTo>
                      <a:pt x="740" y="2679"/>
                    </a:lnTo>
                    <a:lnTo>
                      <a:pt x="752" y="2666"/>
                    </a:lnTo>
                    <a:lnTo>
                      <a:pt x="761" y="2580"/>
                    </a:lnTo>
                    <a:lnTo>
                      <a:pt x="771" y="2599"/>
                    </a:lnTo>
                    <a:lnTo>
                      <a:pt x="777" y="2622"/>
                    </a:lnTo>
                    <a:lnTo>
                      <a:pt x="781" y="2643"/>
                    </a:lnTo>
                    <a:lnTo>
                      <a:pt x="783" y="2664"/>
                    </a:lnTo>
                    <a:lnTo>
                      <a:pt x="783" y="2683"/>
                    </a:lnTo>
                    <a:lnTo>
                      <a:pt x="785" y="2704"/>
                    </a:lnTo>
                    <a:lnTo>
                      <a:pt x="788" y="2725"/>
                    </a:lnTo>
                    <a:lnTo>
                      <a:pt x="794" y="2742"/>
                    </a:lnTo>
                    <a:lnTo>
                      <a:pt x="802" y="2735"/>
                    </a:lnTo>
                    <a:lnTo>
                      <a:pt x="806" y="2723"/>
                    </a:lnTo>
                    <a:lnTo>
                      <a:pt x="810" y="2714"/>
                    </a:lnTo>
                    <a:lnTo>
                      <a:pt x="819" y="2704"/>
                    </a:lnTo>
                    <a:lnTo>
                      <a:pt x="827" y="2679"/>
                    </a:lnTo>
                    <a:lnTo>
                      <a:pt x="831" y="2651"/>
                    </a:lnTo>
                    <a:lnTo>
                      <a:pt x="835" y="2626"/>
                    </a:lnTo>
                    <a:lnTo>
                      <a:pt x="841" y="2605"/>
                    </a:lnTo>
                    <a:lnTo>
                      <a:pt x="854" y="2639"/>
                    </a:lnTo>
                    <a:lnTo>
                      <a:pt x="856" y="2674"/>
                    </a:lnTo>
                    <a:lnTo>
                      <a:pt x="854" y="2708"/>
                    </a:lnTo>
                    <a:lnTo>
                      <a:pt x="852" y="2744"/>
                    </a:lnTo>
                    <a:lnTo>
                      <a:pt x="856" y="2748"/>
                    </a:lnTo>
                    <a:lnTo>
                      <a:pt x="858" y="2750"/>
                    </a:lnTo>
                    <a:lnTo>
                      <a:pt x="862" y="2752"/>
                    </a:lnTo>
                    <a:lnTo>
                      <a:pt x="866" y="2754"/>
                    </a:lnTo>
                    <a:lnTo>
                      <a:pt x="875" y="2735"/>
                    </a:lnTo>
                    <a:lnTo>
                      <a:pt x="883" y="2716"/>
                    </a:lnTo>
                    <a:lnTo>
                      <a:pt x="891" y="2698"/>
                    </a:lnTo>
                    <a:lnTo>
                      <a:pt x="902" y="2679"/>
                    </a:lnTo>
                    <a:lnTo>
                      <a:pt x="910" y="2660"/>
                    </a:lnTo>
                    <a:lnTo>
                      <a:pt x="918" y="2643"/>
                    </a:lnTo>
                    <a:lnTo>
                      <a:pt x="926" y="2624"/>
                    </a:lnTo>
                    <a:lnTo>
                      <a:pt x="933" y="2605"/>
                    </a:lnTo>
                    <a:lnTo>
                      <a:pt x="939" y="2610"/>
                    </a:lnTo>
                    <a:lnTo>
                      <a:pt x="939" y="2620"/>
                    </a:lnTo>
                    <a:lnTo>
                      <a:pt x="939" y="2630"/>
                    </a:lnTo>
                    <a:lnTo>
                      <a:pt x="943" y="2637"/>
                    </a:lnTo>
                    <a:lnTo>
                      <a:pt x="939" y="2674"/>
                    </a:lnTo>
                    <a:lnTo>
                      <a:pt x="931" y="2708"/>
                    </a:lnTo>
                    <a:lnTo>
                      <a:pt x="922" y="2744"/>
                    </a:lnTo>
                    <a:lnTo>
                      <a:pt x="924" y="2783"/>
                    </a:lnTo>
                    <a:lnTo>
                      <a:pt x="937" y="2763"/>
                    </a:lnTo>
                    <a:lnTo>
                      <a:pt x="949" y="2746"/>
                    </a:lnTo>
                    <a:lnTo>
                      <a:pt x="962" y="2727"/>
                    </a:lnTo>
                    <a:lnTo>
                      <a:pt x="972" y="2706"/>
                    </a:lnTo>
                    <a:lnTo>
                      <a:pt x="982" y="2687"/>
                    </a:lnTo>
                    <a:lnTo>
                      <a:pt x="993" y="2668"/>
                    </a:lnTo>
                    <a:lnTo>
                      <a:pt x="1001" y="2647"/>
                    </a:lnTo>
                    <a:lnTo>
                      <a:pt x="1009" y="2626"/>
                    </a:lnTo>
                    <a:lnTo>
                      <a:pt x="1018" y="2614"/>
                    </a:lnTo>
                    <a:lnTo>
                      <a:pt x="1022" y="2601"/>
                    </a:lnTo>
                    <a:lnTo>
                      <a:pt x="1028" y="2589"/>
                    </a:lnTo>
                    <a:lnTo>
                      <a:pt x="1042" y="2582"/>
                    </a:lnTo>
                    <a:lnTo>
                      <a:pt x="1030" y="2639"/>
                    </a:lnTo>
                    <a:lnTo>
                      <a:pt x="1016" y="2695"/>
                    </a:lnTo>
                    <a:lnTo>
                      <a:pt x="1001" y="2750"/>
                    </a:lnTo>
                    <a:lnTo>
                      <a:pt x="999" y="2806"/>
                    </a:lnTo>
                    <a:lnTo>
                      <a:pt x="1018" y="2786"/>
                    </a:lnTo>
                    <a:lnTo>
                      <a:pt x="1034" y="2767"/>
                    </a:lnTo>
                    <a:lnTo>
                      <a:pt x="1047" y="2746"/>
                    </a:lnTo>
                    <a:lnTo>
                      <a:pt x="1059" y="2723"/>
                    </a:lnTo>
                    <a:lnTo>
                      <a:pt x="1067" y="2700"/>
                    </a:lnTo>
                    <a:lnTo>
                      <a:pt x="1078" y="2677"/>
                    </a:lnTo>
                    <a:lnTo>
                      <a:pt x="1086" y="2654"/>
                    </a:lnTo>
                    <a:lnTo>
                      <a:pt x="1098" y="2633"/>
                    </a:lnTo>
                    <a:lnTo>
                      <a:pt x="1105" y="2633"/>
                    </a:lnTo>
                    <a:lnTo>
                      <a:pt x="1111" y="2633"/>
                    </a:lnTo>
                    <a:lnTo>
                      <a:pt x="1115" y="2635"/>
                    </a:lnTo>
                    <a:lnTo>
                      <a:pt x="1119" y="2639"/>
                    </a:lnTo>
                    <a:lnTo>
                      <a:pt x="1107" y="2685"/>
                    </a:lnTo>
                    <a:lnTo>
                      <a:pt x="1092" y="2729"/>
                    </a:lnTo>
                    <a:lnTo>
                      <a:pt x="1078" y="2773"/>
                    </a:lnTo>
                    <a:lnTo>
                      <a:pt x="1074" y="2819"/>
                    </a:lnTo>
                    <a:lnTo>
                      <a:pt x="1088" y="2813"/>
                    </a:lnTo>
                    <a:lnTo>
                      <a:pt x="1098" y="2802"/>
                    </a:lnTo>
                    <a:lnTo>
                      <a:pt x="1107" y="2790"/>
                    </a:lnTo>
                    <a:lnTo>
                      <a:pt x="1115" y="2779"/>
                    </a:lnTo>
                    <a:lnTo>
                      <a:pt x="1127" y="2744"/>
                    </a:lnTo>
                    <a:lnTo>
                      <a:pt x="1144" y="2712"/>
                    </a:lnTo>
                    <a:lnTo>
                      <a:pt x="1159" y="2679"/>
                    </a:lnTo>
                    <a:lnTo>
                      <a:pt x="1165" y="2647"/>
                    </a:lnTo>
                    <a:lnTo>
                      <a:pt x="1190" y="2647"/>
                    </a:lnTo>
                    <a:lnTo>
                      <a:pt x="1181" y="2691"/>
                    </a:lnTo>
                    <a:lnTo>
                      <a:pt x="1169" y="2737"/>
                    </a:lnTo>
                    <a:lnTo>
                      <a:pt x="1156" y="2781"/>
                    </a:lnTo>
                    <a:lnTo>
                      <a:pt x="1150" y="2827"/>
                    </a:lnTo>
                    <a:lnTo>
                      <a:pt x="1161" y="2827"/>
                    </a:lnTo>
                    <a:lnTo>
                      <a:pt x="1173" y="2804"/>
                    </a:lnTo>
                    <a:lnTo>
                      <a:pt x="1188" y="2783"/>
                    </a:lnTo>
                    <a:lnTo>
                      <a:pt x="1200" y="2762"/>
                    </a:lnTo>
                    <a:lnTo>
                      <a:pt x="1215" y="2741"/>
                    </a:lnTo>
                    <a:lnTo>
                      <a:pt x="1225" y="2718"/>
                    </a:lnTo>
                    <a:lnTo>
                      <a:pt x="1237" y="2697"/>
                    </a:lnTo>
                    <a:lnTo>
                      <a:pt x="1246" y="2674"/>
                    </a:lnTo>
                    <a:lnTo>
                      <a:pt x="1254" y="2651"/>
                    </a:lnTo>
                    <a:lnTo>
                      <a:pt x="1262" y="2649"/>
                    </a:lnTo>
                    <a:lnTo>
                      <a:pt x="1268" y="2653"/>
                    </a:lnTo>
                    <a:lnTo>
                      <a:pt x="1270" y="2658"/>
                    </a:lnTo>
                    <a:lnTo>
                      <a:pt x="1270" y="2664"/>
                    </a:lnTo>
                    <a:lnTo>
                      <a:pt x="1264" y="2708"/>
                    </a:lnTo>
                    <a:lnTo>
                      <a:pt x="1252" y="2748"/>
                    </a:lnTo>
                    <a:lnTo>
                      <a:pt x="1241" y="2790"/>
                    </a:lnTo>
                    <a:lnTo>
                      <a:pt x="1241" y="2832"/>
                    </a:lnTo>
                    <a:lnTo>
                      <a:pt x="1258" y="2828"/>
                    </a:lnTo>
                    <a:lnTo>
                      <a:pt x="1268" y="2815"/>
                    </a:lnTo>
                    <a:lnTo>
                      <a:pt x="1273" y="2800"/>
                    </a:lnTo>
                    <a:lnTo>
                      <a:pt x="1281" y="2786"/>
                    </a:lnTo>
                    <a:lnTo>
                      <a:pt x="1297" y="2752"/>
                    </a:lnTo>
                    <a:lnTo>
                      <a:pt x="1312" y="2716"/>
                    </a:lnTo>
                    <a:lnTo>
                      <a:pt x="1324" y="2679"/>
                    </a:lnTo>
                    <a:lnTo>
                      <a:pt x="1341" y="2645"/>
                    </a:lnTo>
                    <a:lnTo>
                      <a:pt x="1351" y="2645"/>
                    </a:lnTo>
                    <a:lnTo>
                      <a:pt x="1347" y="2691"/>
                    </a:lnTo>
                    <a:lnTo>
                      <a:pt x="1341" y="2737"/>
                    </a:lnTo>
                    <a:lnTo>
                      <a:pt x="1331" y="2781"/>
                    </a:lnTo>
                    <a:lnTo>
                      <a:pt x="1322" y="2827"/>
                    </a:lnTo>
                    <a:lnTo>
                      <a:pt x="1339" y="2828"/>
                    </a:lnTo>
                    <a:lnTo>
                      <a:pt x="1347" y="2819"/>
                    </a:lnTo>
                    <a:lnTo>
                      <a:pt x="1353" y="2806"/>
                    </a:lnTo>
                    <a:lnTo>
                      <a:pt x="1362" y="2794"/>
                    </a:lnTo>
                    <a:lnTo>
                      <a:pt x="1370" y="2777"/>
                    </a:lnTo>
                    <a:lnTo>
                      <a:pt x="1378" y="2760"/>
                    </a:lnTo>
                    <a:lnTo>
                      <a:pt x="1384" y="2741"/>
                    </a:lnTo>
                    <a:lnTo>
                      <a:pt x="1391" y="2723"/>
                    </a:lnTo>
                    <a:lnTo>
                      <a:pt x="1399" y="2704"/>
                    </a:lnTo>
                    <a:lnTo>
                      <a:pt x="1405" y="2687"/>
                    </a:lnTo>
                    <a:lnTo>
                      <a:pt x="1413" y="2670"/>
                    </a:lnTo>
                    <a:lnTo>
                      <a:pt x="1424" y="2653"/>
                    </a:lnTo>
                    <a:lnTo>
                      <a:pt x="1434" y="2653"/>
                    </a:lnTo>
                    <a:lnTo>
                      <a:pt x="1436" y="2679"/>
                    </a:lnTo>
                    <a:lnTo>
                      <a:pt x="1430" y="2706"/>
                    </a:lnTo>
                    <a:lnTo>
                      <a:pt x="1420" y="2733"/>
                    </a:lnTo>
                    <a:lnTo>
                      <a:pt x="1413" y="2760"/>
                    </a:lnTo>
                    <a:lnTo>
                      <a:pt x="1420" y="2762"/>
                    </a:lnTo>
                    <a:lnTo>
                      <a:pt x="1428" y="2763"/>
                    </a:lnTo>
                    <a:lnTo>
                      <a:pt x="1434" y="2765"/>
                    </a:lnTo>
                    <a:lnTo>
                      <a:pt x="1443" y="2762"/>
                    </a:lnTo>
                    <a:lnTo>
                      <a:pt x="1455" y="2742"/>
                    </a:lnTo>
                    <a:lnTo>
                      <a:pt x="1463" y="2721"/>
                    </a:lnTo>
                    <a:lnTo>
                      <a:pt x="1472" y="2702"/>
                    </a:lnTo>
                    <a:lnTo>
                      <a:pt x="1484" y="2683"/>
                    </a:lnTo>
                    <a:lnTo>
                      <a:pt x="1488" y="2685"/>
                    </a:lnTo>
                    <a:lnTo>
                      <a:pt x="1492" y="2685"/>
                    </a:lnTo>
                    <a:lnTo>
                      <a:pt x="1496" y="2687"/>
                    </a:lnTo>
                    <a:lnTo>
                      <a:pt x="1501" y="2691"/>
                    </a:lnTo>
                    <a:lnTo>
                      <a:pt x="1480" y="2762"/>
                    </a:lnTo>
                    <a:lnTo>
                      <a:pt x="1484" y="2765"/>
                    </a:lnTo>
                    <a:lnTo>
                      <a:pt x="1492" y="2767"/>
                    </a:lnTo>
                    <a:lnTo>
                      <a:pt x="1503" y="2767"/>
                    </a:lnTo>
                    <a:lnTo>
                      <a:pt x="1511" y="2767"/>
                    </a:lnTo>
                    <a:lnTo>
                      <a:pt x="1521" y="2760"/>
                    </a:lnTo>
                    <a:lnTo>
                      <a:pt x="1527" y="2750"/>
                    </a:lnTo>
                    <a:lnTo>
                      <a:pt x="1534" y="2741"/>
                    </a:lnTo>
                    <a:lnTo>
                      <a:pt x="1540" y="2731"/>
                    </a:lnTo>
                    <a:lnTo>
                      <a:pt x="1544" y="2723"/>
                    </a:lnTo>
                    <a:lnTo>
                      <a:pt x="1550" y="2714"/>
                    </a:lnTo>
                    <a:lnTo>
                      <a:pt x="1561" y="2708"/>
                    </a:lnTo>
                    <a:lnTo>
                      <a:pt x="1573" y="2704"/>
                    </a:lnTo>
                    <a:lnTo>
                      <a:pt x="1575" y="2714"/>
                    </a:lnTo>
                    <a:lnTo>
                      <a:pt x="1573" y="2723"/>
                    </a:lnTo>
                    <a:lnTo>
                      <a:pt x="1567" y="2733"/>
                    </a:lnTo>
                    <a:lnTo>
                      <a:pt x="1559" y="2742"/>
                    </a:lnTo>
                    <a:lnTo>
                      <a:pt x="1552" y="2750"/>
                    </a:lnTo>
                    <a:lnTo>
                      <a:pt x="1550" y="2758"/>
                    </a:lnTo>
                    <a:lnTo>
                      <a:pt x="1557" y="2763"/>
                    </a:lnTo>
                    <a:lnTo>
                      <a:pt x="1569" y="2767"/>
                    </a:lnTo>
                    <a:lnTo>
                      <a:pt x="1581" y="2763"/>
                    </a:lnTo>
                    <a:lnTo>
                      <a:pt x="1592" y="2754"/>
                    </a:lnTo>
                    <a:lnTo>
                      <a:pt x="1600" y="2744"/>
                    </a:lnTo>
                    <a:lnTo>
                      <a:pt x="1606" y="2733"/>
                    </a:lnTo>
                    <a:lnTo>
                      <a:pt x="1612" y="2723"/>
                    </a:lnTo>
                    <a:lnTo>
                      <a:pt x="1619" y="2718"/>
                    </a:lnTo>
                    <a:lnTo>
                      <a:pt x="1629" y="2718"/>
                    </a:lnTo>
                    <a:lnTo>
                      <a:pt x="1641" y="2725"/>
                    </a:lnTo>
                    <a:lnTo>
                      <a:pt x="1635" y="2737"/>
                    </a:lnTo>
                    <a:lnTo>
                      <a:pt x="1625" y="2746"/>
                    </a:lnTo>
                    <a:lnTo>
                      <a:pt x="1621" y="2756"/>
                    </a:lnTo>
                    <a:lnTo>
                      <a:pt x="1627" y="2767"/>
                    </a:lnTo>
                    <a:lnTo>
                      <a:pt x="1639" y="2765"/>
                    </a:lnTo>
                    <a:lnTo>
                      <a:pt x="1650" y="2762"/>
                    </a:lnTo>
                    <a:lnTo>
                      <a:pt x="1658" y="2754"/>
                    </a:lnTo>
                    <a:lnTo>
                      <a:pt x="1664" y="2746"/>
                    </a:lnTo>
                    <a:lnTo>
                      <a:pt x="1673" y="2739"/>
                    </a:lnTo>
                    <a:lnTo>
                      <a:pt x="1679" y="2731"/>
                    </a:lnTo>
                    <a:lnTo>
                      <a:pt x="1689" y="2727"/>
                    </a:lnTo>
                    <a:lnTo>
                      <a:pt x="1704" y="2725"/>
                    </a:lnTo>
                    <a:lnTo>
                      <a:pt x="1706" y="2737"/>
                    </a:lnTo>
                    <a:lnTo>
                      <a:pt x="1700" y="2744"/>
                    </a:lnTo>
                    <a:lnTo>
                      <a:pt x="1691" y="2750"/>
                    </a:lnTo>
                    <a:lnTo>
                      <a:pt x="1685" y="2760"/>
                    </a:lnTo>
                    <a:lnTo>
                      <a:pt x="1695" y="2762"/>
                    </a:lnTo>
                    <a:lnTo>
                      <a:pt x="1706" y="2760"/>
                    </a:lnTo>
                    <a:lnTo>
                      <a:pt x="1716" y="2758"/>
                    </a:lnTo>
                    <a:lnTo>
                      <a:pt x="1726" y="2754"/>
                    </a:lnTo>
                    <a:lnTo>
                      <a:pt x="1737" y="2748"/>
                    </a:lnTo>
                    <a:lnTo>
                      <a:pt x="1745" y="2744"/>
                    </a:lnTo>
                    <a:lnTo>
                      <a:pt x="1755" y="2739"/>
                    </a:lnTo>
                    <a:lnTo>
                      <a:pt x="1764" y="2735"/>
                    </a:lnTo>
                    <a:lnTo>
                      <a:pt x="1772" y="2741"/>
                    </a:lnTo>
                    <a:lnTo>
                      <a:pt x="1768" y="2746"/>
                    </a:lnTo>
                    <a:lnTo>
                      <a:pt x="1762" y="2752"/>
                    </a:lnTo>
                    <a:lnTo>
                      <a:pt x="1770" y="2760"/>
                    </a:lnTo>
                    <a:lnTo>
                      <a:pt x="1782" y="2758"/>
                    </a:lnTo>
                    <a:lnTo>
                      <a:pt x="1795" y="2754"/>
                    </a:lnTo>
                    <a:lnTo>
                      <a:pt x="1807" y="2750"/>
                    </a:lnTo>
                    <a:lnTo>
                      <a:pt x="1820" y="2742"/>
                    </a:lnTo>
                    <a:lnTo>
                      <a:pt x="1832" y="2737"/>
                    </a:lnTo>
                    <a:lnTo>
                      <a:pt x="1843" y="2729"/>
                    </a:lnTo>
                    <a:lnTo>
                      <a:pt x="1851" y="2719"/>
                    </a:lnTo>
                    <a:lnTo>
                      <a:pt x="1857" y="2710"/>
                    </a:lnTo>
                    <a:lnTo>
                      <a:pt x="1826" y="2708"/>
                    </a:lnTo>
                    <a:lnTo>
                      <a:pt x="1795" y="2704"/>
                    </a:lnTo>
                    <a:lnTo>
                      <a:pt x="1764" y="2702"/>
                    </a:lnTo>
                    <a:lnTo>
                      <a:pt x="1733" y="2700"/>
                    </a:lnTo>
                    <a:lnTo>
                      <a:pt x="1702" y="2697"/>
                    </a:lnTo>
                    <a:lnTo>
                      <a:pt x="1673" y="2693"/>
                    </a:lnTo>
                    <a:lnTo>
                      <a:pt x="1641" y="2689"/>
                    </a:lnTo>
                    <a:lnTo>
                      <a:pt x="1612" y="2685"/>
                    </a:lnTo>
                    <a:lnTo>
                      <a:pt x="1583" y="2679"/>
                    </a:lnTo>
                    <a:lnTo>
                      <a:pt x="1554" y="2672"/>
                    </a:lnTo>
                    <a:lnTo>
                      <a:pt x="1527" y="2664"/>
                    </a:lnTo>
                    <a:lnTo>
                      <a:pt x="1501" y="2654"/>
                    </a:lnTo>
                    <a:lnTo>
                      <a:pt x="1474" y="2643"/>
                    </a:lnTo>
                    <a:lnTo>
                      <a:pt x="1449" y="2632"/>
                    </a:lnTo>
                    <a:lnTo>
                      <a:pt x="1426" y="2616"/>
                    </a:lnTo>
                    <a:lnTo>
                      <a:pt x="1403" y="2599"/>
                    </a:lnTo>
                    <a:lnTo>
                      <a:pt x="1391" y="2597"/>
                    </a:lnTo>
                    <a:lnTo>
                      <a:pt x="1380" y="2595"/>
                    </a:lnTo>
                    <a:lnTo>
                      <a:pt x="1368" y="2593"/>
                    </a:lnTo>
                    <a:lnTo>
                      <a:pt x="1358" y="2589"/>
                    </a:lnTo>
                    <a:lnTo>
                      <a:pt x="1345" y="2588"/>
                    </a:lnTo>
                    <a:lnTo>
                      <a:pt x="1333" y="2586"/>
                    </a:lnTo>
                    <a:lnTo>
                      <a:pt x="1322" y="2584"/>
                    </a:lnTo>
                    <a:lnTo>
                      <a:pt x="1310" y="2582"/>
                    </a:lnTo>
                    <a:lnTo>
                      <a:pt x="1312" y="2568"/>
                    </a:lnTo>
                    <a:lnTo>
                      <a:pt x="1322" y="2563"/>
                    </a:lnTo>
                    <a:lnTo>
                      <a:pt x="1337" y="2557"/>
                    </a:lnTo>
                    <a:lnTo>
                      <a:pt x="1351" y="2555"/>
                    </a:lnTo>
                    <a:lnTo>
                      <a:pt x="1378" y="2553"/>
                    </a:lnTo>
                    <a:lnTo>
                      <a:pt x="1405" y="2553"/>
                    </a:lnTo>
                    <a:lnTo>
                      <a:pt x="1432" y="2553"/>
                    </a:lnTo>
                    <a:lnTo>
                      <a:pt x="1457" y="2557"/>
                    </a:lnTo>
                    <a:lnTo>
                      <a:pt x="1484" y="2559"/>
                    </a:lnTo>
                    <a:lnTo>
                      <a:pt x="1509" y="2563"/>
                    </a:lnTo>
                    <a:lnTo>
                      <a:pt x="1536" y="2567"/>
                    </a:lnTo>
                    <a:lnTo>
                      <a:pt x="1563" y="2570"/>
                    </a:lnTo>
                    <a:lnTo>
                      <a:pt x="1588" y="2574"/>
                    </a:lnTo>
                    <a:lnTo>
                      <a:pt x="1612" y="2576"/>
                    </a:lnTo>
                    <a:lnTo>
                      <a:pt x="1639" y="2576"/>
                    </a:lnTo>
                    <a:lnTo>
                      <a:pt x="1664" y="2576"/>
                    </a:lnTo>
                    <a:lnTo>
                      <a:pt x="1689" y="2574"/>
                    </a:lnTo>
                    <a:lnTo>
                      <a:pt x="1716" y="2568"/>
                    </a:lnTo>
                    <a:lnTo>
                      <a:pt x="1741" y="2561"/>
                    </a:lnTo>
                    <a:lnTo>
                      <a:pt x="1766" y="2551"/>
                    </a:lnTo>
                    <a:lnTo>
                      <a:pt x="1778" y="2551"/>
                    </a:lnTo>
                    <a:lnTo>
                      <a:pt x="1785" y="2545"/>
                    </a:lnTo>
                    <a:lnTo>
                      <a:pt x="1791" y="2538"/>
                    </a:lnTo>
                    <a:lnTo>
                      <a:pt x="1795" y="2530"/>
                    </a:lnTo>
                    <a:lnTo>
                      <a:pt x="1799" y="2515"/>
                    </a:lnTo>
                    <a:lnTo>
                      <a:pt x="1795" y="2501"/>
                    </a:lnTo>
                    <a:lnTo>
                      <a:pt x="1789" y="2490"/>
                    </a:lnTo>
                    <a:lnTo>
                      <a:pt x="1776" y="2480"/>
                    </a:lnTo>
                    <a:lnTo>
                      <a:pt x="1764" y="2473"/>
                    </a:lnTo>
                    <a:lnTo>
                      <a:pt x="1747" y="2467"/>
                    </a:lnTo>
                    <a:lnTo>
                      <a:pt x="1733" y="2459"/>
                    </a:lnTo>
                    <a:lnTo>
                      <a:pt x="1718" y="2454"/>
                    </a:lnTo>
                    <a:lnTo>
                      <a:pt x="1695" y="2448"/>
                    </a:lnTo>
                    <a:lnTo>
                      <a:pt x="1673" y="2444"/>
                    </a:lnTo>
                    <a:lnTo>
                      <a:pt x="1648" y="2442"/>
                    </a:lnTo>
                    <a:lnTo>
                      <a:pt x="1625" y="2440"/>
                    </a:lnTo>
                    <a:lnTo>
                      <a:pt x="1600" y="2438"/>
                    </a:lnTo>
                    <a:lnTo>
                      <a:pt x="1575" y="2438"/>
                    </a:lnTo>
                    <a:lnTo>
                      <a:pt x="1550" y="2438"/>
                    </a:lnTo>
                    <a:lnTo>
                      <a:pt x="1525" y="2438"/>
                    </a:lnTo>
                    <a:lnTo>
                      <a:pt x="1501" y="2438"/>
                    </a:lnTo>
                    <a:lnTo>
                      <a:pt x="1476" y="2438"/>
                    </a:lnTo>
                    <a:lnTo>
                      <a:pt x="1453" y="2438"/>
                    </a:lnTo>
                    <a:lnTo>
                      <a:pt x="1428" y="2436"/>
                    </a:lnTo>
                    <a:lnTo>
                      <a:pt x="1403" y="2435"/>
                    </a:lnTo>
                    <a:lnTo>
                      <a:pt x="1380" y="2433"/>
                    </a:lnTo>
                    <a:lnTo>
                      <a:pt x="1355" y="2429"/>
                    </a:lnTo>
                    <a:lnTo>
                      <a:pt x="1333" y="2425"/>
                    </a:lnTo>
                    <a:lnTo>
                      <a:pt x="1306" y="2417"/>
                    </a:lnTo>
                    <a:lnTo>
                      <a:pt x="1277" y="2408"/>
                    </a:lnTo>
                    <a:lnTo>
                      <a:pt x="1248" y="2400"/>
                    </a:lnTo>
                    <a:lnTo>
                      <a:pt x="1219" y="2392"/>
                    </a:lnTo>
                    <a:lnTo>
                      <a:pt x="1190" y="2387"/>
                    </a:lnTo>
                    <a:lnTo>
                      <a:pt x="1159" y="2381"/>
                    </a:lnTo>
                    <a:lnTo>
                      <a:pt x="1130" y="2375"/>
                    </a:lnTo>
                    <a:lnTo>
                      <a:pt x="1098" y="2371"/>
                    </a:lnTo>
                    <a:lnTo>
                      <a:pt x="1067" y="2370"/>
                    </a:lnTo>
                    <a:lnTo>
                      <a:pt x="1036" y="2368"/>
                    </a:lnTo>
                    <a:lnTo>
                      <a:pt x="1005" y="2368"/>
                    </a:lnTo>
                    <a:lnTo>
                      <a:pt x="974" y="2370"/>
                    </a:lnTo>
                    <a:lnTo>
                      <a:pt x="943" y="2373"/>
                    </a:lnTo>
                    <a:lnTo>
                      <a:pt x="912" y="2377"/>
                    </a:lnTo>
                    <a:lnTo>
                      <a:pt x="881" y="2385"/>
                    </a:lnTo>
                    <a:lnTo>
                      <a:pt x="852" y="2394"/>
                    </a:lnTo>
                    <a:lnTo>
                      <a:pt x="812" y="2414"/>
                    </a:lnTo>
                    <a:lnTo>
                      <a:pt x="773" y="2435"/>
                    </a:lnTo>
                    <a:lnTo>
                      <a:pt x="734" y="2454"/>
                    </a:lnTo>
                    <a:lnTo>
                      <a:pt x="694" y="2475"/>
                    </a:lnTo>
                    <a:lnTo>
                      <a:pt x="655" y="2492"/>
                    </a:lnTo>
                    <a:lnTo>
                      <a:pt x="613" y="2509"/>
                    </a:lnTo>
                    <a:lnTo>
                      <a:pt x="570" y="2523"/>
                    </a:lnTo>
                    <a:lnTo>
                      <a:pt x="524" y="2534"/>
                    </a:lnTo>
                    <a:lnTo>
                      <a:pt x="504" y="2538"/>
                    </a:lnTo>
                    <a:lnTo>
                      <a:pt x="483" y="2542"/>
                    </a:lnTo>
                    <a:lnTo>
                      <a:pt x="462" y="2545"/>
                    </a:lnTo>
                    <a:lnTo>
                      <a:pt x="441" y="2549"/>
                    </a:lnTo>
                    <a:lnTo>
                      <a:pt x="419" y="2551"/>
                    </a:lnTo>
                    <a:lnTo>
                      <a:pt x="398" y="2555"/>
                    </a:lnTo>
                    <a:lnTo>
                      <a:pt x="377" y="2557"/>
                    </a:lnTo>
                    <a:lnTo>
                      <a:pt x="354" y="2561"/>
                    </a:lnTo>
                    <a:lnTo>
                      <a:pt x="334" y="2563"/>
                    </a:lnTo>
                    <a:lnTo>
                      <a:pt x="311" y="2565"/>
                    </a:lnTo>
                    <a:lnTo>
                      <a:pt x="290" y="2567"/>
                    </a:lnTo>
                    <a:lnTo>
                      <a:pt x="267" y="2568"/>
                    </a:lnTo>
                    <a:lnTo>
                      <a:pt x="247" y="2570"/>
                    </a:lnTo>
                    <a:lnTo>
                      <a:pt x="224" y="2572"/>
                    </a:lnTo>
                    <a:lnTo>
                      <a:pt x="203" y="2574"/>
                    </a:lnTo>
                    <a:lnTo>
                      <a:pt x="180" y="2576"/>
                    </a:lnTo>
                    <a:lnTo>
                      <a:pt x="191" y="2568"/>
                    </a:lnTo>
                    <a:lnTo>
                      <a:pt x="207" y="2568"/>
                    </a:lnTo>
                    <a:lnTo>
                      <a:pt x="224" y="2568"/>
                    </a:lnTo>
                    <a:lnTo>
                      <a:pt x="238" y="2565"/>
                    </a:lnTo>
                    <a:lnTo>
                      <a:pt x="271" y="2559"/>
                    </a:lnTo>
                    <a:lnTo>
                      <a:pt x="307" y="2551"/>
                    </a:lnTo>
                    <a:lnTo>
                      <a:pt x="340" y="2545"/>
                    </a:lnTo>
                    <a:lnTo>
                      <a:pt x="375" y="2540"/>
                    </a:lnTo>
                    <a:lnTo>
                      <a:pt x="408" y="2534"/>
                    </a:lnTo>
                    <a:lnTo>
                      <a:pt x="443" y="2528"/>
                    </a:lnTo>
                    <a:lnTo>
                      <a:pt x="477" y="2523"/>
                    </a:lnTo>
                    <a:lnTo>
                      <a:pt x="510" y="2515"/>
                    </a:lnTo>
                    <a:lnTo>
                      <a:pt x="543" y="2507"/>
                    </a:lnTo>
                    <a:lnTo>
                      <a:pt x="576" y="2498"/>
                    </a:lnTo>
                    <a:lnTo>
                      <a:pt x="607" y="2488"/>
                    </a:lnTo>
                    <a:lnTo>
                      <a:pt x="638" y="2477"/>
                    </a:lnTo>
                    <a:lnTo>
                      <a:pt x="669" y="2463"/>
                    </a:lnTo>
                    <a:lnTo>
                      <a:pt x="698" y="2450"/>
                    </a:lnTo>
                    <a:lnTo>
                      <a:pt x="725" y="2433"/>
                    </a:lnTo>
                    <a:lnTo>
                      <a:pt x="752" y="2415"/>
                    </a:lnTo>
                    <a:lnTo>
                      <a:pt x="777" y="2404"/>
                    </a:lnTo>
                    <a:lnTo>
                      <a:pt x="802" y="2392"/>
                    </a:lnTo>
                    <a:lnTo>
                      <a:pt x="829" y="2383"/>
                    </a:lnTo>
                    <a:lnTo>
                      <a:pt x="854" y="2373"/>
                    </a:lnTo>
                    <a:lnTo>
                      <a:pt x="881" y="2364"/>
                    </a:lnTo>
                    <a:lnTo>
                      <a:pt x="908" y="2358"/>
                    </a:lnTo>
                    <a:lnTo>
                      <a:pt x="937" y="2352"/>
                    </a:lnTo>
                    <a:lnTo>
                      <a:pt x="966" y="2349"/>
                    </a:lnTo>
                    <a:lnTo>
                      <a:pt x="970" y="2341"/>
                    </a:lnTo>
                    <a:lnTo>
                      <a:pt x="970" y="2331"/>
                    </a:lnTo>
                    <a:lnTo>
                      <a:pt x="964" y="2324"/>
                    </a:lnTo>
                    <a:lnTo>
                      <a:pt x="960" y="2316"/>
                    </a:lnTo>
                    <a:lnTo>
                      <a:pt x="955" y="2249"/>
                    </a:lnTo>
                    <a:lnTo>
                      <a:pt x="949" y="2182"/>
                    </a:lnTo>
                    <a:lnTo>
                      <a:pt x="937" y="2117"/>
                    </a:lnTo>
                    <a:lnTo>
                      <a:pt x="918" y="2050"/>
                    </a:lnTo>
                    <a:lnTo>
                      <a:pt x="908" y="1974"/>
                    </a:lnTo>
                    <a:lnTo>
                      <a:pt x="895" y="1899"/>
                    </a:lnTo>
                    <a:lnTo>
                      <a:pt x="883" y="1823"/>
                    </a:lnTo>
                    <a:lnTo>
                      <a:pt x="870" y="1748"/>
                    </a:lnTo>
                    <a:lnTo>
                      <a:pt x="856" y="1672"/>
                    </a:lnTo>
                    <a:lnTo>
                      <a:pt x="843" y="1597"/>
                    </a:lnTo>
                    <a:lnTo>
                      <a:pt x="831" y="1522"/>
                    </a:lnTo>
                    <a:lnTo>
                      <a:pt x="821" y="1448"/>
                    </a:lnTo>
                    <a:lnTo>
                      <a:pt x="810" y="1440"/>
                    </a:lnTo>
                    <a:lnTo>
                      <a:pt x="804" y="1431"/>
                    </a:lnTo>
                    <a:lnTo>
                      <a:pt x="798" y="1421"/>
                    </a:lnTo>
                    <a:lnTo>
                      <a:pt x="794" y="1412"/>
                    </a:lnTo>
                    <a:lnTo>
                      <a:pt x="788" y="1404"/>
                    </a:lnTo>
                    <a:lnTo>
                      <a:pt x="781" y="1394"/>
                    </a:lnTo>
                    <a:lnTo>
                      <a:pt x="771" y="1389"/>
                    </a:lnTo>
                    <a:lnTo>
                      <a:pt x="758" y="1385"/>
                    </a:lnTo>
                    <a:lnTo>
                      <a:pt x="750" y="1394"/>
                    </a:lnTo>
                    <a:lnTo>
                      <a:pt x="742" y="1400"/>
                    </a:lnTo>
                    <a:lnTo>
                      <a:pt x="732" y="1406"/>
                    </a:lnTo>
                    <a:lnTo>
                      <a:pt x="719" y="1410"/>
                    </a:lnTo>
                    <a:lnTo>
                      <a:pt x="707" y="1413"/>
                    </a:lnTo>
                    <a:lnTo>
                      <a:pt x="694" y="1417"/>
                    </a:lnTo>
                    <a:lnTo>
                      <a:pt x="682" y="1421"/>
                    </a:lnTo>
                    <a:lnTo>
                      <a:pt x="671" y="1427"/>
                    </a:lnTo>
                    <a:lnTo>
                      <a:pt x="640" y="1429"/>
                    </a:lnTo>
                    <a:lnTo>
                      <a:pt x="609" y="1434"/>
                    </a:lnTo>
                    <a:lnTo>
                      <a:pt x="578" y="1444"/>
                    </a:lnTo>
                    <a:lnTo>
                      <a:pt x="549" y="1454"/>
                    </a:lnTo>
                    <a:lnTo>
                      <a:pt x="520" y="1465"/>
                    </a:lnTo>
                    <a:lnTo>
                      <a:pt x="491" y="1477"/>
                    </a:lnTo>
                    <a:lnTo>
                      <a:pt x="462" y="1488"/>
                    </a:lnTo>
                    <a:lnTo>
                      <a:pt x="433" y="1499"/>
                    </a:lnTo>
                    <a:lnTo>
                      <a:pt x="410" y="1509"/>
                    </a:lnTo>
                    <a:lnTo>
                      <a:pt x="385" y="1519"/>
                    </a:lnTo>
                    <a:lnTo>
                      <a:pt x="363" y="1526"/>
                    </a:lnTo>
                    <a:lnTo>
                      <a:pt x="338" y="1536"/>
                    </a:lnTo>
                    <a:lnTo>
                      <a:pt x="315" y="1543"/>
                    </a:lnTo>
                    <a:lnTo>
                      <a:pt x="290" y="1551"/>
                    </a:lnTo>
                    <a:lnTo>
                      <a:pt x="265" y="1559"/>
                    </a:lnTo>
                    <a:lnTo>
                      <a:pt x="242" y="1566"/>
                    </a:lnTo>
                    <a:lnTo>
                      <a:pt x="218" y="1574"/>
                    </a:lnTo>
                    <a:lnTo>
                      <a:pt x="193" y="1582"/>
                    </a:lnTo>
                    <a:lnTo>
                      <a:pt x="170" y="1589"/>
                    </a:lnTo>
                    <a:lnTo>
                      <a:pt x="145" y="1597"/>
                    </a:lnTo>
                    <a:lnTo>
                      <a:pt x="120" y="1605"/>
                    </a:lnTo>
                    <a:lnTo>
                      <a:pt x="95" y="1612"/>
                    </a:lnTo>
                    <a:lnTo>
                      <a:pt x="72" y="1620"/>
                    </a:lnTo>
                    <a:lnTo>
                      <a:pt x="48" y="1628"/>
                    </a:lnTo>
                    <a:lnTo>
                      <a:pt x="60" y="1622"/>
                    </a:lnTo>
                    <a:lnTo>
                      <a:pt x="70" y="1614"/>
                    </a:lnTo>
                    <a:lnTo>
                      <a:pt x="83" y="1608"/>
                    </a:lnTo>
                    <a:lnTo>
                      <a:pt x="95" y="1603"/>
                    </a:lnTo>
                    <a:lnTo>
                      <a:pt x="106" y="1597"/>
                    </a:lnTo>
                    <a:lnTo>
                      <a:pt x="118" y="1591"/>
                    </a:lnTo>
                    <a:lnTo>
                      <a:pt x="130" y="1586"/>
                    </a:lnTo>
                    <a:lnTo>
                      <a:pt x="143" y="1580"/>
                    </a:lnTo>
                    <a:lnTo>
                      <a:pt x="139" y="1561"/>
                    </a:lnTo>
                    <a:lnTo>
                      <a:pt x="139" y="1543"/>
                    </a:lnTo>
                    <a:lnTo>
                      <a:pt x="139" y="1526"/>
                    </a:lnTo>
                    <a:lnTo>
                      <a:pt x="145" y="1511"/>
                    </a:lnTo>
                    <a:lnTo>
                      <a:pt x="143" y="1488"/>
                    </a:lnTo>
                    <a:lnTo>
                      <a:pt x="137" y="1463"/>
                    </a:lnTo>
                    <a:lnTo>
                      <a:pt x="130" y="1440"/>
                    </a:lnTo>
                    <a:lnTo>
                      <a:pt x="128" y="1417"/>
                    </a:lnTo>
                    <a:lnTo>
                      <a:pt x="151" y="1452"/>
                    </a:lnTo>
                    <a:lnTo>
                      <a:pt x="166" y="1488"/>
                    </a:lnTo>
                    <a:lnTo>
                      <a:pt x="176" y="1526"/>
                    </a:lnTo>
                    <a:lnTo>
                      <a:pt x="186" y="1564"/>
                    </a:lnTo>
                    <a:lnTo>
                      <a:pt x="195" y="1564"/>
                    </a:lnTo>
                    <a:lnTo>
                      <a:pt x="201" y="1563"/>
                    </a:lnTo>
                    <a:lnTo>
                      <a:pt x="207" y="1561"/>
                    </a:lnTo>
                    <a:lnTo>
                      <a:pt x="211" y="1557"/>
                    </a:lnTo>
                    <a:lnTo>
                      <a:pt x="211" y="1530"/>
                    </a:lnTo>
                    <a:lnTo>
                      <a:pt x="211" y="1503"/>
                    </a:lnTo>
                    <a:lnTo>
                      <a:pt x="207" y="1477"/>
                    </a:lnTo>
                    <a:lnTo>
                      <a:pt x="201" y="1450"/>
                    </a:lnTo>
                    <a:lnTo>
                      <a:pt x="205" y="1417"/>
                    </a:lnTo>
                    <a:lnTo>
                      <a:pt x="211" y="1417"/>
                    </a:lnTo>
                    <a:lnTo>
                      <a:pt x="222" y="1446"/>
                    </a:lnTo>
                    <a:lnTo>
                      <a:pt x="232" y="1477"/>
                    </a:lnTo>
                    <a:lnTo>
                      <a:pt x="242" y="1509"/>
                    </a:lnTo>
                    <a:lnTo>
                      <a:pt x="259" y="1538"/>
                    </a:lnTo>
                    <a:lnTo>
                      <a:pt x="263" y="1540"/>
                    </a:lnTo>
                    <a:lnTo>
                      <a:pt x="267" y="1538"/>
                    </a:lnTo>
                    <a:lnTo>
                      <a:pt x="271" y="1536"/>
                    </a:lnTo>
                    <a:lnTo>
                      <a:pt x="276" y="1532"/>
                    </a:lnTo>
                    <a:lnTo>
                      <a:pt x="276" y="1522"/>
                    </a:lnTo>
                    <a:lnTo>
                      <a:pt x="280" y="1515"/>
                    </a:lnTo>
                    <a:lnTo>
                      <a:pt x="282" y="1505"/>
                    </a:lnTo>
                    <a:lnTo>
                      <a:pt x="271" y="1499"/>
                    </a:lnTo>
                    <a:lnTo>
                      <a:pt x="280" y="1492"/>
                    </a:lnTo>
                    <a:lnTo>
                      <a:pt x="282" y="1455"/>
                    </a:lnTo>
                    <a:lnTo>
                      <a:pt x="276" y="1419"/>
                    </a:lnTo>
                    <a:lnTo>
                      <a:pt x="267" y="1381"/>
                    </a:lnTo>
                    <a:lnTo>
                      <a:pt x="267" y="1346"/>
                    </a:lnTo>
                    <a:lnTo>
                      <a:pt x="288" y="1387"/>
                    </a:lnTo>
                    <a:lnTo>
                      <a:pt x="302" y="1429"/>
                    </a:lnTo>
                    <a:lnTo>
                      <a:pt x="313" y="1473"/>
                    </a:lnTo>
                    <a:lnTo>
                      <a:pt x="325" y="1517"/>
                    </a:lnTo>
                    <a:lnTo>
                      <a:pt x="332" y="1517"/>
                    </a:lnTo>
                    <a:lnTo>
                      <a:pt x="336" y="1515"/>
                    </a:lnTo>
                    <a:lnTo>
                      <a:pt x="338" y="1513"/>
                    </a:lnTo>
                    <a:lnTo>
                      <a:pt x="342" y="1511"/>
                    </a:lnTo>
                    <a:lnTo>
                      <a:pt x="344" y="1469"/>
                    </a:lnTo>
                    <a:lnTo>
                      <a:pt x="348" y="1431"/>
                    </a:lnTo>
                    <a:lnTo>
                      <a:pt x="350" y="1392"/>
                    </a:lnTo>
                    <a:lnTo>
                      <a:pt x="352" y="1352"/>
                    </a:lnTo>
                    <a:lnTo>
                      <a:pt x="354" y="1339"/>
                    </a:lnTo>
                    <a:lnTo>
                      <a:pt x="350" y="1327"/>
                    </a:lnTo>
                    <a:lnTo>
                      <a:pt x="348" y="1316"/>
                    </a:lnTo>
                    <a:lnTo>
                      <a:pt x="352" y="1306"/>
                    </a:lnTo>
                    <a:lnTo>
                      <a:pt x="367" y="1335"/>
                    </a:lnTo>
                    <a:lnTo>
                      <a:pt x="375" y="1364"/>
                    </a:lnTo>
                    <a:lnTo>
                      <a:pt x="379" y="1392"/>
                    </a:lnTo>
                    <a:lnTo>
                      <a:pt x="385" y="1425"/>
                    </a:lnTo>
                    <a:lnTo>
                      <a:pt x="385" y="1440"/>
                    </a:lnTo>
                    <a:lnTo>
                      <a:pt x="385" y="1457"/>
                    </a:lnTo>
                    <a:lnTo>
                      <a:pt x="390" y="1473"/>
                    </a:lnTo>
                    <a:lnTo>
                      <a:pt x="398" y="1490"/>
                    </a:lnTo>
                    <a:lnTo>
                      <a:pt x="414" y="1469"/>
                    </a:lnTo>
                    <a:lnTo>
                      <a:pt x="423" y="1421"/>
                    </a:lnTo>
                    <a:lnTo>
                      <a:pt x="421" y="1373"/>
                    </a:lnTo>
                    <a:lnTo>
                      <a:pt x="412" y="1325"/>
                    </a:lnTo>
                    <a:lnTo>
                      <a:pt x="402" y="1278"/>
                    </a:lnTo>
                    <a:lnTo>
                      <a:pt x="404" y="1276"/>
                    </a:lnTo>
                    <a:lnTo>
                      <a:pt x="406" y="1272"/>
                    </a:lnTo>
                    <a:lnTo>
                      <a:pt x="410" y="1270"/>
                    </a:lnTo>
                    <a:lnTo>
                      <a:pt x="414" y="1270"/>
                    </a:lnTo>
                    <a:lnTo>
                      <a:pt x="431" y="1316"/>
                    </a:lnTo>
                    <a:lnTo>
                      <a:pt x="441" y="1364"/>
                    </a:lnTo>
                    <a:lnTo>
                      <a:pt x="452" y="1412"/>
                    </a:lnTo>
                    <a:lnTo>
                      <a:pt x="462" y="1455"/>
                    </a:lnTo>
                    <a:lnTo>
                      <a:pt x="466" y="1457"/>
                    </a:lnTo>
                    <a:lnTo>
                      <a:pt x="472" y="1457"/>
                    </a:lnTo>
                    <a:lnTo>
                      <a:pt x="479" y="1454"/>
                    </a:lnTo>
                    <a:lnTo>
                      <a:pt x="481" y="1448"/>
                    </a:lnTo>
                    <a:lnTo>
                      <a:pt x="483" y="1433"/>
                    </a:lnTo>
                    <a:lnTo>
                      <a:pt x="487" y="1413"/>
                    </a:lnTo>
                    <a:lnTo>
                      <a:pt x="489" y="1394"/>
                    </a:lnTo>
                    <a:lnTo>
                      <a:pt x="485" y="1377"/>
                    </a:lnTo>
                    <a:lnTo>
                      <a:pt x="491" y="1369"/>
                    </a:lnTo>
                    <a:lnTo>
                      <a:pt x="485" y="1331"/>
                    </a:lnTo>
                    <a:lnTo>
                      <a:pt x="475" y="1295"/>
                    </a:lnTo>
                    <a:lnTo>
                      <a:pt x="464" y="1259"/>
                    </a:lnTo>
                    <a:lnTo>
                      <a:pt x="464" y="1222"/>
                    </a:lnTo>
                    <a:lnTo>
                      <a:pt x="475" y="1236"/>
                    </a:lnTo>
                    <a:lnTo>
                      <a:pt x="479" y="1251"/>
                    </a:lnTo>
                    <a:lnTo>
                      <a:pt x="483" y="1266"/>
                    </a:lnTo>
                    <a:lnTo>
                      <a:pt x="491" y="1281"/>
                    </a:lnTo>
                    <a:lnTo>
                      <a:pt x="504" y="1322"/>
                    </a:lnTo>
                    <a:lnTo>
                      <a:pt x="512" y="1360"/>
                    </a:lnTo>
                    <a:lnTo>
                      <a:pt x="522" y="1396"/>
                    </a:lnTo>
                    <a:lnTo>
                      <a:pt x="533" y="1434"/>
                    </a:lnTo>
                    <a:lnTo>
                      <a:pt x="547" y="1433"/>
                    </a:lnTo>
                    <a:lnTo>
                      <a:pt x="555" y="1421"/>
                    </a:lnTo>
                    <a:lnTo>
                      <a:pt x="560" y="1406"/>
                    </a:lnTo>
                    <a:lnTo>
                      <a:pt x="562" y="1392"/>
                    </a:lnTo>
                    <a:lnTo>
                      <a:pt x="551" y="1341"/>
                    </a:lnTo>
                    <a:lnTo>
                      <a:pt x="545" y="1289"/>
                    </a:lnTo>
                    <a:lnTo>
                      <a:pt x="539" y="1237"/>
                    </a:lnTo>
                    <a:lnTo>
                      <a:pt x="524" y="1186"/>
                    </a:lnTo>
                    <a:lnTo>
                      <a:pt x="526" y="1186"/>
                    </a:lnTo>
                    <a:lnTo>
                      <a:pt x="530" y="1184"/>
                    </a:lnTo>
                    <a:lnTo>
                      <a:pt x="533" y="1184"/>
                    </a:lnTo>
                    <a:lnTo>
                      <a:pt x="537" y="1184"/>
                    </a:lnTo>
                    <a:lnTo>
                      <a:pt x="543" y="1190"/>
                    </a:lnTo>
                    <a:lnTo>
                      <a:pt x="541" y="1192"/>
                    </a:lnTo>
                    <a:lnTo>
                      <a:pt x="555" y="1239"/>
                    </a:lnTo>
                    <a:lnTo>
                      <a:pt x="574" y="1287"/>
                    </a:lnTo>
                    <a:lnTo>
                      <a:pt x="591" y="1335"/>
                    </a:lnTo>
                    <a:lnTo>
                      <a:pt x="599" y="1387"/>
                    </a:lnTo>
                    <a:lnTo>
                      <a:pt x="605" y="1394"/>
                    </a:lnTo>
                    <a:lnTo>
                      <a:pt x="609" y="1406"/>
                    </a:lnTo>
                    <a:lnTo>
                      <a:pt x="615" y="1412"/>
                    </a:lnTo>
                    <a:lnTo>
                      <a:pt x="628" y="1410"/>
                    </a:lnTo>
                    <a:lnTo>
                      <a:pt x="634" y="1406"/>
                    </a:lnTo>
                    <a:lnTo>
                      <a:pt x="634" y="1400"/>
                    </a:lnTo>
                    <a:lnTo>
                      <a:pt x="630" y="1396"/>
                    </a:lnTo>
                    <a:lnTo>
                      <a:pt x="628" y="1390"/>
                    </a:lnTo>
                    <a:lnTo>
                      <a:pt x="634" y="1356"/>
                    </a:lnTo>
                    <a:lnTo>
                      <a:pt x="634" y="1324"/>
                    </a:lnTo>
                    <a:lnTo>
                      <a:pt x="628" y="1293"/>
                    </a:lnTo>
                    <a:lnTo>
                      <a:pt x="620" y="1262"/>
                    </a:lnTo>
                    <a:lnTo>
                      <a:pt x="609" y="1232"/>
                    </a:lnTo>
                    <a:lnTo>
                      <a:pt x="599" y="1201"/>
                    </a:lnTo>
                    <a:lnTo>
                      <a:pt x="589" y="1171"/>
                    </a:lnTo>
                    <a:lnTo>
                      <a:pt x="582" y="1140"/>
                    </a:lnTo>
                    <a:lnTo>
                      <a:pt x="584" y="1111"/>
                    </a:lnTo>
                    <a:lnTo>
                      <a:pt x="595" y="1128"/>
                    </a:lnTo>
                    <a:lnTo>
                      <a:pt x="603" y="1148"/>
                    </a:lnTo>
                    <a:lnTo>
                      <a:pt x="611" y="1167"/>
                    </a:lnTo>
                    <a:lnTo>
                      <a:pt x="620" y="1186"/>
                    </a:lnTo>
                    <a:lnTo>
                      <a:pt x="628" y="1205"/>
                    </a:lnTo>
                    <a:lnTo>
                      <a:pt x="634" y="1226"/>
                    </a:lnTo>
                    <a:lnTo>
                      <a:pt x="640" y="1247"/>
                    </a:lnTo>
                    <a:lnTo>
                      <a:pt x="647" y="1268"/>
                    </a:lnTo>
                    <a:lnTo>
                      <a:pt x="676" y="1385"/>
                    </a:lnTo>
                    <a:lnTo>
                      <a:pt x="686" y="1390"/>
                    </a:lnTo>
                    <a:lnTo>
                      <a:pt x="700" y="1379"/>
                    </a:lnTo>
                    <a:lnTo>
                      <a:pt x="700" y="1366"/>
                    </a:lnTo>
                    <a:lnTo>
                      <a:pt x="694" y="1352"/>
                    </a:lnTo>
                    <a:lnTo>
                      <a:pt x="690" y="1339"/>
                    </a:lnTo>
                    <a:lnTo>
                      <a:pt x="686" y="1295"/>
                    </a:lnTo>
                    <a:lnTo>
                      <a:pt x="678" y="1251"/>
                    </a:lnTo>
                    <a:lnTo>
                      <a:pt x="667" y="1205"/>
                    </a:lnTo>
                    <a:lnTo>
                      <a:pt x="657" y="1161"/>
                    </a:lnTo>
                    <a:lnTo>
                      <a:pt x="665" y="1153"/>
                    </a:lnTo>
                    <a:lnTo>
                      <a:pt x="638" y="1065"/>
                    </a:lnTo>
                    <a:lnTo>
                      <a:pt x="647" y="1069"/>
                    </a:lnTo>
                    <a:lnTo>
                      <a:pt x="653" y="1075"/>
                    </a:lnTo>
                    <a:lnTo>
                      <a:pt x="659" y="1083"/>
                    </a:lnTo>
                    <a:lnTo>
                      <a:pt x="661" y="1092"/>
                    </a:lnTo>
                    <a:lnTo>
                      <a:pt x="678" y="1127"/>
                    </a:lnTo>
                    <a:lnTo>
                      <a:pt x="688" y="1163"/>
                    </a:lnTo>
                    <a:lnTo>
                      <a:pt x="696" y="1201"/>
                    </a:lnTo>
                    <a:lnTo>
                      <a:pt x="705" y="1237"/>
                    </a:lnTo>
                    <a:lnTo>
                      <a:pt x="713" y="1245"/>
                    </a:lnTo>
                    <a:lnTo>
                      <a:pt x="717" y="1253"/>
                    </a:lnTo>
                    <a:lnTo>
                      <a:pt x="717" y="1262"/>
                    </a:lnTo>
                    <a:lnTo>
                      <a:pt x="721" y="1270"/>
                    </a:lnTo>
                    <a:lnTo>
                      <a:pt x="765" y="1272"/>
                    </a:lnTo>
                    <a:lnTo>
                      <a:pt x="804" y="1268"/>
                    </a:lnTo>
                    <a:lnTo>
                      <a:pt x="843" y="1262"/>
                    </a:lnTo>
                    <a:lnTo>
                      <a:pt x="881" y="1253"/>
                    </a:lnTo>
                    <a:lnTo>
                      <a:pt x="918" y="1239"/>
                    </a:lnTo>
                    <a:lnTo>
                      <a:pt x="951" y="1224"/>
                    </a:lnTo>
                    <a:lnTo>
                      <a:pt x="982" y="1205"/>
                    </a:lnTo>
                    <a:lnTo>
                      <a:pt x="1013" y="1186"/>
                    </a:lnTo>
                    <a:lnTo>
                      <a:pt x="1042" y="1163"/>
                    </a:lnTo>
                    <a:lnTo>
                      <a:pt x="1069" y="1140"/>
                    </a:lnTo>
                    <a:lnTo>
                      <a:pt x="1096" y="1115"/>
                    </a:lnTo>
                    <a:lnTo>
                      <a:pt x="1121" y="1088"/>
                    </a:lnTo>
                    <a:lnTo>
                      <a:pt x="1144" y="1062"/>
                    </a:lnTo>
                    <a:lnTo>
                      <a:pt x="1167" y="1035"/>
                    </a:lnTo>
                    <a:lnTo>
                      <a:pt x="1188" y="1006"/>
                    </a:lnTo>
                    <a:lnTo>
                      <a:pt x="1208" y="979"/>
                    </a:lnTo>
                    <a:lnTo>
                      <a:pt x="1331" y="893"/>
                    </a:lnTo>
                    <a:lnTo>
                      <a:pt x="1347" y="891"/>
                    </a:lnTo>
                    <a:lnTo>
                      <a:pt x="1376" y="870"/>
                    </a:lnTo>
                    <a:lnTo>
                      <a:pt x="1407" y="851"/>
                    </a:lnTo>
                    <a:lnTo>
                      <a:pt x="1440" y="830"/>
                    </a:lnTo>
                    <a:lnTo>
                      <a:pt x="1474" y="809"/>
                    </a:lnTo>
                    <a:lnTo>
                      <a:pt x="1503" y="786"/>
                    </a:lnTo>
                    <a:lnTo>
                      <a:pt x="1525" y="759"/>
                    </a:lnTo>
                    <a:lnTo>
                      <a:pt x="1536" y="731"/>
                    </a:lnTo>
                    <a:lnTo>
                      <a:pt x="1536" y="698"/>
                    </a:lnTo>
                    <a:lnTo>
                      <a:pt x="1521" y="689"/>
                    </a:lnTo>
                    <a:lnTo>
                      <a:pt x="1507" y="681"/>
                    </a:lnTo>
                    <a:lnTo>
                      <a:pt x="1490" y="675"/>
                    </a:lnTo>
                    <a:lnTo>
                      <a:pt x="1472" y="673"/>
                    </a:lnTo>
                    <a:lnTo>
                      <a:pt x="1453" y="671"/>
                    </a:lnTo>
                    <a:lnTo>
                      <a:pt x="1434" y="671"/>
                    </a:lnTo>
                    <a:lnTo>
                      <a:pt x="1416" y="673"/>
                    </a:lnTo>
                    <a:lnTo>
                      <a:pt x="1397" y="677"/>
                    </a:lnTo>
                    <a:lnTo>
                      <a:pt x="1366" y="685"/>
                    </a:lnTo>
                    <a:lnTo>
                      <a:pt x="1337" y="696"/>
                    </a:lnTo>
                    <a:lnTo>
                      <a:pt x="1310" y="708"/>
                    </a:lnTo>
                    <a:lnTo>
                      <a:pt x="1283" y="723"/>
                    </a:lnTo>
                    <a:lnTo>
                      <a:pt x="1258" y="738"/>
                    </a:lnTo>
                    <a:lnTo>
                      <a:pt x="1235" y="756"/>
                    </a:lnTo>
                    <a:lnTo>
                      <a:pt x="1210" y="775"/>
                    </a:lnTo>
                    <a:lnTo>
                      <a:pt x="1188" y="792"/>
                    </a:lnTo>
                    <a:lnTo>
                      <a:pt x="1165" y="809"/>
                    </a:lnTo>
                    <a:lnTo>
                      <a:pt x="1140" y="828"/>
                    </a:lnTo>
                    <a:lnTo>
                      <a:pt x="1117" y="844"/>
                    </a:lnTo>
                    <a:lnTo>
                      <a:pt x="1090" y="859"/>
                    </a:lnTo>
                    <a:lnTo>
                      <a:pt x="1065" y="874"/>
                    </a:lnTo>
                    <a:lnTo>
                      <a:pt x="1036" y="886"/>
                    </a:lnTo>
                    <a:lnTo>
                      <a:pt x="1007" y="895"/>
                    </a:lnTo>
                    <a:lnTo>
                      <a:pt x="974" y="901"/>
                    </a:lnTo>
                    <a:lnTo>
                      <a:pt x="951" y="909"/>
                    </a:lnTo>
                    <a:lnTo>
                      <a:pt x="928" y="912"/>
                    </a:lnTo>
                    <a:lnTo>
                      <a:pt x="906" y="916"/>
                    </a:lnTo>
                    <a:lnTo>
                      <a:pt x="881" y="914"/>
                    </a:lnTo>
                    <a:lnTo>
                      <a:pt x="858" y="914"/>
                    </a:lnTo>
                    <a:lnTo>
                      <a:pt x="833" y="910"/>
                    </a:lnTo>
                    <a:lnTo>
                      <a:pt x="808" y="907"/>
                    </a:lnTo>
                    <a:lnTo>
                      <a:pt x="785" y="901"/>
                    </a:lnTo>
                    <a:lnTo>
                      <a:pt x="779" y="893"/>
                    </a:lnTo>
                    <a:lnTo>
                      <a:pt x="779" y="886"/>
                    </a:lnTo>
                    <a:lnTo>
                      <a:pt x="781" y="880"/>
                    </a:lnTo>
                    <a:lnTo>
                      <a:pt x="785" y="872"/>
                    </a:lnTo>
                    <a:lnTo>
                      <a:pt x="792" y="870"/>
                    </a:lnTo>
                    <a:lnTo>
                      <a:pt x="796" y="872"/>
                    </a:lnTo>
                    <a:lnTo>
                      <a:pt x="800" y="876"/>
                    </a:lnTo>
                    <a:lnTo>
                      <a:pt x="804" y="880"/>
                    </a:lnTo>
                    <a:lnTo>
                      <a:pt x="814" y="863"/>
                    </a:lnTo>
                    <a:lnTo>
                      <a:pt x="812" y="844"/>
                    </a:lnTo>
                    <a:lnTo>
                      <a:pt x="806" y="824"/>
                    </a:lnTo>
                    <a:lnTo>
                      <a:pt x="804" y="807"/>
                    </a:lnTo>
                    <a:lnTo>
                      <a:pt x="810" y="819"/>
                    </a:lnTo>
                    <a:lnTo>
                      <a:pt x="823" y="830"/>
                    </a:lnTo>
                    <a:lnTo>
                      <a:pt x="833" y="844"/>
                    </a:lnTo>
                    <a:lnTo>
                      <a:pt x="837" y="857"/>
                    </a:lnTo>
                    <a:lnTo>
                      <a:pt x="854" y="830"/>
                    </a:lnTo>
                    <a:lnTo>
                      <a:pt x="856" y="801"/>
                    </a:lnTo>
                    <a:lnTo>
                      <a:pt x="848" y="771"/>
                    </a:lnTo>
                    <a:lnTo>
                      <a:pt x="835" y="744"/>
                    </a:lnTo>
                    <a:lnTo>
                      <a:pt x="839" y="740"/>
                    </a:lnTo>
                    <a:lnTo>
                      <a:pt x="846" y="742"/>
                    </a:lnTo>
                    <a:lnTo>
                      <a:pt x="852" y="746"/>
                    </a:lnTo>
                    <a:lnTo>
                      <a:pt x="856" y="750"/>
                    </a:lnTo>
                    <a:lnTo>
                      <a:pt x="870" y="765"/>
                    </a:lnTo>
                    <a:lnTo>
                      <a:pt x="875" y="780"/>
                    </a:lnTo>
                    <a:lnTo>
                      <a:pt x="879" y="798"/>
                    </a:lnTo>
                    <a:lnTo>
                      <a:pt x="887" y="815"/>
                    </a:lnTo>
                    <a:lnTo>
                      <a:pt x="899" y="792"/>
                    </a:lnTo>
                    <a:lnTo>
                      <a:pt x="899" y="767"/>
                    </a:lnTo>
                    <a:lnTo>
                      <a:pt x="891" y="742"/>
                    </a:lnTo>
                    <a:lnTo>
                      <a:pt x="883" y="717"/>
                    </a:lnTo>
                    <a:lnTo>
                      <a:pt x="899" y="725"/>
                    </a:lnTo>
                    <a:lnTo>
                      <a:pt x="912" y="735"/>
                    </a:lnTo>
                    <a:lnTo>
                      <a:pt x="922" y="746"/>
                    </a:lnTo>
                    <a:lnTo>
                      <a:pt x="928" y="759"/>
                    </a:lnTo>
                    <a:lnTo>
                      <a:pt x="933" y="773"/>
                    </a:lnTo>
                    <a:lnTo>
                      <a:pt x="939" y="786"/>
                    </a:lnTo>
                    <a:lnTo>
                      <a:pt x="943" y="798"/>
                    </a:lnTo>
                    <a:lnTo>
                      <a:pt x="951" y="809"/>
                    </a:lnTo>
                    <a:lnTo>
                      <a:pt x="970" y="798"/>
                    </a:lnTo>
                    <a:lnTo>
                      <a:pt x="972" y="779"/>
                    </a:lnTo>
                    <a:lnTo>
                      <a:pt x="970" y="758"/>
                    </a:lnTo>
                    <a:lnTo>
                      <a:pt x="976" y="738"/>
                    </a:lnTo>
                    <a:lnTo>
                      <a:pt x="980" y="731"/>
                    </a:lnTo>
                    <a:lnTo>
                      <a:pt x="982" y="723"/>
                    </a:lnTo>
                    <a:lnTo>
                      <a:pt x="980" y="715"/>
                    </a:lnTo>
                    <a:lnTo>
                      <a:pt x="980" y="706"/>
                    </a:lnTo>
                    <a:lnTo>
                      <a:pt x="991" y="710"/>
                    </a:lnTo>
                    <a:lnTo>
                      <a:pt x="995" y="717"/>
                    </a:lnTo>
                    <a:lnTo>
                      <a:pt x="999" y="729"/>
                    </a:lnTo>
                    <a:lnTo>
                      <a:pt x="1003" y="736"/>
                    </a:lnTo>
                    <a:lnTo>
                      <a:pt x="1005" y="750"/>
                    </a:lnTo>
                    <a:lnTo>
                      <a:pt x="1009" y="763"/>
                    </a:lnTo>
                    <a:lnTo>
                      <a:pt x="1013" y="777"/>
                    </a:lnTo>
                    <a:lnTo>
                      <a:pt x="1016" y="790"/>
                    </a:lnTo>
                    <a:lnTo>
                      <a:pt x="1032" y="767"/>
                    </a:lnTo>
                    <a:lnTo>
                      <a:pt x="1040" y="740"/>
                    </a:lnTo>
                    <a:lnTo>
                      <a:pt x="1038" y="712"/>
                    </a:lnTo>
                    <a:lnTo>
                      <a:pt x="1028" y="685"/>
                    </a:lnTo>
                    <a:lnTo>
                      <a:pt x="1028" y="679"/>
                    </a:lnTo>
                    <a:lnTo>
                      <a:pt x="1030" y="675"/>
                    </a:lnTo>
                    <a:lnTo>
                      <a:pt x="1034" y="670"/>
                    </a:lnTo>
                    <a:lnTo>
                      <a:pt x="1036" y="666"/>
                    </a:lnTo>
                    <a:lnTo>
                      <a:pt x="1047" y="671"/>
                    </a:lnTo>
                    <a:lnTo>
                      <a:pt x="1055" y="679"/>
                    </a:lnTo>
                    <a:lnTo>
                      <a:pt x="1059" y="691"/>
                    </a:lnTo>
                    <a:lnTo>
                      <a:pt x="1061" y="700"/>
                    </a:lnTo>
                    <a:lnTo>
                      <a:pt x="1061" y="715"/>
                    </a:lnTo>
                    <a:lnTo>
                      <a:pt x="1061" y="729"/>
                    </a:lnTo>
                    <a:lnTo>
                      <a:pt x="1065" y="742"/>
                    </a:lnTo>
                    <a:lnTo>
                      <a:pt x="1074" y="750"/>
                    </a:lnTo>
                    <a:lnTo>
                      <a:pt x="1084" y="723"/>
                    </a:lnTo>
                    <a:lnTo>
                      <a:pt x="1090" y="693"/>
                    </a:lnTo>
                    <a:lnTo>
                      <a:pt x="1090" y="662"/>
                    </a:lnTo>
                    <a:lnTo>
                      <a:pt x="1090" y="633"/>
                    </a:lnTo>
                    <a:lnTo>
                      <a:pt x="1115" y="649"/>
                    </a:lnTo>
                    <a:lnTo>
                      <a:pt x="1123" y="670"/>
                    </a:lnTo>
                    <a:lnTo>
                      <a:pt x="1123" y="693"/>
                    </a:lnTo>
                    <a:lnTo>
                      <a:pt x="1130" y="714"/>
                    </a:lnTo>
                    <a:lnTo>
                      <a:pt x="1146" y="687"/>
                    </a:lnTo>
                    <a:lnTo>
                      <a:pt x="1150" y="654"/>
                    </a:lnTo>
                    <a:lnTo>
                      <a:pt x="1148" y="622"/>
                    </a:lnTo>
                    <a:lnTo>
                      <a:pt x="1146" y="591"/>
                    </a:lnTo>
                    <a:lnTo>
                      <a:pt x="1171" y="618"/>
                    </a:lnTo>
                    <a:lnTo>
                      <a:pt x="1183" y="652"/>
                    </a:lnTo>
                    <a:lnTo>
                      <a:pt x="1185" y="689"/>
                    </a:lnTo>
                    <a:lnTo>
                      <a:pt x="1181" y="721"/>
                    </a:lnTo>
                    <a:lnTo>
                      <a:pt x="1188" y="721"/>
                    </a:lnTo>
                    <a:lnTo>
                      <a:pt x="1192" y="719"/>
                    </a:lnTo>
                    <a:lnTo>
                      <a:pt x="1194" y="717"/>
                    </a:lnTo>
                    <a:lnTo>
                      <a:pt x="1198" y="714"/>
                    </a:lnTo>
                    <a:lnTo>
                      <a:pt x="1227" y="637"/>
                    </a:lnTo>
                    <a:lnTo>
                      <a:pt x="1237" y="654"/>
                    </a:lnTo>
                    <a:lnTo>
                      <a:pt x="1237" y="671"/>
                    </a:lnTo>
                    <a:lnTo>
                      <a:pt x="1233" y="693"/>
                    </a:lnTo>
                    <a:lnTo>
                      <a:pt x="1233" y="712"/>
                    </a:lnTo>
                    <a:lnTo>
                      <a:pt x="1252" y="693"/>
                    </a:lnTo>
                    <a:lnTo>
                      <a:pt x="1268" y="673"/>
                    </a:lnTo>
                    <a:lnTo>
                      <a:pt x="1281" y="652"/>
                    </a:lnTo>
                    <a:lnTo>
                      <a:pt x="1293" y="631"/>
                    </a:lnTo>
                    <a:lnTo>
                      <a:pt x="1304" y="631"/>
                    </a:lnTo>
                    <a:lnTo>
                      <a:pt x="1310" y="668"/>
                    </a:lnTo>
                    <a:lnTo>
                      <a:pt x="1320" y="664"/>
                    </a:lnTo>
                    <a:lnTo>
                      <a:pt x="1333" y="658"/>
                    </a:lnTo>
                    <a:lnTo>
                      <a:pt x="1343" y="654"/>
                    </a:lnTo>
                    <a:lnTo>
                      <a:pt x="1355" y="650"/>
                    </a:lnTo>
                    <a:lnTo>
                      <a:pt x="1366" y="647"/>
                    </a:lnTo>
                    <a:lnTo>
                      <a:pt x="1378" y="643"/>
                    </a:lnTo>
                    <a:lnTo>
                      <a:pt x="1391" y="641"/>
                    </a:lnTo>
                    <a:lnTo>
                      <a:pt x="1403" y="639"/>
                    </a:lnTo>
                    <a:lnTo>
                      <a:pt x="1378" y="626"/>
                    </a:lnTo>
                    <a:lnTo>
                      <a:pt x="1351" y="614"/>
                    </a:lnTo>
                    <a:lnTo>
                      <a:pt x="1324" y="601"/>
                    </a:lnTo>
                    <a:lnTo>
                      <a:pt x="1297" y="589"/>
                    </a:lnTo>
                    <a:lnTo>
                      <a:pt x="1270" y="578"/>
                    </a:lnTo>
                    <a:lnTo>
                      <a:pt x="1244" y="564"/>
                    </a:lnTo>
                    <a:lnTo>
                      <a:pt x="1217" y="551"/>
                    </a:lnTo>
                    <a:lnTo>
                      <a:pt x="1192" y="536"/>
                    </a:lnTo>
                    <a:lnTo>
                      <a:pt x="1181" y="534"/>
                    </a:lnTo>
                    <a:lnTo>
                      <a:pt x="1171" y="532"/>
                    </a:lnTo>
                    <a:lnTo>
                      <a:pt x="1161" y="530"/>
                    </a:lnTo>
                    <a:lnTo>
                      <a:pt x="1150" y="528"/>
                    </a:lnTo>
                    <a:lnTo>
                      <a:pt x="1140" y="528"/>
                    </a:lnTo>
                    <a:lnTo>
                      <a:pt x="1127" y="528"/>
                    </a:lnTo>
                    <a:lnTo>
                      <a:pt x="1119" y="528"/>
                    </a:lnTo>
                    <a:lnTo>
                      <a:pt x="1109" y="528"/>
                    </a:lnTo>
                    <a:lnTo>
                      <a:pt x="1069" y="543"/>
                    </a:lnTo>
                    <a:lnTo>
                      <a:pt x="1028" y="557"/>
                    </a:lnTo>
                    <a:lnTo>
                      <a:pt x="989" y="572"/>
                    </a:lnTo>
                    <a:lnTo>
                      <a:pt x="947" y="587"/>
                    </a:lnTo>
                    <a:lnTo>
                      <a:pt x="908" y="601"/>
                    </a:lnTo>
                    <a:lnTo>
                      <a:pt x="866" y="614"/>
                    </a:lnTo>
                    <a:lnTo>
                      <a:pt x="825" y="627"/>
                    </a:lnTo>
                    <a:lnTo>
                      <a:pt x="783" y="639"/>
                    </a:lnTo>
                    <a:lnTo>
                      <a:pt x="775" y="645"/>
                    </a:lnTo>
                    <a:lnTo>
                      <a:pt x="765" y="649"/>
                    </a:lnTo>
                    <a:lnTo>
                      <a:pt x="754" y="650"/>
                    </a:lnTo>
                    <a:lnTo>
                      <a:pt x="744" y="652"/>
                    </a:lnTo>
                    <a:lnTo>
                      <a:pt x="734" y="654"/>
                    </a:lnTo>
                    <a:lnTo>
                      <a:pt x="723" y="656"/>
                    </a:lnTo>
                    <a:lnTo>
                      <a:pt x="715" y="658"/>
                    </a:lnTo>
                    <a:lnTo>
                      <a:pt x="705" y="660"/>
                    </a:lnTo>
                    <a:lnTo>
                      <a:pt x="674" y="685"/>
                    </a:lnTo>
                    <a:lnTo>
                      <a:pt x="644" y="710"/>
                    </a:lnTo>
                    <a:lnTo>
                      <a:pt x="620" y="735"/>
                    </a:lnTo>
                    <a:lnTo>
                      <a:pt x="595" y="761"/>
                    </a:lnTo>
                    <a:lnTo>
                      <a:pt x="572" y="790"/>
                    </a:lnTo>
                    <a:lnTo>
                      <a:pt x="551" y="817"/>
                    </a:lnTo>
                    <a:lnTo>
                      <a:pt x="530" y="845"/>
                    </a:lnTo>
                    <a:lnTo>
                      <a:pt x="512" y="874"/>
                    </a:lnTo>
                    <a:lnTo>
                      <a:pt x="493" y="903"/>
                    </a:lnTo>
                    <a:lnTo>
                      <a:pt x="475" y="932"/>
                    </a:lnTo>
                    <a:lnTo>
                      <a:pt x="456" y="960"/>
                    </a:lnTo>
                    <a:lnTo>
                      <a:pt x="437" y="989"/>
                    </a:lnTo>
                    <a:lnTo>
                      <a:pt x="416" y="1016"/>
                    </a:lnTo>
                    <a:lnTo>
                      <a:pt x="396" y="1044"/>
                    </a:lnTo>
                    <a:lnTo>
                      <a:pt x="373" y="1071"/>
                    </a:lnTo>
                    <a:lnTo>
                      <a:pt x="350" y="1098"/>
                    </a:lnTo>
                    <a:lnTo>
                      <a:pt x="332" y="1113"/>
                    </a:lnTo>
                    <a:lnTo>
                      <a:pt x="313" y="1128"/>
                    </a:lnTo>
                    <a:lnTo>
                      <a:pt x="292" y="1142"/>
                    </a:lnTo>
                    <a:lnTo>
                      <a:pt x="273" y="1153"/>
                    </a:lnTo>
                    <a:lnTo>
                      <a:pt x="253" y="1165"/>
                    </a:lnTo>
                    <a:lnTo>
                      <a:pt x="230" y="1176"/>
                    </a:lnTo>
                    <a:lnTo>
                      <a:pt x="209" y="1186"/>
                    </a:lnTo>
                    <a:lnTo>
                      <a:pt x="188" y="1194"/>
                    </a:lnTo>
                    <a:lnTo>
                      <a:pt x="166" y="1203"/>
                    </a:lnTo>
                    <a:lnTo>
                      <a:pt x="143" y="1211"/>
                    </a:lnTo>
                    <a:lnTo>
                      <a:pt x="120" y="1216"/>
                    </a:lnTo>
                    <a:lnTo>
                      <a:pt x="95" y="1222"/>
                    </a:lnTo>
                    <a:lnTo>
                      <a:pt x="72" y="1228"/>
                    </a:lnTo>
                    <a:lnTo>
                      <a:pt x="48" y="1234"/>
                    </a:lnTo>
                    <a:lnTo>
                      <a:pt x="25" y="1239"/>
                    </a:lnTo>
                    <a:lnTo>
                      <a:pt x="0" y="1243"/>
                    </a:lnTo>
                    <a:lnTo>
                      <a:pt x="29" y="1236"/>
                    </a:lnTo>
                    <a:lnTo>
                      <a:pt x="60" y="1228"/>
                    </a:lnTo>
                    <a:lnTo>
                      <a:pt x="89" y="1218"/>
                    </a:lnTo>
                    <a:lnTo>
                      <a:pt x="118" y="1207"/>
                    </a:lnTo>
                    <a:lnTo>
                      <a:pt x="147" y="1195"/>
                    </a:lnTo>
                    <a:lnTo>
                      <a:pt x="176" y="1184"/>
                    </a:lnTo>
                    <a:lnTo>
                      <a:pt x="203" y="1171"/>
                    </a:lnTo>
                    <a:lnTo>
                      <a:pt x="230" y="1155"/>
                    </a:lnTo>
                    <a:lnTo>
                      <a:pt x="255" y="1140"/>
                    </a:lnTo>
                    <a:lnTo>
                      <a:pt x="280" y="1125"/>
                    </a:lnTo>
                    <a:lnTo>
                      <a:pt x="305" y="1107"/>
                    </a:lnTo>
                    <a:lnTo>
                      <a:pt x="327" y="1088"/>
                    </a:lnTo>
                    <a:lnTo>
                      <a:pt x="348" y="1069"/>
                    </a:lnTo>
                    <a:lnTo>
                      <a:pt x="367" y="1048"/>
                    </a:lnTo>
                    <a:lnTo>
                      <a:pt x="385" y="1027"/>
                    </a:lnTo>
                    <a:lnTo>
                      <a:pt x="402" y="1004"/>
                    </a:lnTo>
                    <a:lnTo>
                      <a:pt x="433" y="956"/>
                    </a:lnTo>
                    <a:lnTo>
                      <a:pt x="462" y="909"/>
                    </a:lnTo>
                    <a:lnTo>
                      <a:pt x="493" y="861"/>
                    </a:lnTo>
                    <a:lnTo>
                      <a:pt x="524" y="811"/>
                    </a:lnTo>
                    <a:lnTo>
                      <a:pt x="557" y="765"/>
                    </a:lnTo>
                    <a:lnTo>
                      <a:pt x="597" y="721"/>
                    </a:lnTo>
                    <a:lnTo>
                      <a:pt x="642" y="681"/>
                    </a:lnTo>
                    <a:lnTo>
                      <a:pt x="696" y="647"/>
                    </a:lnTo>
                    <a:lnTo>
                      <a:pt x="717" y="639"/>
                    </a:lnTo>
                    <a:lnTo>
                      <a:pt x="740" y="633"/>
                    </a:lnTo>
                    <a:lnTo>
                      <a:pt x="761" y="626"/>
                    </a:lnTo>
                    <a:lnTo>
                      <a:pt x="783" y="620"/>
                    </a:lnTo>
                    <a:lnTo>
                      <a:pt x="806" y="614"/>
                    </a:lnTo>
                    <a:lnTo>
                      <a:pt x="827" y="606"/>
                    </a:lnTo>
                    <a:lnTo>
                      <a:pt x="850" y="599"/>
                    </a:lnTo>
                    <a:lnTo>
                      <a:pt x="870" y="589"/>
                    </a:lnTo>
                    <a:lnTo>
                      <a:pt x="879" y="589"/>
                    </a:lnTo>
                    <a:lnTo>
                      <a:pt x="887" y="587"/>
                    </a:lnTo>
                    <a:lnTo>
                      <a:pt x="893" y="584"/>
                    </a:lnTo>
                    <a:lnTo>
                      <a:pt x="899" y="578"/>
                    </a:lnTo>
                    <a:lnTo>
                      <a:pt x="937" y="574"/>
                    </a:lnTo>
                    <a:lnTo>
                      <a:pt x="970" y="564"/>
                    </a:lnTo>
                    <a:lnTo>
                      <a:pt x="999" y="551"/>
                    </a:lnTo>
                    <a:lnTo>
                      <a:pt x="1030" y="538"/>
                    </a:lnTo>
                    <a:lnTo>
                      <a:pt x="1059" y="522"/>
                    </a:lnTo>
                    <a:lnTo>
                      <a:pt x="1092" y="511"/>
                    </a:lnTo>
                    <a:lnTo>
                      <a:pt x="1125" y="505"/>
                    </a:lnTo>
                    <a:lnTo>
                      <a:pt x="1165" y="505"/>
                    </a:lnTo>
                    <a:lnTo>
                      <a:pt x="1173" y="511"/>
                    </a:lnTo>
                    <a:lnTo>
                      <a:pt x="1185" y="513"/>
                    </a:lnTo>
                    <a:lnTo>
                      <a:pt x="1196" y="515"/>
                    </a:lnTo>
                    <a:lnTo>
                      <a:pt x="1208" y="515"/>
                    </a:lnTo>
                    <a:lnTo>
                      <a:pt x="1235" y="534"/>
                    </a:lnTo>
                    <a:lnTo>
                      <a:pt x="1264" y="551"/>
                    </a:lnTo>
                    <a:lnTo>
                      <a:pt x="1295" y="564"/>
                    </a:lnTo>
                    <a:lnTo>
                      <a:pt x="1329" y="578"/>
                    </a:lnTo>
                    <a:lnTo>
                      <a:pt x="1360" y="591"/>
                    </a:lnTo>
                    <a:lnTo>
                      <a:pt x="1391" y="606"/>
                    </a:lnTo>
                    <a:lnTo>
                      <a:pt x="1418" y="626"/>
                    </a:lnTo>
                    <a:lnTo>
                      <a:pt x="1443" y="647"/>
                    </a:lnTo>
                    <a:lnTo>
                      <a:pt x="1459" y="649"/>
                    </a:lnTo>
                    <a:lnTo>
                      <a:pt x="1476" y="649"/>
                    </a:lnTo>
                    <a:lnTo>
                      <a:pt x="1492" y="645"/>
                    </a:lnTo>
                    <a:lnTo>
                      <a:pt x="1509" y="639"/>
                    </a:lnTo>
                    <a:lnTo>
                      <a:pt x="1525" y="631"/>
                    </a:lnTo>
                    <a:lnTo>
                      <a:pt x="1542" y="626"/>
                    </a:lnTo>
                    <a:lnTo>
                      <a:pt x="1559" y="620"/>
                    </a:lnTo>
                    <a:lnTo>
                      <a:pt x="1575" y="616"/>
                    </a:lnTo>
                    <a:lnTo>
                      <a:pt x="1617" y="603"/>
                    </a:lnTo>
                    <a:lnTo>
                      <a:pt x="1658" y="591"/>
                    </a:lnTo>
                    <a:lnTo>
                      <a:pt x="1697" y="578"/>
                    </a:lnTo>
                    <a:lnTo>
                      <a:pt x="1737" y="562"/>
                    </a:lnTo>
                    <a:lnTo>
                      <a:pt x="1776" y="549"/>
                    </a:lnTo>
                    <a:lnTo>
                      <a:pt x="1816" y="534"/>
                    </a:lnTo>
                    <a:lnTo>
                      <a:pt x="1855" y="518"/>
                    </a:lnTo>
                    <a:lnTo>
                      <a:pt x="1892" y="503"/>
                    </a:lnTo>
                    <a:lnTo>
                      <a:pt x="1932" y="488"/>
                    </a:lnTo>
                    <a:lnTo>
                      <a:pt x="1969" y="473"/>
                    </a:lnTo>
                    <a:lnTo>
                      <a:pt x="2008" y="457"/>
                    </a:lnTo>
                    <a:lnTo>
                      <a:pt x="2046" y="440"/>
                    </a:lnTo>
                    <a:lnTo>
                      <a:pt x="2085" y="425"/>
                    </a:lnTo>
                    <a:lnTo>
                      <a:pt x="2122" y="409"/>
                    </a:lnTo>
                    <a:lnTo>
                      <a:pt x="2162" y="394"/>
                    </a:lnTo>
                    <a:lnTo>
                      <a:pt x="2201" y="379"/>
                    </a:lnTo>
                    <a:lnTo>
                      <a:pt x="2224" y="371"/>
                    </a:lnTo>
                    <a:lnTo>
                      <a:pt x="2249" y="364"/>
                    </a:lnTo>
                    <a:lnTo>
                      <a:pt x="2272" y="358"/>
                    </a:lnTo>
                    <a:lnTo>
                      <a:pt x="2294" y="350"/>
                    </a:lnTo>
                    <a:lnTo>
                      <a:pt x="2319" y="343"/>
                    </a:lnTo>
                    <a:lnTo>
                      <a:pt x="2342" y="335"/>
                    </a:lnTo>
                    <a:lnTo>
                      <a:pt x="2365" y="325"/>
                    </a:lnTo>
                    <a:lnTo>
                      <a:pt x="2388" y="318"/>
                    </a:lnTo>
                    <a:lnTo>
                      <a:pt x="2400" y="312"/>
                    </a:lnTo>
                    <a:lnTo>
                      <a:pt x="2415" y="308"/>
                    </a:lnTo>
                    <a:lnTo>
                      <a:pt x="2429" y="304"/>
                    </a:lnTo>
                    <a:lnTo>
                      <a:pt x="2444" y="299"/>
                    </a:lnTo>
                    <a:lnTo>
                      <a:pt x="2489" y="279"/>
                    </a:lnTo>
                    <a:lnTo>
                      <a:pt x="2535" y="260"/>
                    </a:lnTo>
                    <a:lnTo>
                      <a:pt x="2583" y="239"/>
                    </a:lnTo>
                    <a:lnTo>
                      <a:pt x="2628" y="220"/>
                    </a:lnTo>
                    <a:lnTo>
                      <a:pt x="2674" y="203"/>
                    </a:lnTo>
                    <a:lnTo>
                      <a:pt x="2721" y="184"/>
                    </a:lnTo>
                    <a:lnTo>
                      <a:pt x="2767" y="165"/>
                    </a:lnTo>
                    <a:lnTo>
                      <a:pt x="2815" y="146"/>
                    </a:lnTo>
                    <a:lnTo>
                      <a:pt x="2860" y="126"/>
                    </a:lnTo>
                    <a:lnTo>
                      <a:pt x="2908" y="109"/>
                    </a:lnTo>
                    <a:lnTo>
                      <a:pt x="2954" y="90"/>
                    </a:lnTo>
                    <a:lnTo>
                      <a:pt x="2999" y="73"/>
                    </a:lnTo>
                    <a:lnTo>
                      <a:pt x="3047" y="54"/>
                    </a:lnTo>
                    <a:lnTo>
                      <a:pt x="3092" y="37"/>
                    </a:lnTo>
                    <a:lnTo>
                      <a:pt x="3140" y="17"/>
                    </a:lnTo>
                    <a:lnTo>
                      <a:pt x="3186" y="0"/>
                    </a:lnTo>
                    <a:lnTo>
                      <a:pt x="3206" y="4"/>
                    </a:lnTo>
                    <a:lnTo>
                      <a:pt x="3221" y="12"/>
                    </a:lnTo>
                    <a:lnTo>
                      <a:pt x="3229" y="25"/>
                    </a:lnTo>
                    <a:lnTo>
                      <a:pt x="3238" y="39"/>
                    </a:lnTo>
                    <a:lnTo>
                      <a:pt x="3244" y="56"/>
                    </a:lnTo>
                    <a:lnTo>
                      <a:pt x="3250" y="73"/>
                    </a:lnTo>
                    <a:lnTo>
                      <a:pt x="3258" y="88"/>
                    </a:lnTo>
                    <a:lnTo>
                      <a:pt x="3271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Freeform 5"/>
              <p:cNvSpPr>
                <a:spLocks/>
              </p:cNvSpPr>
              <p:nvPr/>
            </p:nvSpPr>
            <p:spPr bwMode="auto">
              <a:xfrm>
                <a:off x="4586" y="1209"/>
                <a:ext cx="195" cy="321"/>
              </a:xfrm>
              <a:custGeom>
                <a:avLst/>
                <a:gdLst>
                  <a:gd name="T0" fmla="*/ 195 w 195"/>
                  <a:gd name="T1" fmla="*/ 82 h 321"/>
                  <a:gd name="T2" fmla="*/ 193 w 195"/>
                  <a:gd name="T3" fmla="*/ 93 h 321"/>
                  <a:gd name="T4" fmla="*/ 189 w 195"/>
                  <a:gd name="T5" fmla="*/ 103 h 321"/>
                  <a:gd name="T6" fmla="*/ 185 w 195"/>
                  <a:gd name="T7" fmla="*/ 112 h 321"/>
                  <a:gd name="T8" fmla="*/ 185 w 195"/>
                  <a:gd name="T9" fmla="*/ 122 h 321"/>
                  <a:gd name="T10" fmla="*/ 178 w 195"/>
                  <a:gd name="T11" fmla="*/ 143 h 321"/>
                  <a:gd name="T12" fmla="*/ 172 w 195"/>
                  <a:gd name="T13" fmla="*/ 162 h 321"/>
                  <a:gd name="T14" fmla="*/ 164 w 195"/>
                  <a:gd name="T15" fmla="*/ 183 h 321"/>
                  <a:gd name="T16" fmla="*/ 155 w 195"/>
                  <a:gd name="T17" fmla="*/ 202 h 321"/>
                  <a:gd name="T18" fmla="*/ 147 w 195"/>
                  <a:gd name="T19" fmla="*/ 223 h 321"/>
                  <a:gd name="T20" fmla="*/ 139 w 195"/>
                  <a:gd name="T21" fmla="*/ 242 h 321"/>
                  <a:gd name="T22" fmla="*/ 131 w 195"/>
                  <a:gd name="T23" fmla="*/ 263 h 321"/>
                  <a:gd name="T24" fmla="*/ 122 w 195"/>
                  <a:gd name="T25" fmla="*/ 283 h 321"/>
                  <a:gd name="T26" fmla="*/ 108 w 195"/>
                  <a:gd name="T27" fmla="*/ 286 h 321"/>
                  <a:gd name="T28" fmla="*/ 91 w 195"/>
                  <a:gd name="T29" fmla="*/ 292 h 321"/>
                  <a:gd name="T30" fmla="*/ 77 w 195"/>
                  <a:gd name="T31" fmla="*/ 298 h 321"/>
                  <a:gd name="T32" fmla="*/ 62 w 195"/>
                  <a:gd name="T33" fmla="*/ 304 h 321"/>
                  <a:gd name="T34" fmla="*/ 48 w 195"/>
                  <a:gd name="T35" fmla="*/ 307 h 321"/>
                  <a:gd name="T36" fmla="*/ 31 w 195"/>
                  <a:gd name="T37" fmla="*/ 313 h 321"/>
                  <a:gd name="T38" fmla="*/ 17 w 195"/>
                  <a:gd name="T39" fmla="*/ 317 h 321"/>
                  <a:gd name="T40" fmla="*/ 0 w 195"/>
                  <a:gd name="T41" fmla="*/ 321 h 321"/>
                  <a:gd name="T42" fmla="*/ 10 w 195"/>
                  <a:gd name="T43" fmla="*/ 305 h 321"/>
                  <a:gd name="T44" fmla="*/ 21 w 195"/>
                  <a:gd name="T45" fmla="*/ 290 h 321"/>
                  <a:gd name="T46" fmla="*/ 27 w 195"/>
                  <a:gd name="T47" fmla="*/ 273 h 321"/>
                  <a:gd name="T48" fmla="*/ 33 w 195"/>
                  <a:gd name="T49" fmla="*/ 258 h 321"/>
                  <a:gd name="T50" fmla="*/ 46 w 195"/>
                  <a:gd name="T51" fmla="*/ 225 h 321"/>
                  <a:gd name="T52" fmla="*/ 58 w 195"/>
                  <a:gd name="T53" fmla="*/ 193 h 321"/>
                  <a:gd name="T54" fmla="*/ 71 w 195"/>
                  <a:gd name="T55" fmla="*/ 160 h 321"/>
                  <a:gd name="T56" fmla="*/ 83 w 195"/>
                  <a:gd name="T57" fmla="*/ 128 h 321"/>
                  <a:gd name="T58" fmla="*/ 97 w 195"/>
                  <a:gd name="T59" fmla="*/ 95 h 321"/>
                  <a:gd name="T60" fmla="*/ 110 w 195"/>
                  <a:gd name="T61" fmla="*/ 63 h 321"/>
                  <a:gd name="T62" fmla="*/ 124 w 195"/>
                  <a:gd name="T63" fmla="*/ 32 h 321"/>
                  <a:gd name="T64" fmla="*/ 139 w 195"/>
                  <a:gd name="T65" fmla="*/ 0 h 321"/>
                  <a:gd name="T66" fmla="*/ 195 w 195"/>
                  <a:gd name="T67" fmla="*/ 82 h 3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5"/>
                  <a:gd name="T103" fmla="*/ 0 h 321"/>
                  <a:gd name="T104" fmla="*/ 195 w 195"/>
                  <a:gd name="T105" fmla="*/ 321 h 3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5" h="321">
                    <a:moveTo>
                      <a:pt x="195" y="82"/>
                    </a:moveTo>
                    <a:lnTo>
                      <a:pt x="193" y="93"/>
                    </a:lnTo>
                    <a:lnTo>
                      <a:pt x="189" y="103"/>
                    </a:lnTo>
                    <a:lnTo>
                      <a:pt x="185" y="112"/>
                    </a:lnTo>
                    <a:lnTo>
                      <a:pt x="185" y="122"/>
                    </a:lnTo>
                    <a:lnTo>
                      <a:pt x="178" y="143"/>
                    </a:lnTo>
                    <a:lnTo>
                      <a:pt x="172" y="162"/>
                    </a:lnTo>
                    <a:lnTo>
                      <a:pt x="164" y="183"/>
                    </a:lnTo>
                    <a:lnTo>
                      <a:pt x="155" y="202"/>
                    </a:lnTo>
                    <a:lnTo>
                      <a:pt x="147" y="223"/>
                    </a:lnTo>
                    <a:lnTo>
                      <a:pt x="139" y="242"/>
                    </a:lnTo>
                    <a:lnTo>
                      <a:pt x="131" y="263"/>
                    </a:lnTo>
                    <a:lnTo>
                      <a:pt x="122" y="283"/>
                    </a:lnTo>
                    <a:lnTo>
                      <a:pt x="108" y="286"/>
                    </a:lnTo>
                    <a:lnTo>
                      <a:pt x="91" y="292"/>
                    </a:lnTo>
                    <a:lnTo>
                      <a:pt x="77" y="298"/>
                    </a:lnTo>
                    <a:lnTo>
                      <a:pt x="62" y="304"/>
                    </a:lnTo>
                    <a:lnTo>
                      <a:pt x="48" y="307"/>
                    </a:lnTo>
                    <a:lnTo>
                      <a:pt x="31" y="313"/>
                    </a:lnTo>
                    <a:lnTo>
                      <a:pt x="17" y="317"/>
                    </a:lnTo>
                    <a:lnTo>
                      <a:pt x="0" y="321"/>
                    </a:lnTo>
                    <a:lnTo>
                      <a:pt x="10" y="305"/>
                    </a:lnTo>
                    <a:lnTo>
                      <a:pt x="21" y="290"/>
                    </a:lnTo>
                    <a:lnTo>
                      <a:pt x="27" y="273"/>
                    </a:lnTo>
                    <a:lnTo>
                      <a:pt x="33" y="258"/>
                    </a:lnTo>
                    <a:lnTo>
                      <a:pt x="46" y="225"/>
                    </a:lnTo>
                    <a:lnTo>
                      <a:pt x="58" y="193"/>
                    </a:lnTo>
                    <a:lnTo>
                      <a:pt x="71" y="160"/>
                    </a:lnTo>
                    <a:lnTo>
                      <a:pt x="83" y="128"/>
                    </a:lnTo>
                    <a:lnTo>
                      <a:pt x="97" y="95"/>
                    </a:lnTo>
                    <a:lnTo>
                      <a:pt x="110" y="63"/>
                    </a:lnTo>
                    <a:lnTo>
                      <a:pt x="124" y="32"/>
                    </a:lnTo>
                    <a:lnTo>
                      <a:pt x="139" y="0"/>
                    </a:lnTo>
                    <a:lnTo>
                      <a:pt x="195" y="82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Freeform 6"/>
              <p:cNvSpPr>
                <a:spLocks/>
              </p:cNvSpPr>
              <p:nvPr/>
            </p:nvSpPr>
            <p:spPr bwMode="auto">
              <a:xfrm>
                <a:off x="4290" y="1285"/>
                <a:ext cx="217" cy="361"/>
              </a:xfrm>
              <a:custGeom>
                <a:avLst/>
                <a:gdLst>
                  <a:gd name="T0" fmla="*/ 99 w 217"/>
                  <a:gd name="T1" fmla="*/ 321 h 361"/>
                  <a:gd name="T2" fmla="*/ 89 w 217"/>
                  <a:gd name="T3" fmla="*/ 329 h 361"/>
                  <a:gd name="T4" fmla="*/ 76 w 217"/>
                  <a:gd name="T5" fmla="*/ 335 h 361"/>
                  <a:gd name="T6" fmla="*/ 64 w 217"/>
                  <a:gd name="T7" fmla="*/ 340 h 361"/>
                  <a:gd name="T8" fmla="*/ 51 w 217"/>
                  <a:gd name="T9" fmla="*/ 344 h 361"/>
                  <a:gd name="T10" fmla="*/ 39 w 217"/>
                  <a:gd name="T11" fmla="*/ 348 h 361"/>
                  <a:gd name="T12" fmla="*/ 24 w 217"/>
                  <a:gd name="T13" fmla="*/ 352 h 361"/>
                  <a:gd name="T14" fmla="*/ 12 w 217"/>
                  <a:gd name="T15" fmla="*/ 358 h 361"/>
                  <a:gd name="T16" fmla="*/ 0 w 217"/>
                  <a:gd name="T17" fmla="*/ 361 h 361"/>
                  <a:gd name="T18" fmla="*/ 6 w 217"/>
                  <a:gd name="T19" fmla="*/ 356 h 361"/>
                  <a:gd name="T20" fmla="*/ 4 w 217"/>
                  <a:gd name="T21" fmla="*/ 348 h 361"/>
                  <a:gd name="T22" fmla="*/ 2 w 217"/>
                  <a:gd name="T23" fmla="*/ 340 h 361"/>
                  <a:gd name="T24" fmla="*/ 6 w 217"/>
                  <a:gd name="T25" fmla="*/ 333 h 361"/>
                  <a:gd name="T26" fmla="*/ 18 w 217"/>
                  <a:gd name="T27" fmla="*/ 300 h 361"/>
                  <a:gd name="T28" fmla="*/ 31 w 217"/>
                  <a:gd name="T29" fmla="*/ 268 h 361"/>
                  <a:gd name="T30" fmla="*/ 43 w 217"/>
                  <a:gd name="T31" fmla="*/ 235 h 361"/>
                  <a:gd name="T32" fmla="*/ 54 w 217"/>
                  <a:gd name="T33" fmla="*/ 201 h 361"/>
                  <a:gd name="T34" fmla="*/ 66 w 217"/>
                  <a:gd name="T35" fmla="*/ 168 h 361"/>
                  <a:gd name="T36" fmla="*/ 76 w 217"/>
                  <a:gd name="T37" fmla="*/ 134 h 361"/>
                  <a:gd name="T38" fmla="*/ 89 w 217"/>
                  <a:gd name="T39" fmla="*/ 101 h 361"/>
                  <a:gd name="T40" fmla="*/ 103 w 217"/>
                  <a:gd name="T41" fmla="*/ 67 h 361"/>
                  <a:gd name="T42" fmla="*/ 109 w 217"/>
                  <a:gd name="T43" fmla="*/ 54 h 361"/>
                  <a:gd name="T44" fmla="*/ 120 w 217"/>
                  <a:gd name="T45" fmla="*/ 42 h 361"/>
                  <a:gd name="T46" fmla="*/ 132 w 217"/>
                  <a:gd name="T47" fmla="*/ 34 h 361"/>
                  <a:gd name="T48" fmla="*/ 149 w 217"/>
                  <a:gd name="T49" fmla="*/ 27 h 361"/>
                  <a:gd name="T50" fmla="*/ 165 w 217"/>
                  <a:gd name="T51" fmla="*/ 21 h 361"/>
                  <a:gd name="T52" fmla="*/ 184 w 217"/>
                  <a:gd name="T53" fmla="*/ 15 h 361"/>
                  <a:gd name="T54" fmla="*/ 201 w 217"/>
                  <a:gd name="T55" fmla="*/ 8 h 361"/>
                  <a:gd name="T56" fmla="*/ 217 w 217"/>
                  <a:gd name="T57" fmla="*/ 0 h 361"/>
                  <a:gd name="T58" fmla="*/ 211 w 217"/>
                  <a:gd name="T59" fmla="*/ 42 h 361"/>
                  <a:gd name="T60" fmla="*/ 199 w 217"/>
                  <a:gd name="T61" fmla="*/ 82 h 361"/>
                  <a:gd name="T62" fmla="*/ 182 w 217"/>
                  <a:gd name="T63" fmla="*/ 122 h 361"/>
                  <a:gd name="T64" fmla="*/ 165 w 217"/>
                  <a:gd name="T65" fmla="*/ 163 h 361"/>
                  <a:gd name="T66" fmla="*/ 145 w 217"/>
                  <a:gd name="T67" fmla="*/ 203 h 361"/>
                  <a:gd name="T68" fmla="*/ 126 w 217"/>
                  <a:gd name="T69" fmla="*/ 241 h 361"/>
                  <a:gd name="T70" fmla="*/ 112 w 217"/>
                  <a:gd name="T71" fmla="*/ 281 h 361"/>
                  <a:gd name="T72" fmla="*/ 99 w 217"/>
                  <a:gd name="T73" fmla="*/ 321 h 36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7"/>
                  <a:gd name="T112" fmla="*/ 0 h 361"/>
                  <a:gd name="T113" fmla="*/ 217 w 217"/>
                  <a:gd name="T114" fmla="*/ 361 h 36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7" h="361">
                    <a:moveTo>
                      <a:pt x="99" y="321"/>
                    </a:moveTo>
                    <a:lnTo>
                      <a:pt x="89" y="329"/>
                    </a:lnTo>
                    <a:lnTo>
                      <a:pt x="76" y="335"/>
                    </a:lnTo>
                    <a:lnTo>
                      <a:pt x="64" y="340"/>
                    </a:lnTo>
                    <a:lnTo>
                      <a:pt x="51" y="344"/>
                    </a:lnTo>
                    <a:lnTo>
                      <a:pt x="39" y="348"/>
                    </a:lnTo>
                    <a:lnTo>
                      <a:pt x="24" y="352"/>
                    </a:lnTo>
                    <a:lnTo>
                      <a:pt x="12" y="358"/>
                    </a:lnTo>
                    <a:lnTo>
                      <a:pt x="0" y="361"/>
                    </a:lnTo>
                    <a:lnTo>
                      <a:pt x="6" y="356"/>
                    </a:lnTo>
                    <a:lnTo>
                      <a:pt x="4" y="348"/>
                    </a:lnTo>
                    <a:lnTo>
                      <a:pt x="2" y="340"/>
                    </a:lnTo>
                    <a:lnTo>
                      <a:pt x="6" y="333"/>
                    </a:lnTo>
                    <a:lnTo>
                      <a:pt x="18" y="300"/>
                    </a:lnTo>
                    <a:lnTo>
                      <a:pt x="31" y="268"/>
                    </a:lnTo>
                    <a:lnTo>
                      <a:pt x="43" y="235"/>
                    </a:lnTo>
                    <a:lnTo>
                      <a:pt x="54" y="201"/>
                    </a:lnTo>
                    <a:lnTo>
                      <a:pt x="66" y="168"/>
                    </a:lnTo>
                    <a:lnTo>
                      <a:pt x="76" y="134"/>
                    </a:lnTo>
                    <a:lnTo>
                      <a:pt x="89" y="101"/>
                    </a:lnTo>
                    <a:lnTo>
                      <a:pt x="103" y="67"/>
                    </a:lnTo>
                    <a:lnTo>
                      <a:pt x="109" y="54"/>
                    </a:lnTo>
                    <a:lnTo>
                      <a:pt x="120" y="42"/>
                    </a:lnTo>
                    <a:lnTo>
                      <a:pt x="132" y="34"/>
                    </a:lnTo>
                    <a:lnTo>
                      <a:pt x="149" y="27"/>
                    </a:lnTo>
                    <a:lnTo>
                      <a:pt x="165" y="21"/>
                    </a:lnTo>
                    <a:lnTo>
                      <a:pt x="184" y="15"/>
                    </a:lnTo>
                    <a:lnTo>
                      <a:pt x="201" y="8"/>
                    </a:lnTo>
                    <a:lnTo>
                      <a:pt x="217" y="0"/>
                    </a:lnTo>
                    <a:lnTo>
                      <a:pt x="211" y="42"/>
                    </a:lnTo>
                    <a:lnTo>
                      <a:pt x="199" y="82"/>
                    </a:lnTo>
                    <a:lnTo>
                      <a:pt x="182" y="122"/>
                    </a:lnTo>
                    <a:lnTo>
                      <a:pt x="165" y="163"/>
                    </a:lnTo>
                    <a:lnTo>
                      <a:pt x="145" y="203"/>
                    </a:lnTo>
                    <a:lnTo>
                      <a:pt x="126" y="241"/>
                    </a:lnTo>
                    <a:lnTo>
                      <a:pt x="112" y="281"/>
                    </a:lnTo>
                    <a:lnTo>
                      <a:pt x="99" y="321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Freeform 7"/>
              <p:cNvSpPr>
                <a:spLocks/>
              </p:cNvSpPr>
              <p:nvPr/>
            </p:nvSpPr>
            <p:spPr bwMode="auto">
              <a:xfrm>
                <a:off x="4006" y="1394"/>
                <a:ext cx="228" cy="358"/>
              </a:xfrm>
              <a:custGeom>
                <a:avLst/>
                <a:gdLst>
                  <a:gd name="T0" fmla="*/ 151 w 228"/>
                  <a:gd name="T1" fmla="*/ 216 h 358"/>
                  <a:gd name="T2" fmla="*/ 141 w 228"/>
                  <a:gd name="T3" fmla="*/ 243 h 358"/>
                  <a:gd name="T4" fmla="*/ 130 w 228"/>
                  <a:gd name="T5" fmla="*/ 268 h 358"/>
                  <a:gd name="T6" fmla="*/ 120 w 228"/>
                  <a:gd name="T7" fmla="*/ 294 h 358"/>
                  <a:gd name="T8" fmla="*/ 114 w 228"/>
                  <a:gd name="T9" fmla="*/ 321 h 358"/>
                  <a:gd name="T10" fmla="*/ 99 w 228"/>
                  <a:gd name="T11" fmla="*/ 327 h 358"/>
                  <a:gd name="T12" fmla="*/ 85 w 228"/>
                  <a:gd name="T13" fmla="*/ 331 h 358"/>
                  <a:gd name="T14" fmla="*/ 72 w 228"/>
                  <a:gd name="T15" fmla="*/ 337 h 358"/>
                  <a:gd name="T16" fmla="*/ 58 w 228"/>
                  <a:gd name="T17" fmla="*/ 342 h 358"/>
                  <a:gd name="T18" fmla="*/ 43 w 228"/>
                  <a:gd name="T19" fmla="*/ 348 h 358"/>
                  <a:gd name="T20" fmla="*/ 29 w 228"/>
                  <a:gd name="T21" fmla="*/ 352 h 358"/>
                  <a:gd name="T22" fmla="*/ 14 w 228"/>
                  <a:gd name="T23" fmla="*/ 356 h 358"/>
                  <a:gd name="T24" fmla="*/ 0 w 228"/>
                  <a:gd name="T25" fmla="*/ 358 h 358"/>
                  <a:gd name="T26" fmla="*/ 14 w 228"/>
                  <a:gd name="T27" fmla="*/ 317 h 358"/>
                  <a:gd name="T28" fmla="*/ 29 w 228"/>
                  <a:gd name="T29" fmla="*/ 277 h 358"/>
                  <a:gd name="T30" fmla="*/ 47 w 228"/>
                  <a:gd name="T31" fmla="*/ 239 h 358"/>
                  <a:gd name="T32" fmla="*/ 66 w 228"/>
                  <a:gd name="T33" fmla="*/ 201 h 358"/>
                  <a:gd name="T34" fmla="*/ 85 w 228"/>
                  <a:gd name="T35" fmla="*/ 163 h 358"/>
                  <a:gd name="T36" fmla="*/ 105 w 228"/>
                  <a:gd name="T37" fmla="*/ 124 h 358"/>
                  <a:gd name="T38" fmla="*/ 124 w 228"/>
                  <a:gd name="T39" fmla="*/ 84 h 358"/>
                  <a:gd name="T40" fmla="*/ 141 w 228"/>
                  <a:gd name="T41" fmla="*/ 46 h 358"/>
                  <a:gd name="T42" fmla="*/ 141 w 228"/>
                  <a:gd name="T43" fmla="*/ 40 h 358"/>
                  <a:gd name="T44" fmla="*/ 145 w 228"/>
                  <a:gd name="T45" fmla="*/ 33 h 358"/>
                  <a:gd name="T46" fmla="*/ 153 w 228"/>
                  <a:gd name="T47" fmla="*/ 29 h 358"/>
                  <a:gd name="T48" fmla="*/ 161 w 228"/>
                  <a:gd name="T49" fmla="*/ 23 h 358"/>
                  <a:gd name="T50" fmla="*/ 172 w 228"/>
                  <a:gd name="T51" fmla="*/ 19 h 358"/>
                  <a:gd name="T52" fmla="*/ 182 w 228"/>
                  <a:gd name="T53" fmla="*/ 15 h 358"/>
                  <a:gd name="T54" fmla="*/ 190 w 228"/>
                  <a:gd name="T55" fmla="*/ 11 h 358"/>
                  <a:gd name="T56" fmla="*/ 199 w 228"/>
                  <a:gd name="T57" fmla="*/ 8 h 358"/>
                  <a:gd name="T58" fmla="*/ 228 w 228"/>
                  <a:gd name="T59" fmla="*/ 0 h 358"/>
                  <a:gd name="T60" fmla="*/ 224 w 228"/>
                  <a:gd name="T61" fmla="*/ 27 h 358"/>
                  <a:gd name="T62" fmla="*/ 215 w 228"/>
                  <a:gd name="T63" fmla="*/ 54 h 358"/>
                  <a:gd name="T64" fmla="*/ 207 w 228"/>
                  <a:gd name="T65" fmla="*/ 80 h 358"/>
                  <a:gd name="T66" fmla="*/ 194 w 228"/>
                  <a:gd name="T67" fmla="*/ 107 h 358"/>
                  <a:gd name="T68" fmla="*/ 182 w 228"/>
                  <a:gd name="T69" fmla="*/ 134 h 358"/>
                  <a:gd name="T70" fmla="*/ 172 w 228"/>
                  <a:gd name="T71" fmla="*/ 161 h 358"/>
                  <a:gd name="T72" fmla="*/ 159 w 228"/>
                  <a:gd name="T73" fmla="*/ 189 h 358"/>
                  <a:gd name="T74" fmla="*/ 151 w 228"/>
                  <a:gd name="T75" fmla="*/ 216 h 3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8"/>
                  <a:gd name="T115" fmla="*/ 0 h 358"/>
                  <a:gd name="T116" fmla="*/ 228 w 228"/>
                  <a:gd name="T117" fmla="*/ 358 h 35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8" h="358">
                    <a:moveTo>
                      <a:pt x="151" y="216"/>
                    </a:moveTo>
                    <a:lnTo>
                      <a:pt x="141" y="243"/>
                    </a:lnTo>
                    <a:lnTo>
                      <a:pt x="130" y="268"/>
                    </a:lnTo>
                    <a:lnTo>
                      <a:pt x="120" y="294"/>
                    </a:lnTo>
                    <a:lnTo>
                      <a:pt x="114" y="321"/>
                    </a:lnTo>
                    <a:lnTo>
                      <a:pt x="99" y="327"/>
                    </a:lnTo>
                    <a:lnTo>
                      <a:pt x="85" y="331"/>
                    </a:lnTo>
                    <a:lnTo>
                      <a:pt x="72" y="337"/>
                    </a:lnTo>
                    <a:lnTo>
                      <a:pt x="58" y="342"/>
                    </a:lnTo>
                    <a:lnTo>
                      <a:pt x="43" y="348"/>
                    </a:lnTo>
                    <a:lnTo>
                      <a:pt x="29" y="352"/>
                    </a:lnTo>
                    <a:lnTo>
                      <a:pt x="14" y="356"/>
                    </a:lnTo>
                    <a:lnTo>
                      <a:pt x="0" y="358"/>
                    </a:lnTo>
                    <a:lnTo>
                      <a:pt x="14" y="317"/>
                    </a:lnTo>
                    <a:lnTo>
                      <a:pt x="29" y="277"/>
                    </a:lnTo>
                    <a:lnTo>
                      <a:pt x="47" y="239"/>
                    </a:lnTo>
                    <a:lnTo>
                      <a:pt x="66" y="201"/>
                    </a:lnTo>
                    <a:lnTo>
                      <a:pt x="85" y="163"/>
                    </a:lnTo>
                    <a:lnTo>
                      <a:pt x="105" y="124"/>
                    </a:lnTo>
                    <a:lnTo>
                      <a:pt x="124" y="84"/>
                    </a:lnTo>
                    <a:lnTo>
                      <a:pt x="141" y="46"/>
                    </a:lnTo>
                    <a:lnTo>
                      <a:pt x="141" y="40"/>
                    </a:lnTo>
                    <a:lnTo>
                      <a:pt x="145" y="33"/>
                    </a:lnTo>
                    <a:lnTo>
                      <a:pt x="153" y="29"/>
                    </a:lnTo>
                    <a:lnTo>
                      <a:pt x="161" y="23"/>
                    </a:lnTo>
                    <a:lnTo>
                      <a:pt x="172" y="19"/>
                    </a:lnTo>
                    <a:lnTo>
                      <a:pt x="182" y="15"/>
                    </a:lnTo>
                    <a:lnTo>
                      <a:pt x="190" y="11"/>
                    </a:lnTo>
                    <a:lnTo>
                      <a:pt x="199" y="8"/>
                    </a:lnTo>
                    <a:lnTo>
                      <a:pt x="228" y="0"/>
                    </a:lnTo>
                    <a:lnTo>
                      <a:pt x="224" y="27"/>
                    </a:lnTo>
                    <a:lnTo>
                      <a:pt x="215" y="54"/>
                    </a:lnTo>
                    <a:lnTo>
                      <a:pt x="207" y="80"/>
                    </a:lnTo>
                    <a:lnTo>
                      <a:pt x="194" y="107"/>
                    </a:lnTo>
                    <a:lnTo>
                      <a:pt x="182" y="134"/>
                    </a:lnTo>
                    <a:lnTo>
                      <a:pt x="172" y="161"/>
                    </a:lnTo>
                    <a:lnTo>
                      <a:pt x="159" y="189"/>
                    </a:lnTo>
                    <a:lnTo>
                      <a:pt x="151" y="216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Freeform 8"/>
              <p:cNvSpPr>
                <a:spLocks/>
              </p:cNvSpPr>
              <p:nvPr/>
            </p:nvSpPr>
            <p:spPr bwMode="auto">
              <a:xfrm>
                <a:off x="2302" y="1448"/>
                <a:ext cx="2663" cy="1170"/>
              </a:xfrm>
              <a:custGeom>
                <a:avLst/>
                <a:gdLst>
                  <a:gd name="T0" fmla="*/ 2626 w 2663"/>
                  <a:gd name="T1" fmla="*/ 82 h 1170"/>
                  <a:gd name="T2" fmla="*/ 2551 w 2663"/>
                  <a:gd name="T3" fmla="*/ 107 h 1170"/>
                  <a:gd name="T4" fmla="*/ 2415 w 2663"/>
                  <a:gd name="T5" fmla="*/ 166 h 1170"/>
                  <a:gd name="T6" fmla="*/ 2286 w 2663"/>
                  <a:gd name="T7" fmla="*/ 212 h 1170"/>
                  <a:gd name="T8" fmla="*/ 2164 w 2663"/>
                  <a:gd name="T9" fmla="*/ 260 h 1170"/>
                  <a:gd name="T10" fmla="*/ 2025 w 2663"/>
                  <a:gd name="T11" fmla="*/ 313 h 1170"/>
                  <a:gd name="T12" fmla="*/ 1925 w 2663"/>
                  <a:gd name="T13" fmla="*/ 359 h 1170"/>
                  <a:gd name="T14" fmla="*/ 1876 w 2663"/>
                  <a:gd name="T15" fmla="*/ 374 h 1170"/>
                  <a:gd name="T16" fmla="*/ 1772 w 2663"/>
                  <a:gd name="T17" fmla="*/ 416 h 1170"/>
                  <a:gd name="T18" fmla="*/ 1670 w 2663"/>
                  <a:gd name="T19" fmla="*/ 449 h 1170"/>
                  <a:gd name="T20" fmla="*/ 1478 w 2663"/>
                  <a:gd name="T21" fmla="*/ 527 h 1170"/>
                  <a:gd name="T22" fmla="*/ 1289 w 2663"/>
                  <a:gd name="T23" fmla="*/ 604 h 1170"/>
                  <a:gd name="T24" fmla="*/ 1098 w 2663"/>
                  <a:gd name="T25" fmla="*/ 676 h 1170"/>
                  <a:gd name="T26" fmla="*/ 991 w 2663"/>
                  <a:gd name="T27" fmla="*/ 719 h 1170"/>
                  <a:gd name="T28" fmla="*/ 935 w 2663"/>
                  <a:gd name="T29" fmla="*/ 738 h 1170"/>
                  <a:gd name="T30" fmla="*/ 709 w 2663"/>
                  <a:gd name="T31" fmla="*/ 826 h 1170"/>
                  <a:gd name="T32" fmla="*/ 483 w 2663"/>
                  <a:gd name="T33" fmla="*/ 916 h 1170"/>
                  <a:gd name="T34" fmla="*/ 257 w 2663"/>
                  <a:gd name="T35" fmla="*/ 1002 h 1170"/>
                  <a:gd name="T36" fmla="*/ 180 w 2663"/>
                  <a:gd name="T37" fmla="*/ 1151 h 1170"/>
                  <a:gd name="T38" fmla="*/ 118 w 2663"/>
                  <a:gd name="T39" fmla="*/ 1170 h 1170"/>
                  <a:gd name="T40" fmla="*/ 58 w 2663"/>
                  <a:gd name="T41" fmla="*/ 1126 h 1170"/>
                  <a:gd name="T42" fmla="*/ 6 w 2663"/>
                  <a:gd name="T43" fmla="*/ 1036 h 1170"/>
                  <a:gd name="T44" fmla="*/ 31 w 2663"/>
                  <a:gd name="T45" fmla="*/ 1034 h 1170"/>
                  <a:gd name="T46" fmla="*/ 68 w 2663"/>
                  <a:gd name="T47" fmla="*/ 1046 h 1170"/>
                  <a:gd name="T48" fmla="*/ 91 w 2663"/>
                  <a:gd name="T49" fmla="*/ 1028 h 1170"/>
                  <a:gd name="T50" fmla="*/ 133 w 2663"/>
                  <a:gd name="T51" fmla="*/ 1019 h 1170"/>
                  <a:gd name="T52" fmla="*/ 143 w 2663"/>
                  <a:gd name="T53" fmla="*/ 990 h 1170"/>
                  <a:gd name="T54" fmla="*/ 172 w 2663"/>
                  <a:gd name="T55" fmla="*/ 1017 h 1170"/>
                  <a:gd name="T56" fmla="*/ 186 w 2663"/>
                  <a:gd name="T57" fmla="*/ 977 h 1170"/>
                  <a:gd name="T58" fmla="*/ 211 w 2663"/>
                  <a:gd name="T59" fmla="*/ 998 h 1170"/>
                  <a:gd name="T60" fmla="*/ 247 w 2663"/>
                  <a:gd name="T61" fmla="*/ 986 h 1170"/>
                  <a:gd name="T62" fmla="*/ 263 w 2663"/>
                  <a:gd name="T63" fmla="*/ 946 h 1170"/>
                  <a:gd name="T64" fmla="*/ 307 w 2663"/>
                  <a:gd name="T65" fmla="*/ 952 h 1170"/>
                  <a:gd name="T66" fmla="*/ 321 w 2663"/>
                  <a:gd name="T67" fmla="*/ 921 h 1170"/>
                  <a:gd name="T68" fmla="*/ 354 w 2663"/>
                  <a:gd name="T69" fmla="*/ 879 h 1170"/>
                  <a:gd name="T70" fmla="*/ 369 w 2663"/>
                  <a:gd name="T71" fmla="*/ 847 h 1170"/>
                  <a:gd name="T72" fmla="*/ 402 w 2663"/>
                  <a:gd name="T73" fmla="*/ 906 h 1170"/>
                  <a:gd name="T74" fmla="*/ 414 w 2663"/>
                  <a:gd name="T75" fmla="*/ 864 h 1170"/>
                  <a:gd name="T76" fmla="*/ 427 w 2663"/>
                  <a:gd name="T77" fmla="*/ 820 h 1170"/>
                  <a:gd name="T78" fmla="*/ 553 w 2663"/>
                  <a:gd name="T79" fmla="*/ 768 h 1170"/>
                  <a:gd name="T80" fmla="*/ 682 w 2663"/>
                  <a:gd name="T81" fmla="*/ 720 h 1170"/>
                  <a:gd name="T82" fmla="*/ 823 w 2663"/>
                  <a:gd name="T83" fmla="*/ 661 h 1170"/>
                  <a:gd name="T84" fmla="*/ 1028 w 2663"/>
                  <a:gd name="T85" fmla="*/ 581 h 1170"/>
                  <a:gd name="T86" fmla="*/ 1235 w 2663"/>
                  <a:gd name="T87" fmla="*/ 506 h 1170"/>
                  <a:gd name="T88" fmla="*/ 1442 w 2663"/>
                  <a:gd name="T89" fmla="*/ 430 h 1170"/>
                  <a:gd name="T90" fmla="*/ 1592 w 2663"/>
                  <a:gd name="T91" fmla="*/ 376 h 1170"/>
                  <a:gd name="T92" fmla="*/ 1722 w 2663"/>
                  <a:gd name="T93" fmla="*/ 325 h 1170"/>
                  <a:gd name="T94" fmla="*/ 1834 w 2663"/>
                  <a:gd name="T95" fmla="*/ 292 h 1170"/>
                  <a:gd name="T96" fmla="*/ 2035 w 2663"/>
                  <a:gd name="T97" fmla="*/ 214 h 1170"/>
                  <a:gd name="T98" fmla="*/ 2259 w 2663"/>
                  <a:gd name="T99" fmla="*/ 126 h 1170"/>
                  <a:gd name="T100" fmla="*/ 2485 w 2663"/>
                  <a:gd name="T101" fmla="*/ 40 h 1170"/>
                  <a:gd name="T102" fmla="*/ 2612 w 2663"/>
                  <a:gd name="T103" fmla="*/ 0 h 1170"/>
                  <a:gd name="T104" fmla="*/ 2663 w 2663"/>
                  <a:gd name="T105" fmla="*/ 57 h 117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663"/>
                  <a:gd name="T160" fmla="*/ 0 h 1170"/>
                  <a:gd name="T161" fmla="*/ 2663 w 2663"/>
                  <a:gd name="T162" fmla="*/ 1170 h 117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663" h="1170">
                    <a:moveTo>
                      <a:pt x="2663" y="57"/>
                    </a:moveTo>
                    <a:lnTo>
                      <a:pt x="2655" y="65"/>
                    </a:lnTo>
                    <a:lnTo>
                      <a:pt x="2647" y="70"/>
                    </a:lnTo>
                    <a:lnTo>
                      <a:pt x="2636" y="76"/>
                    </a:lnTo>
                    <a:lnTo>
                      <a:pt x="2626" y="82"/>
                    </a:lnTo>
                    <a:lnTo>
                      <a:pt x="2614" y="86"/>
                    </a:lnTo>
                    <a:lnTo>
                      <a:pt x="2601" y="89"/>
                    </a:lnTo>
                    <a:lnTo>
                      <a:pt x="2591" y="93"/>
                    </a:lnTo>
                    <a:lnTo>
                      <a:pt x="2578" y="97"/>
                    </a:lnTo>
                    <a:lnTo>
                      <a:pt x="2551" y="107"/>
                    </a:lnTo>
                    <a:lnTo>
                      <a:pt x="2522" y="118"/>
                    </a:lnTo>
                    <a:lnTo>
                      <a:pt x="2495" y="130"/>
                    </a:lnTo>
                    <a:lnTo>
                      <a:pt x="2469" y="141"/>
                    </a:lnTo>
                    <a:lnTo>
                      <a:pt x="2442" y="154"/>
                    </a:lnTo>
                    <a:lnTo>
                      <a:pt x="2415" y="166"/>
                    </a:lnTo>
                    <a:lnTo>
                      <a:pt x="2388" y="177"/>
                    </a:lnTo>
                    <a:lnTo>
                      <a:pt x="2361" y="189"/>
                    </a:lnTo>
                    <a:lnTo>
                      <a:pt x="2336" y="195"/>
                    </a:lnTo>
                    <a:lnTo>
                      <a:pt x="2311" y="202"/>
                    </a:lnTo>
                    <a:lnTo>
                      <a:pt x="2286" y="212"/>
                    </a:lnTo>
                    <a:lnTo>
                      <a:pt x="2261" y="221"/>
                    </a:lnTo>
                    <a:lnTo>
                      <a:pt x="2236" y="231"/>
                    </a:lnTo>
                    <a:lnTo>
                      <a:pt x="2214" y="242"/>
                    </a:lnTo>
                    <a:lnTo>
                      <a:pt x="2189" y="252"/>
                    </a:lnTo>
                    <a:lnTo>
                      <a:pt x="2164" y="260"/>
                    </a:lnTo>
                    <a:lnTo>
                      <a:pt x="2137" y="271"/>
                    </a:lnTo>
                    <a:lnTo>
                      <a:pt x="2108" y="281"/>
                    </a:lnTo>
                    <a:lnTo>
                      <a:pt x="2081" y="292"/>
                    </a:lnTo>
                    <a:lnTo>
                      <a:pt x="2052" y="302"/>
                    </a:lnTo>
                    <a:lnTo>
                      <a:pt x="2025" y="313"/>
                    </a:lnTo>
                    <a:lnTo>
                      <a:pt x="1998" y="325"/>
                    </a:lnTo>
                    <a:lnTo>
                      <a:pt x="1971" y="338"/>
                    </a:lnTo>
                    <a:lnTo>
                      <a:pt x="1946" y="353"/>
                    </a:lnTo>
                    <a:lnTo>
                      <a:pt x="1936" y="355"/>
                    </a:lnTo>
                    <a:lnTo>
                      <a:pt x="1925" y="359"/>
                    </a:lnTo>
                    <a:lnTo>
                      <a:pt x="1915" y="363"/>
                    </a:lnTo>
                    <a:lnTo>
                      <a:pt x="1905" y="365"/>
                    </a:lnTo>
                    <a:lnTo>
                      <a:pt x="1894" y="369"/>
                    </a:lnTo>
                    <a:lnTo>
                      <a:pt x="1886" y="372"/>
                    </a:lnTo>
                    <a:lnTo>
                      <a:pt x="1876" y="374"/>
                    </a:lnTo>
                    <a:lnTo>
                      <a:pt x="1865" y="376"/>
                    </a:lnTo>
                    <a:lnTo>
                      <a:pt x="1843" y="386"/>
                    </a:lnTo>
                    <a:lnTo>
                      <a:pt x="1820" y="397"/>
                    </a:lnTo>
                    <a:lnTo>
                      <a:pt x="1797" y="407"/>
                    </a:lnTo>
                    <a:lnTo>
                      <a:pt x="1772" y="416"/>
                    </a:lnTo>
                    <a:lnTo>
                      <a:pt x="1747" y="426"/>
                    </a:lnTo>
                    <a:lnTo>
                      <a:pt x="1724" y="434"/>
                    </a:lnTo>
                    <a:lnTo>
                      <a:pt x="1700" y="443"/>
                    </a:lnTo>
                    <a:lnTo>
                      <a:pt x="1675" y="453"/>
                    </a:lnTo>
                    <a:lnTo>
                      <a:pt x="1670" y="449"/>
                    </a:lnTo>
                    <a:lnTo>
                      <a:pt x="1633" y="474"/>
                    </a:lnTo>
                    <a:lnTo>
                      <a:pt x="1594" y="487"/>
                    </a:lnTo>
                    <a:lnTo>
                      <a:pt x="1554" y="501"/>
                    </a:lnTo>
                    <a:lnTo>
                      <a:pt x="1517" y="514"/>
                    </a:lnTo>
                    <a:lnTo>
                      <a:pt x="1478" y="527"/>
                    </a:lnTo>
                    <a:lnTo>
                      <a:pt x="1440" y="543"/>
                    </a:lnTo>
                    <a:lnTo>
                      <a:pt x="1401" y="558"/>
                    </a:lnTo>
                    <a:lnTo>
                      <a:pt x="1364" y="573"/>
                    </a:lnTo>
                    <a:lnTo>
                      <a:pt x="1326" y="589"/>
                    </a:lnTo>
                    <a:lnTo>
                      <a:pt x="1289" y="604"/>
                    </a:lnTo>
                    <a:lnTo>
                      <a:pt x="1252" y="619"/>
                    </a:lnTo>
                    <a:lnTo>
                      <a:pt x="1214" y="634"/>
                    </a:lnTo>
                    <a:lnTo>
                      <a:pt x="1175" y="650"/>
                    </a:lnTo>
                    <a:lnTo>
                      <a:pt x="1138" y="663"/>
                    </a:lnTo>
                    <a:lnTo>
                      <a:pt x="1098" y="676"/>
                    </a:lnTo>
                    <a:lnTo>
                      <a:pt x="1061" y="690"/>
                    </a:lnTo>
                    <a:lnTo>
                      <a:pt x="1022" y="701"/>
                    </a:lnTo>
                    <a:lnTo>
                      <a:pt x="1011" y="707"/>
                    </a:lnTo>
                    <a:lnTo>
                      <a:pt x="1001" y="713"/>
                    </a:lnTo>
                    <a:lnTo>
                      <a:pt x="991" y="719"/>
                    </a:lnTo>
                    <a:lnTo>
                      <a:pt x="980" y="722"/>
                    </a:lnTo>
                    <a:lnTo>
                      <a:pt x="968" y="726"/>
                    </a:lnTo>
                    <a:lnTo>
                      <a:pt x="957" y="728"/>
                    </a:lnTo>
                    <a:lnTo>
                      <a:pt x="945" y="734"/>
                    </a:lnTo>
                    <a:lnTo>
                      <a:pt x="935" y="738"/>
                    </a:lnTo>
                    <a:lnTo>
                      <a:pt x="889" y="755"/>
                    </a:lnTo>
                    <a:lnTo>
                      <a:pt x="843" y="772"/>
                    </a:lnTo>
                    <a:lnTo>
                      <a:pt x="798" y="789"/>
                    </a:lnTo>
                    <a:lnTo>
                      <a:pt x="754" y="808"/>
                    </a:lnTo>
                    <a:lnTo>
                      <a:pt x="709" y="826"/>
                    </a:lnTo>
                    <a:lnTo>
                      <a:pt x="663" y="843"/>
                    </a:lnTo>
                    <a:lnTo>
                      <a:pt x="620" y="862"/>
                    </a:lnTo>
                    <a:lnTo>
                      <a:pt x="574" y="879"/>
                    </a:lnTo>
                    <a:lnTo>
                      <a:pt x="528" y="898"/>
                    </a:lnTo>
                    <a:lnTo>
                      <a:pt x="483" y="916"/>
                    </a:lnTo>
                    <a:lnTo>
                      <a:pt x="439" y="933"/>
                    </a:lnTo>
                    <a:lnTo>
                      <a:pt x="394" y="950"/>
                    </a:lnTo>
                    <a:lnTo>
                      <a:pt x="348" y="967"/>
                    </a:lnTo>
                    <a:lnTo>
                      <a:pt x="302" y="984"/>
                    </a:lnTo>
                    <a:lnTo>
                      <a:pt x="257" y="1002"/>
                    </a:lnTo>
                    <a:lnTo>
                      <a:pt x="211" y="1019"/>
                    </a:lnTo>
                    <a:lnTo>
                      <a:pt x="205" y="1053"/>
                    </a:lnTo>
                    <a:lnTo>
                      <a:pt x="205" y="1090"/>
                    </a:lnTo>
                    <a:lnTo>
                      <a:pt x="201" y="1124"/>
                    </a:lnTo>
                    <a:lnTo>
                      <a:pt x="180" y="1151"/>
                    </a:lnTo>
                    <a:lnTo>
                      <a:pt x="170" y="1155"/>
                    </a:lnTo>
                    <a:lnTo>
                      <a:pt x="157" y="1158"/>
                    </a:lnTo>
                    <a:lnTo>
                      <a:pt x="145" y="1162"/>
                    </a:lnTo>
                    <a:lnTo>
                      <a:pt x="133" y="1166"/>
                    </a:lnTo>
                    <a:lnTo>
                      <a:pt x="118" y="1170"/>
                    </a:lnTo>
                    <a:lnTo>
                      <a:pt x="106" y="1168"/>
                    </a:lnTo>
                    <a:lnTo>
                      <a:pt x="93" y="1166"/>
                    </a:lnTo>
                    <a:lnTo>
                      <a:pt x="83" y="1158"/>
                    </a:lnTo>
                    <a:lnTo>
                      <a:pt x="70" y="1143"/>
                    </a:lnTo>
                    <a:lnTo>
                      <a:pt x="58" y="1126"/>
                    </a:lnTo>
                    <a:lnTo>
                      <a:pt x="45" y="1109"/>
                    </a:lnTo>
                    <a:lnTo>
                      <a:pt x="35" y="1091"/>
                    </a:lnTo>
                    <a:lnTo>
                      <a:pt x="25" y="1074"/>
                    </a:lnTo>
                    <a:lnTo>
                      <a:pt x="14" y="1055"/>
                    </a:lnTo>
                    <a:lnTo>
                      <a:pt x="6" y="1036"/>
                    </a:lnTo>
                    <a:lnTo>
                      <a:pt x="0" y="1017"/>
                    </a:lnTo>
                    <a:lnTo>
                      <a:pt x="10" y="1015"/>
                    </a:lnTo>
                    <a:lnTo>
                      <a:pt x="19" y="1019"/>
                    </a:lnTo>
                    <a:lnTo>
                      <a:pt x="25" y="1025"/>
                    </a:lnTo>
                    <a:lnTo>
                      <a:pt x="31" y="1034"/>
                    </a:lnTo>
                    <a:lnTo>
                      <a:pt x="31" y="1044"/>
                    </a:lnTo>
                    <a:lnTo>
                      <a:pt x="41" y="1049"/>
                    </a:lnTo>
                    <a:lnTo>
                      <a:pt x="52" y="1055"/>
                    </a:lnTo>
                    <a:lnTo>
                      <a:pt x="62" y="1059"/>
                    </a:lnTo>
                    <a:lnTo>
                      <a:pt x="68" y="1046"/>
                    </a:lnTo>
                    <a:lnTo>
                      <a:pt x="70" y="1032"/>
                    </a:lnTo>
                    <a:lnTo>
                      <a:pt x="70" y="1019"/>
                    </a:lnTo>
                    <a:lnTo>
                      <a:pt x="72" y="1005"/>
                    </a:lnTo>
                    <a:lnTo>
                      <a:pt x="79" y="1017"/>
                    </a:lnTo>
                    <a:lnTo>
                      <a:pt x="91" y="1028"/>
                    </a:lnTo>
                    <a:lnTo>
                      <a:pt x="106" y="1036"/>
                    </a:lnTo>
                    <a:lnTo>
                      <a:pt x="120" y="1042"/>
                    </a:lnTo>
                    <a:lnTo>
                      <a:pt x="133" y="1036"/>
                    </a:lnTo>
                    <a:lnTo>
                      <a:pt x="135" y="1028"/>
                    </a:lnTo>
                    <a:lnTo>
                      <a:pt x="133" y="1019"/>
                    </a:lnTo>
                    <a:lnTo>
                      <a:pt x="128" y="1011"/>
                    </a:lnTo>
                    <a:lnTo>
                      <a:pt x="126" y="1003"/>
                    </a:lnTo>
                    <a:lnTo>
                      <a:pt x="124" y="998"/>
                    </a:lnTo>
                    <a:lnTo>
                      <a:pt x="128" y="992"/>
                    </a:lnTo>
                    <a:lnTo>
                      <a:pt x="143" y="990"/>
                    </a:lnTo>
                    <a:lnTo>
                      <a:pt x="145" y="998"/>
                    </a:lnTo>
                    <a:lnTo>
                      <a:pt x="147" y="1005"/>
                    </a:lnTo>
                    <a:lnTo>
                      <a:pt x="151" y="1011"/>
                    </a:lnTo>
                    <a:lnTo>
                      <a:pt x="159" y="1017"/>
                    </a:lnTo>
                    <a:lnTo>
                      <a:pt x="172" y="1017"/>
                    </a:lnTo>
                    <a:lnTo>
                      <a:pt x="182" y="1011"/>
                    </a:lnTo>
                    <a:lnTo>
                      <a:pt x="191" y="1003"/>
                    </a:lnTo>
                    <a:lnTo>
                      <a:pt x="195" y="996"/>
                    </a:lnTo>
                    <a:lnTo>
                      <a:pt x="195" y="986"/>
                    </a:lnTo>
                    <a:lnTo>
                      <a:pt x="186" y="977"/>
                    </a:lnTo>
                    <a:lnTo>
                      <a:pt x="186" y="971"/>
                    </a:lnTo>
                    <a:lnTo>
                      <a:pt x="201" y="971"/>
                    </a:lnTo>
                    <a:lnTo>
                      <a:pt x="207" y="979"/>
                    </a:lnTo>
                    <a:lnTo>
                      <a:pt x="207" y="990"/>
                    </a:lnTo>
                    <a:lnTo>
                      <a:pt x="211" y="998"/>
                    </a:lnTo>
                    <a:lnTo>
                      <a:pt x="226" y="998"/>
                    </a:lnTo>
                    <a:lnTo>
                      <a:pt x="234" y="998"/>
                    </a:lnTo>
                    <a:lnTo>
                      <a:pt x="240" y="996"/>
                    </a:lnTo>
                    <a:lnTo>
                      <a:pt x="244" y="990"/>
                    </a:lnTo>
                    <a:lnTo>
                      <a:pt x="247" y="986"/>
                    </a:lnTo>
                    <a:lnTo>
                      <a:pt x="249" y="971"/>
                    </a:lnTo>
                    <a:lnTo>
                      <a:pt x="240" y="956"/>
                    </a:lnTo>
                    <a:lnTo>
                      <a:pt x="236" y="942"/>
                    </a:lnTo>
                    <a:lnTo>
                      <a:pt x="257" y="937"/>
                    </a:lnTo>
                    <a:lnTo>
                      <a:pt x="263" y="946"/>
                    </a:lnTo>
                    <a:lnTo>
                      <a:pt x="267" y="958"/>
                    </a:lnTo>
                    <a:lnTo>
                      <a:pt x="273" y="967"/>
                    </a:lnTo>
                    <a:lnTo>
                      <a:pt x="288" y="973"/>
                    </a:lnTo>
                    <a:lnTo>
                      <a:pt x="305" y="973"/>
                    </a:lnTo>
                    <a:lnTo>
                      <a:pt x="307" y="952"/>
                    </a:lnTo>
                    <a:lnTo>
                      <a:pt x="298" y="929"/>
                    </a:lnTo>
                    <a:lnTo>
                      <a:pt x="294" y="910"/>
                    </a:lnTo>
                    <a:lnTo>
                      <a:pt x="311" y="893"/>
                    </a:lnTo>
                    <a:lnTo>
                      <a:pt x="317" y="906"/>
                    </a:lnTo>
                    <a:lnTo>
                      <a:pt x="321" y="921"/>
                    </a:lnTo>
                    <a:lnTo>
                      <a:pt x="329" y="935"/>
                    </a:lnTo>
                    <a:lnTo>
                      <a:pt x="346" y="942"/>
                    </a:lnTo>
                    <a:lnTo>
                      <a:pt x="363" y="925"/>
                    </a:lnTo>
                    <a:lnTo>
                      <a:pt x="363" y="904"/>
                    </a:lnTo>
                    <a:lnTo>
                      <a:pt x="354" y="879"/>
                    </a:lnTo>
                    <a:lnTo>
                      <a:pt x="346" y="856"/>
                    </a:lnTo>
                    <a:lnTo>
                      <a:pt x="352" y="854"/>
                    </a:lnTo>
                    <a:lnTo>
                      <a:pt x="358" y="852"/>
                    </a:lnTo>
                    <a:lnTo>
                      <a:pt x="365" y="850"/>
                    </a:lnTo>
                    <a:lnTo>
                      <a:pt x="369" y="847"/>
                    </a:lnTo>
                    <a:lnTo>
                      <a:pt x="367" y="862"/>
                    </a:lnTo>
                    <a:lnTo>
                      <a:pt x="373" y="877"/>
                    </a:lnTo>
                    <a:lnTo>
                      <a:pt x="383" y="893"/>
                    </a:lnTo>
                    <a:lnTo>
                      <a:pt x="396" y="906"/>
                    </a:lnTo>
                    <a:lnTo>
                      <a:pt x="402" y="906"/>
                    </a:lnTo>
                    <a:lnTo>
                      <a:pt x="408" y="904"/>
                    </a:lnTo>
                    <a:lnTo>
                      <a:pt x="412" y="898"/>
                    </a:lnTo>
                    <a:lnTo>
                      <a:pt x="416" y="894"/>
                    </a:lnTo>
                    <a:lnTo>
                      <a:pt x="416" y="879"/>
                    </a:lnTo>
                    <a:lnTo>
                      <a:pt x="414" y="864"/>
                    </a:lnTo>
                    <a:lnTo>
                      <a:pt x="406" y="850"/>
                    </a:lnTo>
                    <a:lnTo>
                      <a:pt x="392" y="841"/>
                    </a:lnTo>
                    <a:lnTo>
                      <a:pt x="377" y="841"/>
                    </a:lnTo>
                    <a:lnTo>
                      <a:pt x="402" y="829"/>
                    </a:lnTo>
                    <a:lnTo>
                      <a:pt x="427" y="820"/>
                    </a:lnTo>
                    <a:lnTo>
                      <a:pt x="452" y="810"/>
                    </a:lnTo>
                    <a:lnTo>
                      <a:pt x="477" y="799"/>
                    </a:lnTo>
                    <a:lnTo>
                      <a:pt x="501" y="789"/>
                    </a:lnTo>
                    <a:lnTo>
                      <a:pt x="528" y="780"/>
                    </a:lnTo>
                    <a:lnTo>
                      <a:pt x="553" y="768"/>
                    </a:lnTo>
                    <a:lnTo>
                      <a:pt x="578" y="759"/>
                    </a:lnTo>
                    <a:lnTo>
                      <a:pt x="605" y="749"/>
                    </a:lnTo>
                    <a:lnTo>
                      <a:pt x="630" y="740"/>
                    </a:lnTo>
                    <a:lnTo>
                      <a:pt x="655" y="730"/>
                    </a:lnTo>
                    <a:lnTo>
                      <a:pt x="682" y="720"/>
                    </a:lnTo>
                    <a:lnTo>
                      <a:pt x="707" y="711"/>
                    </a:lnTo>
                    <a:lnTo>
                      <a:pt x="734" y="699"/>
                    </a:lnTo>
                    <a:lnTo>
                      <a:pt x="758" y="690"/>
                    </a:lnTo>
                    <a:lnTo>
                      <a:pt x="783" y="680"/>
                    </a:lnTo>
                    <a:lnTo>
                      <a:pt x="823" y="661"/>
                    </a:lnTo>
                    <a:lnTo>
                      <a:pt x="864" y="644"/>
                    </a:lnTo>
                    <a:lnTo>
                      <a:pt x="906" y="629"/>
                    </a:lnTo>
                    <a:lnTo>
                      <a:pt x="945" y="611"/>
                    </a:lnTo>
                    <a:lnTo>
                      <a:pt x="986" y="596"/>
                    </a:lnTo>
                    <a:lnTo>
                      <a:pt x="1028" y="581"/>
                    </a:lnTo>
                    <a:lnTo>
                      <a:pt x="1069" y="566"/>
                    </a:lnTo>
                    <a:lnTo>
                      <a:pt x="1111" y="550"/>
                    </a:lnTo>
                    <a:lnTo>
                      <a:pt x="1152" y="537"/>
                    </a:lnTo>
                    <a:lnTo>
                      <a:pt x="1194" y="522"/>
                    </a:lnTo>
                    <a:lnTo>
                      <a:pt x="1235" y="506"/>
                    </a:lnTo>
                    <a:lnTo>
                      <a:pt x="1279" y="493"/>
                    </a:lnTo>
                    <a:lnTo>
                      <a:pt x="1318" y="478"/>
                    </a:lnTo>
                    <a:lnTo>
                      <a:pt x="1360" y="462"/>
                    </a:lnTo>
                    <a:lnTo>
                      <a:pt x="1401" y="445"/>
                    </a:lnTo>
                    <a:lnTo>
                      <a:pt x="1442" y="430"/>
                    </a:lnTo>
                    <a:lnTo>
                      <a:pt x="1472" y="418"/>
                    </a:lnTo>
                    <a:lnTo>
                      <a:pt x="1503" y="407"/>
                    </a:lnTo>
                    <a:lnTo>
                      <a:pt x="1532" y="397"/>
                    </a:lnTo>
                    <a:lnTo>
                      <a:pt x="1561" y="386"/>
                    </a:lnTo>
                    <a:lnTo>
                      <a:pt x="1592" y="376"/>
                    </a:lnTo>
                    <a:lnTo>
                      <a:pt x="1621" y="365"/>
                    </a:lnTo>
                    <a:lnTo>
                      <a:pt x="1650" y="353"/>
                    </a:lnTo>
                    <a:lnTo>
                      <a:pt x="1679" y="342"/>
                    </a:lnTo>
                    <a:lnTo>
                      <a:pt x="1700" y="332"/>
                    </a:lnTo>
                    <a:lnTo>
                      <a:pt x="1722" y="325"/>
                    </a:lnTo>
                    <a:lnTo>
                      <a:pt x="1745" y="319"/>
                    </a:lnTo>
                    <a:lnTo>
                      <a:pt x="1768" y="311"/>
                    </a:lnTo>
                    <a:lnTo>
                      <a:pt x="1789" y="306"/>
                    </a:lnTo>
                    <a:lnTo>
                      <a:pt x="1811" y="298"/>
                    </a:lnTo>
                    <a:lnTo>
                      <a:pt x="1834" y="292"/>
                    </a:lnTo>
                    <a:lnTo>
                      <a:pt x="1855" y="284"/>
                    </a:lnTo>
                    <a:lnTo>
                      <a:pt x="1901" y="265"/>
                    </a:lnTo>
                    <a:lnTo>
                      <a:pt x="1944" y="248"/>
                    </a:lnTo>
                    <a:lnTo>
                      <a:pt x="1990" y="231"/>
                    </a:lnTo>
                    <a:lnTo>
                      <a:pt x="2035" y="214"/>
                    </a:lnTo>
                    <a:lnTo>
                      <a:pt x="2079" y="195"/>
                    </a:lnTo>
                    <a:lnTo>
                      <a:pt x="2124" y="177"/>
                    </a:lnTo>
                    <a:lnTo>
                      <a:pt x="2170" y="160"/>
                    </a:lnTo>
                    <a:lnTo>
                      <a:pt x="2216" y="143"/>
                    </a:lnTo>
                    <a:lnTo>
                      <a:pt x="2259" y="126"/>
                    </a:lnTo>
                    <a:lnTo>
                      <a:pt x="2305" y="109"/>
                    </a:lnTo>
                    <a:lnTo>
                      <a:pt x="2350" y="91"/>
                    </a:lnTo>
                    <a:lnTo>
                      <a:pt x="2396" y="74"/>
                    </a:lnTo>
                    <a:lnTo>
                      <a:pt x="2442" y="57"/>
                    </a:lnTo>
                    <a:lnTo>
                      <a:pt x="2485" y="40"/>
                    </a:lnTo>
                    <a:lnTo>
                      <a:pt x="2531" y="22"/>
                    </a:lnTo>
                    <a:lnTo>
                      <a:pt x="2576" y="5"/>
                    </a:lnTo>
                    <a:lnTo>
                      <a:pt x="2591" y="5"/>
                    </a:lnTo>
                    <a:lnTo>
                      <a:pt x="2601" y="1"/>
                    </a:lnTo>
                    <a:lnTo>
                      <a:pt x="2612" y="0"/>
                    </a:lnTo>
                    <a:lnTo>
                      <a:pt x="2624" y="0"/>
                    </a:lnTo>
                    <a:lnTo>
                      <a:pt x="2636" y="13"/>
                    </a:lnTo>
                    <a:lnTo>
                      <a:pt x="2641" y="28"/>
                    </a:lnTo>
                    <a:lnTo>
                      <a:pt x="2649" y="44"/>
                    </a:lnTo>
                    <a:lnTo>
                      <a:pt x="2663" y="57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" name="Freeform 9"/>
              <p:cNvSpPr>
                <a:spLocks/>
              </p:cNvSpPr>
              <p:nvPr/>
            </p:nvSpPr>
            <p:spPr bwMode="auto">
              <a:xfrm>
                <a:off x="3755" y="1499"/>
                <a:ext cx="217" cy="344"/>
              </a:xfrm>
              <a:custGeom>
                <a:avLst/>
                <a:gdLst>
                  <a:gd name="T0" fmla="*/ 217 w 217"/>
                  <a:gd name="T1" fmla="*/ 0 h 344"/>
                  <a:gd name="T2" fmla="*/ 201 w 217"/>
                  <a:gd name="T3" fmla="*/ 40 h 344"/>
                  <a:gd name="T4" fmla="*/ 182 w 217"/>
                  <a:gd name="T5" fmla="*/ 80 h 344"/>
                  <a:gd name="T6" fmla="*/ 164 w 217"/>
                  <a:gd name="T7" fmla="*/ 121 h 344"/>
                  <a:gd name="T8" fmla="*/ 143 w 217"/>
                  <a:gd name="T9" fmla="*/ 161 h 344"/>
                  <a:gd name="T10" fmla="*/ 124 w 217"/>
                  <a:gd name="T11" fmla="*/ 201 h 344"/>
                  <a:gd name="T12" fmla="*/ 106 w 217"/>
                  <a:gd name="T13" fmla="*/ 241 h 344"/>
                  <a:gd name="T14" fmla="*/ 87 w 217"/>
                  <a:gd name="T15" fmla="*/ 281 h 344"/>
                  <a:gd name="T16" fmla="*/ 68 w 217"/>
                  <a:gd name="T17" fmla="*/ 321 h 344"/>
                  <a:gd name="T18" fmla="*/ 60 w 217"/>
                  <a:gd name="T19" fmla="*/ 325 h 344"/>
                  <a:gd name="T20" fmla="*/ 52 w 217"/>
                  <a:gd name="T21" fmla="*/ 327 h 344"/>
                  <a:gd name="T22" fmla="*/ 43 w 217"/>
                  <a:gd name="T23" fmla="*/ 331 h 344"/>
                  <a:gd name="T24" fmla="*/ 35 w 217"/>
                  <a:gd name="T25" fmla="*/ 333 h 344"/>
                  <a:gd name="T26" fmla="*/ 27 w 217"/>
                  <a:gd name="T27" fmla="*/ 337 h 344"/>
                  <a:gd name="T28" fmla="*/ 16 w 217"/>
                  <a:gd name="T29" fmla="*/ 339 h 344"/>
                  <a:gd name="T30" fmla="*/ 8 w 217"/>
                  <a:gd name="T31" fmla="*/ 342 h 344"/>
                  <a:gd name="T32" fmla="*/ 0 w 217"/>
                  <a:gd name="T33" fmla="*/ 344 h 344"/>
                  <a:gd name="T34" fmla="*/ 6 w 217"/>
                  <a:gd name="T35" fmla="*/ 308 h 344"/>
                  <a:gd name="T36" fmla="*/ 16 w 217"/>
                  <a:gd name="T37" fmla="*/ 272 h 344"/>
                  <a:gd name="T38" fmla="*/ 31 w 217"/>
                  <a:gd name="T39" fmla="*/ 237 h 344"/>
                  <a:gd name="T40" fmla="*/ 48 w 217"/>
                  <a:gd name="T41" fmla="*/ 203 h 344"/>
                  <a:gd name="T42" fmla="*/ 66 w 217"/>
                  <a:gd name="T43" fmla="*/ 170 h 344"/>
                  <a:gd name="T44" fmla="*/ 85 w 217"/>
                  <a:gd name="T45" fmla="*/ 136 h 344"/>
                  <a:gd name="T46" fmla="*/ 99 w 217"/>
                  <a:gd name="T47" fmla="*/ 102 h 344"/>
                  <a:gd name="T48" fmla="*/ 114 w 217"/>
                  <a:gd name="T49" fmla="*/ 67 h 344"/>
                  <a:gd name="T50" fmla="*/ 116 w 217"/>
                  <a:gd name="T51" fmla="*/ 52 h 344"/>
                  <a:gd name="T52" fmla="*/ 124 w 217"/>
                  <a:gd name="T53" fmla="*/ 38 h 344"/>
                  <a:gd name="T54" fmla="*/ 137 w 217"/>
                  <a:gd name="T55" fmla="*/ 29 h 344"/>
                  <a:gd name="T56" fmla="*/ 151 w 217"/>
                  <a:gd name="T57" fmla="*/ 21 h 344"/>
                  <a:gd name="T58" fmla="*/ 168 w 217"/>
                  <a:gd name="T59" fmla="*/ 15 h 344"/>
                  <a:gd name="T60" fmla="*/ 184 w 217"/>
                  <a:gd name="T61" fmla="*/ 10 h 344"/>
                  <a:gd name="T62" fmla="*/ 201 w 217"/>
                  <a:gd name="T63" fmla="*/ 6 h 344"/>
                  <a:gd name="T64" fmla="*/ 217 w 217"/>
                  <a:gd name="T65" fmla="*/ 0 h 3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7"/>
                  <a:gd name="T100" fmla="*/ 0 h 344"/>
                  <a:gd name="T101" fmla="*/ 217 w 217"/>
                  <a:gd name="T102" fmla="*/ 344 h 3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7" h="344">
                    <a:moveTo>
                      <a:pt x="217" y="0"/>
                    </a:moveTo>
                    <a:lnTo>
                      <a:pt x="201" y="40"/>
                    </a:lnTo>
                    <a:lnTo>
                      <a:pt x="182" y="80"/>
                    </a:lnTo>
                    <a:lnTo>
                      <a:pt x="164" y="121"/>
                    </a:lnTo>
                    <a:lnTo>
                      <a:pt x="143" y="161"/>
                    </a:lnTo>
                    <a:lnTo>
                      <a:pt x="124" y="201"/>
                    </a:lnTo>
                    <a:lnTo>
                      <a:pt x="106" y="241"/>
                    </a:lnTo>
                    <a:lnTo>
                      <a:pt x="87" y="281"/>
                    </a:lnTo>
                    <a:lnTo>
                      <a:pt x="68" y="321"/>
                    </a:lnTo>
                    <a:lnTo>
                      <a:pt x="60" y="325"/>
                    </a:lnTo>
                    <a:lnTo>
                      <a:pt x="52" y="327"/>
                    </a:lnTo>
                    <a:lnTo>
                      <a:pt x="43" y="331"/>
                    </a:lnTo>
                    <a:lnTo>
                      <a:pt x="35" y="333"/>
                    </a:lnTo>
                    <a:lnTo>
                      <a:pt x="27" y="337"/>
                    </a:lnTo>
                    <a:lnTo>
                      <a:pt x="16" y="339"/>
                    </a:lnTo>
                    <a:lnTo>
                      <a:pt x="8" y="342"/>
                    </a:lnTo>
                    <a:lnTo>
                      <a:pt x="0" y="344"/>
                    </a:lnTo>
                    <a:lnTo>
                      <a:pt x="6" y="308"/>
                    </a:lnTo>
                    <a:lnTo>
                      <a:pt x="16" y="272"/>
                    </a:lnTo>
                    <a:lnTo>
                      <a:pt x="31" y="237"/>
                    </a:lnTo>
                    <a:lnTo>
                      <a:pt x="48" y="203"/>
                    </a:lnTo>
                    <a:lnTo>
                      <a:pt x="66" y="170"/>
                    </a:lnTo>
                    <a:lnTo>
                      <a:pt x="85" y="136"/>
                    </a:lnTo>
                    <a:lnTo>
                      <a:pt x="99" y="102"/>
                    </a:lnTo>
                    <a:lnTo>
                      <a:pt x="114" y="67"/>
                    </a:lnTo>
                    <a:lnTo>
                      <a:pt x="116" y="52"/>
                    </a:lnTo>
                    <a:lnTo>
                      <a:pt x="124" y="38"/>
                    </a:lnTo>
                    <a:lnTo>
                      <a:pt x="137" y="29"/>
                    </a:lnTo>
                    <a:lnTo>
                      <a:pt x="151" y="21"/>
                    </a:lnTo>
                    <a:lnTo>
                      <a:pt x="168" y="15"/>
                    </a:lnTo>
                    <a:lnTo>
                      <a:pt x="184" y="10"/>
                    </a:lnTo>
                    <a:lnTo>
                      <a:pt x="201" y="6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Freeform 10"/>
              <p:cNvSpPr>
                <a:spLocks/>
              </p:cNvSpPr>
              <p:nvPr/>
            </p:nvSpPr>
            <p:spPr bwMode="auto">
              <a:xfrm>
                <a:off x="3485" y="1597"/>
                <a:ext cx="206" cy="348"/>
              </a:xfrm>
              <a:custGeom>
                <a:avLst/>
                <a:gdLst>
                  <a:gd name="T0" fmla="*/ 181 w 206"/>
                  <a:gd name="T1" fmla="*/ 74 h 348"/>
                  <a:gd name="T2" fmla="*/ 166 w 206"/>
                  <a:gd name="T3" fmla="*/ 105 h 348"/>
                  <a:gd name="T4" fmla="*/ 154 w 206"/>
                  <a:gd name="T5" fmla="*/ 135 h 348"/>
                  <a:gd name="T6" fmla="*/ 141 w 206"/>
                  <a:gd name="T7" fmla="*/ 166 h 348"/>
                  <a:gd name="T8" fmla="*/ 129 w 206"/>
                  <a:gd name="T9" fmla="*/ 197 h 348"/>
                  <a:gd name="T10" fmla="*/ 119 w 206"/>
                  <a:gd name="T11" fmla="*/ 227 h 348"/>
                  <a:gd name="T12" fmla="*/ 106 w 206"/>
                  <a:gd name="T13" fmla="*/ 258 h 348"/>
                  <a:gd name="T14" fmla="*/ 92 w 206"/>
                  <a:gd name="T15" fmla="*/ 288 h 348"/>
                  <a:gd name="T16" fmla="*/ 77 w 206"/>
                  <a:gd name="T17" fmla="*/ 319 h 348"/>
                  <a:gd name="T18" fmla="*/ 0 w 206"/>
                  <a:gd name="T19" fmla="*/ 348 h 348"/>
                  <a:gd name="T20" fmla="*/ 0 w 206"/>
                  <a:gd name="T21" fmla="*/ 327 h 348"/>
                  <a:gd name="T22" fmla="*/ 7 w 206"/>
                  <a:gd name="T23" fmla="*/ 306 h 348"/>
                  <a:gd name="T24" fmla="*/ 15 w 206"/>
                  <a:gd name="T25" fmla="*/ 283 h 348"/>
                  <a:gd name="T26" fmla="*/ 25 w 206"/>
                  <a:gd name="T27" fmla="*/ 260 h 348"/>
                  <a:gd name="T28" fmla="*/ 36 w 206"/>
                  <a:gd name="T29" fmla="*/ 229 h 348"/>
                  <a:gd name="T30" fmla="*/ 46 w 206"/>
                  <a:gd name="T31" fmla="*/ 200 h 348"/>
                  <a:gd name="T32" fmla="*/ 61 w 206"/>
                  <a:gd name="T33" fmla="*/ 172 h 348"/>
                  <a:gd name="T34" fmla="*/ 75 w 206"/>
                  <a:gd name="T35" fmla="*/ 145 h 348"/>
                  <a:gd name="T36" fmla="*/ 87 w 206"/>
                  <a:gd name="T37" fmla="*/ 116 h 348"/>
                  <a:gd name="T38" fmla="*/ 102 w 206"/>
                  <a:gd name="T39" fmla="*/ 88 h 348"/>
                  <a:gd name="T40" fmla="*/ 116 w 206"/>
                  <a:gd name="T41" fmla="*/ 59 h 348"/>
                  <a:gd name="T42" fmla="*/ 129 w 206"/>
                  <a:gd name="T43" fmla="*/ 30 h 348"/>
                  <a:gd name="T44" fmla="*/ 206 w 206"/>
                  <a:gd name="T45" fmla="*/ 0 h 348"/>
                  <a:gd name="T46" fmla="*/ 201 w 206"/>
                  <a:gd name="T47" fmla="*/ 19 h 348"/>
                  <a:gd name="T48" fmla="*/ 193 w 206"/>
                  <a:gd name="T49" fmla="*/ 38 h 348"/>
                  <a:gd name="T50" fmla="*/ 185 w 206"/>
                  <a:gd name="T51" fmla="*/ 55 h 348"/>
                  <a:gd name="T52" fmla="*/ 181 w 206"/>
                  <a:gd name="T53" fmla="*/ 74 h 3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6"/>
                  <a:gd name="T82" fmla="*/ 0 h 348"/>
                  <a:gd name="T83" fmla="*/ 206 w 206"/>
                  <a:gd name="T84" fmla="*/ 348 h 34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6" h="348">
                    <a:moveTo>
                      <a:pt x="181" y="74"/>
                    </a:moveTo>
                    <a:lnTo>
                      <a:pt x="166" y="105"/>
                    </a:lnTo>
                    <a:lnTo>
                      <a:pt x="154" y="135"/>
                    </a:lnTo>
                    <a:lnTo>
                      <a:pt x="141" y="166"/>
                    </a:lnTo>
                    <a:lnTo>
                      <a:pt x="129" y="197"/>
                    </a:lnTo>
                    <a:lnTo>
                      <a:pt x="119" y="227"/>
                    </a:lnTo>
                    <a:lnTo>
                      <a:pt x="106" y="258"/>
                    </a:lnTo>
                    <a:lnTo>
                      <a:pt x="92" y="288"/>
                    </a:lnTo>
                    <a:lnTo>
                      <a:pt x="77" y="319"/>
                    </a:lnTo>
                    <a:lnTo>
                      <a:pt x="0" y="348"/>
                    </a:lnTo>
                    <a:lnTo>
                      <a:pt x="0" y="327"/>
                    </a:lnTo>
                    <a:lnTo>
                      <a:pt x="7" y="306"/>
                    </a:lnTo>
                    <a:lnTo>
                      <a:pt x="15" y="283"/>
                    </a:lnTo>
                    <a:lnTo>
                      <a:pt x="25" y="260"/>
                    </a:lnTo>
                    <a:lnTo>
                      <a:pt x="36" y="229"/>
                    </a:lnTo>
                    <a:lnTo>
                      <a:pt x="46" y="200"/>
                    </a:lnTo>
                    <a:lnTo>
                      <a:pt x="61" y="172"/>
                    </a:lnTo>
                    <a:lnTo>
                      <a:pt x="75" y="145"/>
                    </a:lnTo>
                    <a:lnTo>
                      <a:pt x="87" y="116"/>
                    </a:lnTo>
                    <a:lnTo>
                      <a:pt x="102" y="88"/>
                    </a:lnTo>
                    <a:lnTo>
                      <a:pt x="116" y="59"/>
                    </a:lnTo>
                    <a:lnTo>
                      <a:pt x="129" y="30"/>
                    </a:lnTo>
                    <a:lnTo>
                      <a:pt x="206" y="0"/>
                    </a:lnTo>
                    <a:lnTo>
                      <a:pt x="201" y="19"/>
                    </a:lnTo>
                    <a:lnTo>
                      <a:pt x="193" y="38"/>
                    </a:lnTo>
                    <a:lnTo>
                      <a:pt x="185" y="55"/>
                    </a:lnTo>
                    <a:lnTo>
                      <a:pt x="181" y="74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Freeform 11"/>
              <p:cNvSpPr>
                <a:spLocks/>
              </p:cNvSpPr>
              <p:nvPr/>
            </p:nvSpPr>
            <p:spPr bwMode="auto">
              <a:xfrm>
                <a:off x="3237" y="1694"/>
                <a:ext cx="201" cy="343"/>
              </a:xfrm>
              <a:custGeom>
                <a:avLst/>
                <a:gdLst>
                  <a:gd name="T0" fmla="*/ 201 w 201"/>
                  <a:gd name="T1" fmla="*/ 0 h 343"/>
                  <a:gd name="T2" fmla="*/ 190 w 201"/>
                  <a:gd name="T3" fmla="*/ 31 h 343"/>
                  <a:gd name="T4" fmla="*/ 180 w 201"/>
                  <a:gd name="T5" fmla="*/ 63 h 343"/>
                  <a:gd name="T6" fmla="*/ 168 w 201"/>
                  <a:gd name="T7" fmla="*/ 94 h 343"/>
                  <a:gd name="T8" fmla="*/ 155 w 201"/>
                  <a:gd name="T9" fmla="*/ 125 h 343"/>
                  <a:gd name="T10" fmla="*/ 141 w 201"/>
                  <a:gd name="T11" fmla="*/ 155 h 343"/>
                  <a:gd name="T12" fmla="*/ 128 w 201"/>
                  <a:gd name="T13" fmla="*/ 186 h 343"/>
                  <a:gd name="T14" fmla="*/ 114 w 201"/>
                  <a:gd name="T15" fmla="*/ 216 h 343"/>
                  <a:gd name="T16" fmla="*/ 101 w 201"/>
                  <a:gd name="T17" fmla="*/ 247 h 343"/>
                  <a:gd name="T18" fmla="*/ 66 w 201"/>
                  <a:gd name="T19" fmla="*/ 320 h 343"/>
                  <a:gd name="T20" fmla="*/ 0 w 201"/>
                  <a:gd name="T21" fmla="*/ 343 h 343"/>
                  <a:gd name="T22" fmla="*/ 14 w 201"/>
                  <a:gd name="T23" fmla="*/ 308 h 343"/>
                  <a:gd name="T24" fmla="*/ 29 w 201"/>
                  <a:gd name="T25" fmla="*/ 272 h 343"/>
                  <a:gd name="T26" fmla="*/ 43 w 201"/>
                  <a:gd name="T27" fmla="*/ 235 h 343"/>
                  <a:gd name="T28" fmla="*/ 56 w 201"/>
                  <a:gd name="T29" fmla="*/ 199 h 343"/>
                  <a:gd name="T30" fmla="*/ 70 w 201"/>
                  <a:gd name="T31" fmla="*/ 163 h 343"/>
                  <a:gd name="T32" fmla="*/ 85 w 201"/>
                  <a:gd name="T33" fmla="*/ 126 h 343"/>
                  <a:gd name="T34" fmla="*/ 103 w 201"/>
                  <a:gd name="T35" fmla="*/ 92 h 343"/>
                  <a:gd name="T36" fmla="*/ 122 w 201"/>
                  <a:gd name="T37" fmla="*/ 58 h 343"/>
                  <a:gd name="T38" fmla="*/ 122 w 201"/>
                  <a:gd name="T39" fmla="*/ 44 h 343"/>
                  <a:gd name="T40" fmla="*/ 126 w 201"/>
                  <a:gd name="T41" fmla="*/ 33 h 343"/>
                  <a:gd name="T42" fmla="*/ 136 w 201"/>
                  <a:gd name="T43" fmla="*/ 25 h 343"/>
                  <a:gd name="T44" fmla="*/ 149 w 201"/>
                  <a:gd name="T45" fmla="*/ 19 h 343"/>
                  <a:gd name="T46" fmla="*/ 161 w 201"/>
                  <a:gd name="T47" fmla="*/ 16 h 343"/>
                  <a:gd name="T48" fmla="*/ 176 w 201"/>
                  <a:gd name="T49" fmla="*/ 12 h 343"/>
                  <a:gd name="T50" fmla="*/ 190 w 201"/>
                  <a:gd name="T51" fmla="*/ 6 h 343"/>
                  <a:gd name="T52" fmla="*/ 201 w 201"/>
                  <a:gd name="T53" fmla="*/ 0 h 3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1"/>
                  <a:gd name="T82" fmla="*/ 0 h 343"/>
                  <a:gd name="T83" fmla="*/ 201 w 201"/>
                  <a:gd name="T84" fmla="*/ 343 h 34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1" h="343">
                    <a:moveTo>
                      <a:pt x="201" y="0"/>
                    </a:moveTo>
                    <a:lnTo>
                      <a:pt x="190" y="31"/>
                    </a:lnTo>
                    <a:lnTo>
                      <a:pt x="180" y="63"/>
                    </a:lnTo>
                    <a:lnTo>
                      <a:pt x="168" y="94"/>
                    </a:lnTo>
                    <a:lnTo>
                      <a:pt x="155" y="125"/>
                    </a:lnTo>
                    <a:lnTo>
                      <a:pt x="141" y="155"/>
                    </a:lnTo>
                    <a:lnTo>
                      <a:pt x="128" y="186"/>
                    </a:lnTo>
                    <a:lnTo>
                      <a:pt x="114" y="216"/>
                    </a:lnTo>
                    <a:lnTo>
                      <a:pt x="101" y="247"/>
                    </a:lnTo>
                    <a:lnTo>
                      <a:pt x="66" y="320"/>
                    </a:lnTo>
                    <a:lnTo>
                      <a:pt x="0" y="343"/>
                    </a:lnTo>
                    <a:lnTo>
                      <a:pt x="14" y="308"/>
                    </a:lnTo>
                    <a:lnTo>
                      <a:pt x="29" y="272"/>
                    </a:lnTo>
                    <a:lnTo>
                      <a:pt x="43" y="235"/>
                    </a:lnTo>
                    <a:lnTo>
                      <a:pt x="56" y="199"/>
                    </a:lnTo>
                    <a:lnTo>
                      <a:pt x="70" y="163"/>
                    </a:lnTo>
                    <a:lnTo>
                      <a:pt x="85" y="126"/>
                    </a:lnTo>
                    <a:lnTo>
                      <a:pt x="103" y="92"/>
                    </a:lnTo>
                    <a:lnTo>
                      <a:pt x="122" y="58"/>
                    </a:lnTo>
                    <a:lnTo>
                      <a:pt x="122" y="44"/>
                    </a:lnTo>
                    <a:lnTo>
                      <a:pt x="126" y="33"/>
                    </a:lnTo>
                    <a:lnTo>
                      <a:pt x="136" y="25"/>
                    </a:lnTo>
                    <a:lnTo>
                      <a:pt x="149" y="19"/>
                    </a:lnTo>
                    <a:lnTo>
                      <a:pt x="161" y="16"/>
                    </a:lnTo>
                    <a:lnTo>
                      <a:pt x="176" y="12"/>
                    </a:lnTo>
                    <a:lnTo>
                      <a:pt x="190" y="6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Freeform 12"/>
              <p:cNvSpPr>
                <a:spLocks/>
              </p:cNvSpPr>
              <p:nvPr/>
            </p:nvSpPr>
            <p:spPr bwMode="auto">
              <a:xfrm>
                <a:off x="3108" y="1784"/>
                <a:ext cx="85" cy="117"/>
              </a:xfrm>
              <a:custGeom>
                <a:avLst/>
                <a:gdLst>
                  <a:gd name="T0" fmla="*/ 35 w 85"/>
                  <a:gd name="T1" fmla="*/ 117 h 117"/>
                  <a:gd name="T2" fmla="*/ 31 w 85"/>
                  <a:gd name="T3" fmla="*/ 107 h 117"/>
                  <a:gd name="T4" fmla="*/ 23 w 85"/>
                  <a:gd name="T5" fmla="*/ 96 h 117"/>
                  <a:gd name="T6" fmla="*/ 11 w 85"/>
                  <a:gd name="T7" fmla="*/ 86 h 117"/>
                  <a:gd name="T8" fmla="*/ 0 w 85"/>
                  <a:gd name="T9" fmla="*/ 77 h 117"/>
                  <a:gd name="T10" fmla="*/ 6 w 85"/>
                  <a:gd name="T11" fmla="*/ 63 h 117"/>
                  <a:gd name="T12" fmla="*/ 13 w 85"/>
                  <a:gd name="T13" fmla="*/ 50 h 117"/>
                  <a:gd name="T14" fmla="*/ 17 w 85"/>
                  <a:gd name="T15" fmla="*/ 38 h 117"/>
                  <a:gd name="T16" fmla="*/ 15 w 85"/>
                  <a:gd name="T17" fmla="*/ 25 h 117"/>
                  <a:gd name="T18" fmla="*/ 85 w 85"/>
                  <a:gd name="T19" fmla="*/ 0 h 117"/>
                  <a:gd name="T20" fmla="*/ 77 w 85"/>
                  <a:gd name="T21" fmla="*/ 29 h 117"/>
                  <a:gd name="T22" fmla="*/ 66 w 85"/>
                  <a:gd name="T23" fmla="*/ 57 h 117"/>
                  <a:gd name="T24" fmla="*/ 52 w 85"/>
                  <a:gd name="T25" fmla="*/ 88 h 117"/>
                  <a:gd name="T26" fmla="*/ 35 w 85"/>
                  <a:gd name="T27" fmla="*/ 117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"/>
                  <a:gd name="T43" fmla="*/ 0 h 117"/>
                  <a:gd name="T44" fmla="*/ 85 w 85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" h="117">
                    <a:moveTo>
                      <a:pt x="35" y="117"/>
                    </a:moveTo>
                    <a:lnTo>
                      <a:pt x="31" y="107"/>
                    </a:lnTo>
                    <a:lnTo>
                      <a:pt x="23" y="96"/>
                    </a:lnTo>
                    <a:lnTo>
                      <a:pt x="11" y="86"/>
                    </a:lnTo>
                    <a:lnTo>
                      <a:pt x="0" y="77"/>
                    </a:lnTo>
                    <a:lnTo>
                      <a:pt x="6" y="63"/>
                    </a:lnTo>
                    <a:lnTo>
                      <a:pt x="13" y="50"/>
                    </a:lnTo>
                    <a:lnTo>
                      <a:pt x="17" y="38"/>
                    </a:lnTo>
                    <a:lnTo>
                      <a:pt x="15" y="25"/>
                    </a:lnTo>
                    <a:lnTo>
                      <a:pt x="85" y="0"/>
                    </a:lnTo>
                    <a:lnTo>
                      <a:pt x="77" y="29"/>
                    </a:lnTo>
                    <a:lnTo>
                      <a:pt x="66" y="57"/>
                    </a:lnTo>
                    <a:lnTo>
                      <a:pt x="52" y="88"/>
                    </a:lnTo>
                    <a:lnTo>
                      <a:pt x="35" y="117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1" name="Freeform 13"/>
              <p:cNvSpPr>
                <a:spLocks/>
              </p:cNvSpPr>
              <p:nvPr/>
            </p:nvSpPr>
            <p:spPr bwMode="auto">
              <a:xfrm>
                <a:off x="2884" y="1887"/>
                <a:ext cx="135" cy="96"/>
              </a:xfrm>
              <a:custGeom>
                <a:avLst/>
                <a:gdLst>
                  <a:gd name="T0" fmla="*/ 29 w 135"/>
                  <a:gd name="T1" fmla="*/ 41 h 96"/>
                  <a:gd name="T2" fmla="*/ 36 w 135"/>
                  <a:gd name="T3" fmla="*/ 50 h 96"/>
                  <a:gd name="T4" fmla="*/ 44 w 135"/>
                  <a:gd name="T5" fmla="*/ 62 h 96"/>
                  <a:gd name="T6" fmla="*/ 54 w 135"/>
                  <a:gd name="T7" fmla="*/ 69 h 96"/>
                  <a:gd name="T8" fmla="*/ 69 w 135"/>
                  <a:gd name="T9" fmla="*/ 73 h 96"/>
                  <a:gd name="T10" fmla="*/ 135 w 135"/>
                  <a:gd name="T11" fmla="*/ 44 h 96"/>
                  <a:gd name="T12" fmla="*/ 131 w 135"/>
                  <a:gd name="T13" fmla="*/ 54 h 96"/>
                  <a:gd name="T14" fmla="*/ 125 w 135"/>
                  <a:gd name="T15" fmla="*/ 62 h 96"/>
                  <a:gd name="T16" fmla="*/ 116 w 135"/>
                  <a:gd name="T17" fmla="*/ 69 h 96"/>
                  <a:gd name="T18" fmla="*/ 108 w 135"/>
                  <a:gd name="T19" fmla="*/ 75 h 96"/>
                  <a:gd name="T20" fmla="*/ 96 w 135"/>
                  <a:gd name="T21" fmla="*/ 81 h 96"/>
                  <a:gd name="T22" fmla="*/ 85 w 135"/>
                  <a:gd name="T23" fmla="*/ 86 h 96"/>
                  <a:gd name="T24" fmla="*/ 73 w 135"/>
                  <a:gd name="T25" fmla="*/ 90 h 96"/>
                  <a:gd name="T26" fmla="*/ 62 w 135"/>
                  <a:gd name="T27" fmla="*/ 96 h 96"/>
                  <a:gd name="T28" fmla="*/ 48 w 135"/>
                  <a:gd name="T29" fmla="*/ 90 h 96"/>
                  <a:gd name="T30" fmla="*/ 38 w 135"/>
                  <a:gd name="T31" fmla="*/ 84 h 96"/>
                  <a:gd name="T32" fmla="*/ 27 w 135"/>
                  <a:gd name="T33" fmla="*/ 75 h 96"/>
                  <a:gd name="T34" fmla="*/ 19 w 135"/>
                  <a:gd name="T35" fmla="*/ 65 h 96"/>
                  <a:gd name="T36" fmla="*/ 13 w 135"/>
                  <a:gd name="T37" fmla="*/ 56 h 96"/>
                  <a:gd name="T38" fmla="*/ 7 w 135"/>
                  <a:gd name="T39" fmla="*/ 46 h 96"/>
                  <a:gd name="T40" fmla="*/ 2 w 135"/>
                  <a:gd name="T41" fmla="*/ 35 h 96"/>
                  <a:gd name="T42" fmla="*/ 0 w 135"/>
                  <a:gd name="T43" fmla="*/ 25 h 96"/>
                  <a:gd name="T44" fmla="*/ 4 w 135"/>
                  <a:gd name="T45" fmla="*/ 19 h 96"/>
                  <a:gd name="T46" fmla="*/ 4 w 135"/>
                  <a:gd name="T47" fmla="*/ 10 h 96"/>
                  <a:gd name="T48" fmla="*/ 4 w 135"/>
                  <a:gd name="T49" fmla="*/ 2 h 96"/>
                  <a:gd name="T50" fmla="*/ 15 w 135"/>
                  <a:gd name="T51" fmla="*/ 0 h 96"/>
                  <a:gd name="T52" fmla="*/ 29 w 135"/>
                  <a:gd name="T53" fmla="*/ 41 h 9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5"/>
                  <a:gd name="T82" fmla="*/ 0 h 96"/>
                  <a:gd name="T83" fmla="*/ 135 w 135"/>
                  <a:gd name="T84" fmla="*/ 96 h 9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5" h="96">
                    <a:moveTo>
                      <a:pt x="29" y="41"/>
                    </a:moveTo>
                    <a:lnTo>
                      <a:pt x="36" y="50"/>
                    </a:lnTo>
                    <a:lnTo>
                      <a:pt x="44" y="62"/>
                    </a:lnTo>
                    <a:lnTo>
                      <a:pt x="54" y="69"/>
                    </a:lnTo>
                    <a:lnTo>
                      <a:pt x="69" y="73"/>
                    </a:lnTo>
                    <a:lnTo>
                      <a:pt x="135" y="44"/>
                    </a:lnTo>
                    <a:lnTo>
                      <a:pt x="131" y="54"/>
                    </a:lnTo>
                    <a:lnTo>
                      <a:pt x="125" y="62"/>
                    </a:lnTo>
                    <a:lnTo>
                      <a:pt x="116" y="69"/>
                    </a:lnTo>
                    <a:lnTo>
                      <a:pt x="108" y="75"/>
                    </a:lnTo>
                    <a:lnTo>
                      <a:pt x="96" y="81"/>
                    </a:lnTo>
                    <a:lnTo>
                      <a:pt x="85" y="86"/>
                    </a:lnTo>
                    <a:lnTo>
                      <a:pt x="73" y="90"/>
                    </a:lnTo>
                    <a:lnTo>
                      <a:pt x="62" y="96"/>
                    </a:lnTo>
                    <a:lnTo>
                      <a:pt x="48" y="90"/>
                    </a:lnTo>
                    <a:lnTo>
                      <a:pt x="38" y="84"/>
                    </a:lnTo>
                    <a:lnTo>
                      <a:pt x="27" y="75"/>
                    </a:lnTo>
                    <a:lnTo>
                      <a:pt x="19" y="65"/>
                    </a:lnTo>
                    <a:lnTo>
                      <a:pt x="13" y="56"/>
                    </a:lnTo>
                    <a:lnTo>
                      <a:pt x="7" y="46"/>
                    </a:lnTo>
                    <a:lnTo>
                      <a:pt x="2" y="35"/>
                    </a:lnTo>
                    <a:lnTo>
                      <a:pt x="0" y="25"/>
                    </a:lnTo>
                    <a:lnTo>
                      <a:pt x="4" y="19"/>
                    </a:lnTo>
                    <a:lnTo>
                      <a:pt x="4" y="10"/>
                    </a:lnTo>
                    <a:lnTo>
                      <a:pt x="4" y="2"/>
                    </a:lnTo>
                    <a:lnTo>
                      <a:pt x="15" y="0"/>
                    </a:lnTo>
                    <a:lnTo>
                      <a:pt x="29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Freeform 14"/>
              <p:cNvSpPr>
                <a:spLocks/>
              </p:cNvSpPr>
              <p:nvPr/>
            </p:nvSpPr>
            <p:spPr bwMode="auto">
              <a:xfrm>
                <a:off x="2569" y="1958"/>
                <a:ext cx="110" cy="69"/>
              </a:xfrm>
              <a:custGeom>
                <a:avLst/>
                <a:gdLst>
                  <a:gd name="T0" fmla="*/ 110 w 110"/>
                  <a:gd name="T1" fmla="*/ 0 h 69"/>
                  <a:gd name="T2" fmla="*/ 102 w 110"/>
                  <a:gd name="T3" fmla="*/ 8 h 69"/>
                  <a:gd name="T4" fmla="*/ 91 w 110"/>
                  <a:gd name="T5" fmla="*/ 17 h 69"/>
                  <a:gd name="T6" fmla="*/ 83 w 110"/>
                  <a:gd name="T7" fmla="*/ 27 h 69"/>
                  <a:gd name="T8" fmla="*/ 73 w 110"/>
                  <a:gd name="T9" fmla="*/ 36 h 69"/>
                  <a:gd name="T10" fmla="*/ 62 w 110"/>
                  <a:gd name="T11" fmla="*/ 44 h 69"/>
                  <a:gd name="T12" fmla="*/ 50 w 110"/>
                  <a:gd name="T13" fmla="*/ 50 h 69"/>
                  <a:gd name="T14" fmla="*/ 38 w 110"/>
                  <a:gd name="T15" fmla="*/ 54 h 69"/>
                  <a:gd name="T16" fmla="*/ 25 w 110"/>
                  <a:gd name="T17" fmla="*/ 56 h 69"/>
                  <a:gd name="T18" fmla="*/ 19 w 110"/>
                  <a:gd name="T19" fmla="*/ 61 h 69"/>
                  <a:gd name="T20" fmla="*/ 13 w 110"/>
                  <a:gd name="T21" fmla="*/ 65 h 69"/>
                  <a:gd name="T22" fmla="*/ 6 w 110"/>
                  <a:gd name="T23" fmla="*/ 69 h 69"/>
                  <a:gd name="T24" fmla="*/ 0 w 110"/>
                  <a:gd name="T25" fmla="*/ 69 h 69"/>
                  <a:gd name="T26" fmla="*/ 6 w 110"/>
                  <a:gd name="T27" fmla="*/ 61 h 69"/>
                  <a:gd name="T28" fmla="*/ 13 w 110"/>
                  <a:gd name="T29" fmla="*/ 52 h 69"/>
                  <a:gd name="T30" fmla="*/ 19 w 110"/>
                  <a:gd name="T31" fmla="*/ 42 h 69"/>
                  <a:gd name="T32" fmla="*/ 21 w 110"/>
                  <a:gd name="T33" fmla="*/ 33 h 69"/>
                  <a:gd name="T34" fmla="*/ 31 w 110"/>
                  <a:gd name="T35" fmla="*/ 27 h 69"/>
                  <a:gd name="T36" fmla="*/ 42 w 110"/>
                  <a:gd name="T37" fmla="*/ 21 h 69"/>
                  <a:gd name="T38" fmla="*/ 54 w 110"/>
                  <a:gd name="T39" fmla="*/ 17 h 69"/>
                  <a:gd name="T40" fmla="*/ 65 w 110"/>
                  <a:gd name="T41" fmla="*/ 13 h 69"/>
                  <a:gd name="T42" fmla="*/ 77 w 110"/>
                  <a:gd name="T43" fmla="*/ 10 h 69"/>
                  <a:gd name="T44" fmla="*/ 87 w 110"/>
                  <a:gd name="T45" fmla="*/ 8 h 69"/>
                  <a:gd name="T46" fmla="*/ 100 w 110"/>
                  <a:gd name="T47" fmla="*/ 4 h 69"/>
                  <a:gd name="T48" fmla="*/ 110 w 110"/>
                  <a:gd name="T49" fmla="*/ 0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0"/>
                  <a:gd name="T76" fmla="*/ 0 h 69"/>
                  <a:gd name="T77" fmla="*/ 110 w 110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0" h="69">
                    <a:moveTo>
                      <a:pt x="110" y="0"/>
                    </a:moveTo>
                    <a:lnTo>
                      <a:pt x="102" y="8"/>
                    </a:lnTo>
                    <a:lnTo>
                      <a:pt x="91" y="17"/>
                    </a:lnTo>
                    <a:lnTo>
                      <a:pt x="83" y="27"/>
                    </a:lnTo>
                    <a:lnTo>
                      <a:pt x="73" y="36"/>
                    </a:lnTo>
                    <a:lnTo>
                      <a:pt x="62" y="44"/>
                    </a:lnTo>
                    <a:lnTo>
                      <a:pt x="50" y="50"/>
                    </a:lnTo>
                    <a:lnTo>
                      <a:pt x="38" y="54"/>
                    </a:lnTo>
                    <a:lnTo>
                      <a:pt x="25" y="56"/>
                    </a:lnTo>
                    <a:lnTo>
                      <a:pt x="19" y="61"/>
                    </a:lnTo>
                    <a:lnTo>
                      <a:pt x="13" y="65"/>
                    </a:lnTo>
                    <a:lnTo>
                      <a:pt x="6" y="69"/>
                    </a:lnTo>
                    <a:lnTo>
                      <a:pt x="0" y="69"/>
                    </a:lnTo>
                    <a:lnTo>
                      <a:pt x="6" y="61"/>
                    </a:lnTo>
                    <a:lnTo>
                      <a:pt x="13" y="52"/>
                    </a:lnTo>
                    <a:lnTo>
                      <a:pt x="19" y="42"/>
                    </a:lnTo>
                    <a:lnTo>
                      <a:pt x="21" y="33"/>
                    </a:lnTo>
                    <a:lnTo>
                      <a:pt x="31" y="27"/>
                    </a:lnTo>
                    <a:lnTo>
                      <a:pt x="42" y="21"/>
                    </a:lnTo>
                    <a:lnTo>
                      <a:pt x="54" y="17"/>
                    </a:lnTo>
                    <a:lnTo>
                      <a:pt x="65" y="13"/>
                    </a:lnTo>
                    <a:lnTo>
                      <a:pt x="77" y="10"/>
                    </a:lnTo>
                    <a:lnTo>
                      <a:pt x="87" y="8"/>
                    </a:lnTo>
                    <a:lnTo>
                      <a:pt x="100" y="4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Freeform 15"/>
              <p:cNvSpPr>
                <a:spLocks/>
              </p:cNvSpPr>
              <p:nvPr/>
            </p:nvSpPr>
            <p:spPr bwMode="auto">
              <a:xfrm>
                <a:off x="2880" y="1970"/>
                <a:ext cx="37" cy="53"/>
              </a:xfrm>
              <a:custGeom>
                <a:avLst/>
                <a:gdLst>
                  <a:gd name="T0" fmla="*/ 37 w 37"/>
                  <a:gd name="T1" fmla="*/ 47 h 53"/>
                  <a:gd name="T2" fmla="*/ 33 w 37"/>
                  <a:gd name="T3" fmla="*/ 49 h 53"/>
                  <a:gd name="T4" fmla="*/ 29 w 37"/>
                  <a:gd name="T5" fmla="*/ 51 h 53"/>
                  <a:gd name="T6" fmla="*/ 25 w 37"/>
                  <a:gd name="T7" fmla="*/ 53 h 53"/>
                  <a:gd name="T8" fmla="*/ 21 w 37"/>
                  <a:gd name="T9" fmla="*/ 53 h 53"/>
                  <a:gd name="T10" fmla="*/ 11 w 37"/>
                  <a:gd name="T11" fmla="*/ 40 h 53"/>
                  <a:gd name="T12" fmla="*/ 2 w 37"/>
                  <a:gd name="T13" fmla="*/ 26 h 53"/>
                  <a:gd name="T14" fmla="*/ 0 w 37"/>
                  <a:gd name="T15" fmla="*/ 13 h 53"/>
                  <a:gd name="T16" fmla="*/ 4 w 37"/>
                  <a:gd name="T17" fmla="*/ 0 h 53"/>
                  <a:gd name="T18" fmla="*/ 19 w 37"/>
                  <a:gd name="T19" fmla="*/ 7 h 53"/>
                  <a:gd name="T20" fmla="*/ 25 w 37"/>
                  <a:gd name="T21" fmla="*/ 21 h 53"/>
                  <a:gd name="T22" fmla="*/ 29 w 37"/>
                  <a:gd name="T23" fmla="*/ 34 h 53"/>
                  <a:gd name="T24" fmla="*/ 37 w 37"/>
                  <a:gd name="T25" fmla="*/ 47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53"/>
                  <a:gd name="T41" fmla="*/ 37 w 37"/>
                  <a:gd name="T42" fmla="*/ 53 h 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53">
                    <a:moveTo>
                      <a:pt x="37" y="47"/>
                    </a:moveTo>
                    <a:lnTo>
                      <a:pt x="33" y="49"/>
                    </a:lnTo>
                    <a:lnTo>
                      <a:pt x="29" y="51"/>
                    </a:lnTo>
                    <a:lnTo>
                      <a:pt x="25" y="53"/>
                    </a:lnTo>
                    <a:lnTo>
                      <a:pt x="21" y="53"/>
                    </a:lnTo>
                    <a:lnTo>
                      <a:pt x="11" y="40"/>
                    </a:lnTo>
                    <a:lnTo>
                      <a:pt x="2" y="26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19" y="7"/>
                    </a:lnTo>
                    <a:lnTo>
                      <a:pt x="25" y="21"/>
                    </a:lnTo>
                    <a:lnTo>
                      <a:pt x="29" y="34"/>
                    </a:lnTo>
                    <a:lnTo>
                      <a:pt x="37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Freeform 16"/>
              <p:cNvSpPr>
                <a:spLocks/>
              </p:cNvSpPr>
              <p:nvPr/>
            </p:nvSpPr>
            <p:spPr bwMode="auto">
              <a:xfrm>
                <a:off x="2816" y="1971"/>
                <a:ext cx="43" cy="75"/>
              </a:xfrm>
              <a:custGeom>
                <a:avLst/>
                <a:gdLst>
                  <a:gd name="T0" fmla="*/ 33 w 43"/>
                  <a:gd name="T1" fmla="*/ 27 h 75"/>
                  <a:gd name="T2" fmla="*/ 39 w 43"/>
                  <a:gd name="T3" fmla="*/ 39 h 75"/>
                  <a:gd name="T4" fmla="*/ 43 w 43"/>
                  <a:gd name="T5" fmla="*/ 52 h 75"/>
                  <a:gd name="T6" fmla="*/ 43 w 43"/>
                  <a:gd name="T7" fmla="*/ 64 h 75"/>
                  <a:gd name="T8" fmla="*/ 39 w 43"/>
                  <a:gd name="T9" fmla="*/ 75 h 75"/>
                  <a:gd name="T10" fmla="*/ 29 w 43"/>
                  <a:gd name="T11" fmla="*/ 75 h 75"/>
                  <a:gd name="T12" fmla="*/ 23 w 43"/>
                  <a:gd name="T13" fmla="*/ 69 h 75"/>
                  <a:gd name="T14" fmla="*/ 16 w 43"/>
                  <a:gd name="T15" fmla="*/ 62 h 75"/>
                  <a:gd name="T16" fmla="*/ 12 w 43"/>
                  <a:gd name="T17" fmla="*/ 54 h 75"/>
                  <a:gd name="T18" fmla="*/ 12 w 43"/>
                  <a:gd name="T19" fmla="*/ 39 h 75"/>
                  <a:gd name="T20" fmla="*/ 2 w 43"/>
                  <a:gd name="T21" fmla="*/ 22 h 75"/>
                  <a:gd name="T22" fmla="*/ 0 w 43"/>
                  <a:gd name="T23" fmla="*/ 10 h 75"/>
                  <a:gd name="T24" fmla="*/ 16 w 43"/>
                  <a:gd name="T25" fmla="*/ 0 h 75"/>
                  <a:gd name="T26" fmla="*/ 33 w 43"/>
                  <a:gd name="T27" fmla="*/ 27 h 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"/>
                  <a:gd name="T43" fmla="*/ 0 h 75"/>
                  <a:gd name="T44" fmla="*/ 43 w 43"/>
                  <a:gd name="T45" fmla="*/ 75 h 7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" h="75">
                    <a:moveTo>
                      <a:pt x="33" y="27"/>
                    </a:moveTo>
                    <a:lnTo>
                      <a:pt x="39" y="39"/>
                    </a:lnTo>
                    <a:lnTo>
                      <a:pt x="43" y="52"/>
                    </a:lnTo>
                    <a:lnTo>
                      <a:pt x="43" y="64"/>
                    </a:lnTo>
                    <a:lnTo>
                      <a:pt x="39" y="75"/>
                    </a:lnTo>
                    <a:lnTo>
                      <a:pt x="29" y="75"/>
                    </a:lnTo>
                    <a:lnTo>
                      <a:pt x="23" y="69"/>
                    </a:lnTo>
                    <a:lnTo>
                      <a:pt x="16" y="62"/>
                    </a:lnTo>
                    <a:lnTo>
                      <a:pt x="12" y="54"/>
                    </a:lnTo>
                    <a:lnTo>
                      <a:pt x="12" y="39"/>
                    </a:lnTo>
                    <a:lnTo>
                      <a:pt x="2" y="22"/>
                    </a:lnTo>
                    <a:lnTo>
                      <a:pt x="0" y="10"/>
                    </a:lnTo>
                    <a:lnTo>
                      <a:pt x="16" y="0"/>
                    </a:lnTo>
                    <a:lnTo>
                      <a:pt x="33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" name="Freeform 17"/>
              <p:cNvSpPr>
                <a:spLocks/>
              </p:cNvSpPr>
              <p:nvPr/>
            </p:nvSpPr>
            <p:spPr bwMode="auto">
              <a:xfrm>
                <a:off x="2994" y="1993"/>
                <a:ext cx="118" cy="141"/>
              </a:xfrm>
              <a:custGeom>
                <a:avLst/>
                <a:gdLst>
                  <a:gd name="T0" fmla="*/ 75 w 118"/>
                  <a:gd name="T1" fmla="*/ 103 h 141"/>
                  <a:gd name="T2" fmla="*/ 66 w 118"/>
                  <a:gd name="T3" fmla="*/ 110 h 141"/>
                  <a:gd name="T4" fmla="*/ 58 w 118"/>
                  <a:gd name="T5" fmla="*/ 116 h 141"/>
                  <a:gd name="T6" fmla="*/ 50 w 118"/>
                  <a:gd name="T7" fmla="*/ 122 h 141"/>
                  <a:gd name="T8" fmla="*/ 40 w 118"/>
                  <a:gd name="T9" fmla="*/ 126 h 141"/>
                  <a:gd name="T10" fmla="*/ 29 w 118"/>
                  <a:gd name="T11" fmla="*/ 130 h 141"/>
                  <a:gd name="T12" fmla="*/ 19 w 118"/>
                  <a:gd name="T13" fmla="*/ 133 h 141"/>
                  <a:gd name="T14" fmla="*/ 11 w 118"/>
                  <a:gd name="T15" fmla="*/ 137 h 141"/>
                  <a:gd name="T16" fmla="*/ 0 w 118"/>
                  <a:gd name="T17" fmla="*/ 141 h 141"/>
                  <a:gd name="T18" fmla="*/ 42 w 118"/>
                  <a:gd name="T19" fmla="*/ 53 h 141"/>
                  <a:gd name="T20" fmla="*/ 118 w 118"/>
                  <a:gd name="T21" fmla="*/ 0 h 141"/>
                  <a:gd name="T22" fmla="*/ 110 w 118"/>
                  <a:gd name="T23" fmla="*/ 26 h 141"/>
                  <a:gd name="T24" fmla="*/ 96 w 118"/>
                  <a:gd name="T25" fmla="*/ 51 h 141"/>
                  <a:gd name="T26" fmla="*/ 81 w 118"/>
                  <a:gd name="T27" fmla="*/ 76 h 141"/>
                  <a:gd name="T28" fmla="*/ 75 w 118"/>
                  <a:gd name="T29" fmla="*/ 103 h 1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8"/>
                  <a:gd name="T46" fmla="*/ 0 h 141"/>
                  <a:gd name="T47" fmla="*/ 118 w 118"/>
                  <a:gd name="T48" fmla="*/ 141 h 14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8" h="141">
                    <a:moveTo>
                      <a:pt x="75" y="103"/>
                    </a:moveTo>
                    <a:lnTo>
                      <a:pt x="66" y="110"/>
                    </a:lnTo>
                    <a:lnTo>
                      <a:pt x="58" y="116"/>
                    </a:lnTo>
                    <a:lnTo>
                      <a:pt x="50" y="122"/>
                    </a:lnTo>
                    <a:lnTo>
                      <a:pt x="40" y="126"/>
                    </a:lnTo>
                    <a:lnTo>
                      <a:pt x="29" y="130"/>
                    </a:lnTo>
                    <a:lnTo>
                      <a:pt x="19" y="133"/>
                    </a:lnTo>
                    <a:lnTo>
                      <a:pt x="11" y="137"/>
                    </a:lnTo>
                    <a:lnTo>
                      <a:pt x="0" y="141"/>
                    </a:lnTo>
                    <a:lnTo>
                      <a:pt x="42" y="53"/>
                    </a:lnTo>
                    <a:lnTo>
                      <a:pt x="118" y="0"/>
                    </a:lnTo>
                    <a:lnTo>
                      <a:pt x="110" y="26"/>
                    </a:lnTo>
                    <a:lnTo>
                      <a:pt x="96" y="51"/>
                    </a:lnTo>
                    <a:lnTo>
                      <a:pt x="81" y="76"/>
                    </a:lnTo>
                    <a:lnTo>
                      <a:pt x="75" y="103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" name="Freeform 18"/>
              <p:cNvSpPr>
                <a:spLocks/>
              </p:cNvSpPr>
              <p:nvPr/>
            </p:nvSpPr>
            <p:spPr bwMode="auto">
              <a:xfrm>
                <a:off x="2770" y="1998"/>
                <a:ext cx="40" cy="88"/>
              </a:xfrm>
              <a:custGeom>
                <a:avLst/>
                <a:gdLst>
                  <a:gd name="T0" fmla="*/ 31 w 40"/>
                  <a:gd name="T1" fmla="*/ 29 h 88"/>
                  <a:gd name="T2" fmla="*/ 29 w 40"/>
                  <a:gd name="T3" fmla="*/ 44 h 88"/>
                  <a:gd name="T4" fmla="*/ 36 w 40"/>
                  <a:gd name="T5" fmla="*/ 60 h 88"/>
                  <a:gd name="T6" fmla="*/ 40 w 40"/>
                  <a:gd name="T7" fmla="*/ 75 h 88"/>
                  <a:gd name="T8" fmla="*/ 27 w 40"/>
                  <a:gd name="T9" fmla="*/ 88 h 88"/>
                  <a:gd name="T10" fmla="*/ 11 w 40"/>
                  <a:gd name="T11" fmla="*/ 69 h 88"/>
                  <a:gd name="T12" fmla="*/ 2 w 40"/>
                  <a:gd name="T13" fmla="*/ 46 h 88"/>
                  <a:gd name="T14" fmla="*/ 0 w 40"/>
                  <a:gd name="T15" fmla="*/ 23 h 88"/>
                  <a:gd name="T16" fmla="*/ 0 w 40"/>
                  <a:gd name="T17" fmla="*/ 0 h 88"/>
                  <a:gd name="T18" fmla="*/ 11 w 40"/>
                  <a:gd name="T19" fmla="*/ 4 h 88"/>
                  <a:gd name="T20" fmla="*/ 19 w 40"/>
                  <a:gd name="T21" fmla="*/ 12 h 88"/>
                  <a:gd name="T22" fmla="*/ 25 w 40"/>
                  <a:gd name="T23" fmla="*/ 21 h 88"/>
                  <a:gd name="T24" fmla="*/ 31 w 40"/>
                  <a:gd name="T25" fmla="*/ 29 h 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88"/>
                  <a:gd name="T41" fmla="*/ 40 w 40"/>
                  <a:gd name="T42" fmla="*/ 88 h 8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88">
                    <a:moveTo>
                      <a:pt x="31" y="29"/>
                    </a:moveTo>
                    <a:lnTo>
                      <a:pt x="29" y="44"/>
                    </a:lnTo>
                    <a:lnTo>
                      <a:pt x="36" y="60"/>
                    </a:lnTo>
                    <a:lnTo>
                      <a:pt x="40" y="75"/>
                    </a:lnTo>
                    <a:lnTo>
                      <a:pt x="27" y="88"/>
                    </a:lnTo>
                    <a:lnTo>
                      <a:pt x="11" y="69"/>
                    </a:lnTo>
                    <a:lnTo>
                      <a:pt x="2" y="46"/>
                    </a:lnTo>
                    <a:lnTo>
                      <a:pt x="0" y="23"/>
                    </a:lnTo>
                    <a:lnTo>
                      <a:pt x="0" y="0"/>
                    </a:lnTo>
                    <a:lnTo>
                      <a:pt x="11" y="4"/>
                    </a:lnTo>
                    <a:lnTo>
                      <a:pt x="19" y="12"/>
                    </a:lnTo>
                    <a:lnTo>
                      <a:pt x="25" y="21"/>
                    </a:lnTo>
                    <a:lnTo>
                      <a:pt x="31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Freeform 19"/>
              <p:cNvSpPr>
                <a:spLocks/>
              </p:cNvSpPr>
              <p:nvPr/>
            </p:nvSpPr>
            <p:spPr bwMode="auto">
              <a:xfrm>
                <a:off x="2414" y="2037"/>
                <a:ext cx="52" cy="30"/>
              </a:xfrm>
              <a:custGeom>
                <a:avLst/>
                <a:gdLst>
                  <a:gd name="T0" fmla="*/ 2 w 52"/>
                  <a:gd name="T1" fmla="*/ 30 h 30"/>
                  <a:gd name="T2" fmla="*/ 0 w 52"/>
                  <a:gd name="T3" fmla="*/ 26 h 30"/>
                  <a:gd name="T4" fmla="*/ 12 w 52"/>
                  <a:gd name="T5" fmla="*/ 21 h 30"/>
                  <a:gd name="T6" fmla="*/ 25 w 52"/>
                  <a:gd name="T7" fmla="*/ 13 h 30"/>
                  <a:gd name="T8" fmla="*/ 37 w 52"/>
                  <a:gd name="T9" fmla="*/ 5 h 30"/>
                  <a:gd name="T10" fmla="*/ 52 w 52"/>
                  <a:gd name="T11" fmla="*/ 0 h 30"/>
                  <a:gd name="T12" fmla="*/ 47 w 52"/>
                  <a:gd name="T13" fmla="*/ 11 h 30"/>
                  <a:gd name="T14" fmla="*/ 37 w 52"/>
                  <a:gd name="T15" fmla="*/ 19 h 30"/>
                  <a:gd name="T16" fmla="*/ 21 w 52"/>
                  <a:gd name="T17" fmla="*/ 26 h 30"/>
                  <a:gd name="T18" fmla="*/ 2 w 52"/>
                  <a:gd name="T19" fmla="*/ 30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30"/>
                  <a:gd name="T32" fmla="*/ 52 w 52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30">
                    <a:moveTo>
                      <a:pt x="2" y="30"/>
                    </a:moveTo>
                    <a:lnTo>
                      <a:pt x="0" y="26"/>
                    </a:lnTo>
                    <a:lnTo>
                      <a:pt x="12" y="21"/>
                    </a:lnTo>
                    <a:lnTo>
                      <a:pt x="25" y="13"/>
                    </a:lnTo>
                    <a:lnTo>
                      <a:pt x="37" y="5"/>
                    </a:lnTo>
                    <a:lnTo>
                      <a:pt x="52" y="0"/>
                    </a:lnTo>
                    <a:lnTo>
                      <a:pt x="47" y="11"/>
                    </a:lnTo>
                    <a:lnTo>
                      <a:pt x="37" y="19"/>
                    </a:lnTo>
                    <a:lnTo>
                      <a:pt x="21" y="26"/>
                    </a:lnTo>
                    <a:lnTo>
                      <a:pt x="2" y="3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Freeform 20"/>
              <p:cNvSpPr>
                <a:spLocks/>
              </p:cNvSpPr>
              <p:nvPr/>
            </p:nvSpPr>
            <p:spPr bwMode="auto">
              <a:xfrm>
                <a:off x="2706" y="2038"/>
                <a:ext cx="39" cy="88"/>
              </a:xfrm>
              <a:custGeom>
                <a:avLst/>
                <a:gdLst>
                  <a:gd name="T0" fmla="*/ 35 w 39"/>
                  <a:gd name="T1" fmla="*/ 88 h 88"/>
                  <a:gd name="T2" fmla="*/ 19 w 39"/>
                  <a:gd name="T3" fmla="*/ 88 h 88"/>
                  <a:gd name="T4" fmla="*/ 12 w 39"/>
                  <a:gd name="T5" fmla="*/ 81 h 88"/>
                  <a:gd name="T6" fmla="*/ 10 w 39"/>
                  <a:gd name="T7" fmla="*/ 67 h 88"/>
                  <a:gd name="T8" fmla="*/ 8 w 39"/>
                  <a:gd name="T9" fmla="*/ 56 h 88"/>
                  <a:gd name="T10" fmla="*/ 10 w 39"/>
                  <a:gd name="T11" fmla="*/ 41 h 88"/>
                  <a:gd name="T12" fmla="*/ 4 w 39"/>
                  <a:gd name="T13" fmla="*/ 27 h 88"/>
                  <a:gd name="T14" fmla="*/ 0 w 39"/>
                  <a:gd name="T15" fmla="*/ 14 h 88"/>
                  <a:gd name="T16" fmla="*/ 4 w 39"/>
                  <a:gd name="T17" fmla="*/ 0 h 88"/>
                  <a:gd name="T18" fmla="*/ 21 w 39"/>
                  <a:gd name="T19" fmla="*/ 20 h 88"/>
                  <a:gd name="T20" fmla="*/ 33 w 39"/>
                  <a:gd name="T21" fmla="*/ 41 h 88"/>
                  <a:gd name="T22" fmla="*/ 39 w 39"/>
                  <a:gd name="T23" fmla="*/ 65 h 88"/>
                  <a:gd name="T24" fmla="*/ 35 w 39"/>
                  <a:gd name="T25" fmla="*/ 88 h 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88"/>
                  <a:gd name="T41" fmla="*/ 39 w 39"/>
                  <a:gd name="T42" fmla="*/ 88 h 8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88">
                    <a:moveTo>
                      <a:pt x="35" y="88"/>
                    </a:moveTo>
                    <a:lnTo>
                      <a:pt x="19" y="88"/>
                    </a:lnTo>
                    <a:lnTo>
                      <a:pt x="12" y="81"/>
                    </a:lnTo>
                    <a:lnTo>
                      <a:pt x="10" y="67"/>
                    </a:lnTo>
                    <a:lnTo>
                      <a:pt x="8" y="56"/>
                    </a:lnTo>
                    <a:lnTo>
                      <a:pt x="10" y="41"/>
                    </a:lnTo>
                    <a:lnTo>
                      <a:pt x="4" y="27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21" y="20"/>
                    </a:lnTo>
                    <a:lnTo>
                      <a:pt x="33" y="41"/>
                    </a:lnTo>
                    <a:lnTo>
                      <a:pt x="39" y="65"/>
                    </a:lnTo>
                    <a:lnTo>
                      <a:pt x="35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Freeform 21"/>
              <p:cNvSpPr>
                <a:spLocks/>
              </p:cNvSpPr>
              <p:nvPr/>
            </p:nvSpPr>
            <p:spPr bwMode="auto">
              <a:xfrm>
                <a:off x="2646" y="2102"/>
                <a:ext cx="41" cy="74"/>
              </a:xfrm>
              <a:custGeom>
                <a:avLst/>
                <a:gdLst>
                  <a:gd name="T0" fmla="*/ 37 w 41"/>
                  <a:gd name="T1" fmla="*/ 45 h 74"/>
                  <a:gd name="T2" fmla="*/ 37 w 41"/>
                  <a:gd name="T3" fmla="*/ 53 h 74"/>
                  <a:gd name="T4" fmla="*/ 39 w 41"/>
                  <a:gd name="T5" fmla="*/ 61 h 74"/>
                  <a:gd name="T6" fmla="*/ 41 w 41"/>
                  <a:gd name="T7" fmla="*/ 66 h 74"/>
                  <a:gd name="T8" fmla="*/ 41 w 41"/>
                  <a:gd name="T9" fmla="*/ 72 h 74"/>
                  <a:gd name="T10" fmla="*/ 33 w 41"/>
                  <a:gd name="T11" fmla="*/ 74 h 74"/>
                  <a:gd name="T12" fmla="*/ 25 w 41"/>
                  <a:gd name="T13" fmla="*/ 74 h 74"/>
                  <a:gd name="T14" fmla="*/ 17 w 41"/>
                  <a:gd name="T15" fmla="*/ 70 h 74"/>
                  <a:gd name="T16" fmla="*/ 12 w 41"/>
                  <a:gd name="T17" fmla="*/ 65 h 74"/>
                  <a:gd name="T18" fmla="*/ 10 w 41"/>
                  <a:gd name="T19" fmla="*/ 49 h 74"/>
                  <a:gd name="T20" fmla="*/ 6 w 41"/>
                  <a:gd name="T21" fmla="*/ 34 h 74"/>
                  <a:gd name="T22" fmla="*/ 4 w 41"/>
                  <a:gd name="T23" fmla="*/ 17 h 74"/>
                  <a:gd name="T24" fmla="*/ 0 w 41"/>
                  <a:gd name="T25" fmla="*/ 0 h 74"/>
                  <a:gd name="T26" fmla="*/ 17 w 41"/>
                  <a:gd name="T27" fmla="*/ 1 h 74"/>
                  <a:gd name="T28" fmla="*/ 25 w 41"/>
                  <a:gd name="T29" fmla="*/ 15 h 74"/>
                  <a:gd name="T30" fmla="*/ 29 w 41"/>
                  <a:gd name="T31" fmla="*/ 32 h 74"/>
                  <a:gd name="T32" fmla="*/ 37 w 41"/>
                  <a:gd name="T33" fmla="*/ 45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74"/>
                  <a:gd name="T53" fmla="*/ 41 w 41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74">
                    <a:moveTo>
                      <a:pt x="37" y="45"/>
                    </a:moveTo>
                    <a:lnTo>
                      <a:pt x="37" y="53"/>
                    </a:lnTo>
                    <a:lnTo>
                      <a:pt x="39" y="61"/>
                    </a:lnTo>
                    <a:lnTo>
                      <a:pt x="41" y="66"/>
                    </a:lnTo>
                    <a:lnTo>
                      <a:pt x="41" y="72"/>
                    </a:lnTo>
                    <a:lnTo>
                      <a:pt x="33" y="74"/>
                    </a:lnTo>
                    <a:lnTo>
                      <a:pt x="25" y="74"/>
                    </a:lnTo>
                    <a:lnTo>
                      <a:pt x="17" y="70"/>
                    </a:lnTo>
                    <a:lnTo>
                      <a:pt x="12" y="65"/>
                    </a:lnTo>
                    <a:lnTo>
                      <a:pt x="10" y="49"/>
                    </a:lnTo>
                    <a:lnTo>
                      <a:pt x="6" y="34"/>
                    </a:lnTo>
                    <a:lnTo>
                      <a:pt x="4" y="17"/>
                    </a:lnTo>
                    <a:lnTo>
                      <a:pt x="0" y="0"/>
                    </a:lnTo>
                    <a:lnTo>
                      <a:pt x="17" y="1"/>
                    </a:lnTo>
                    <a:lnTo>
                      <a:pt x="25" y="15"/>
                    </a:lnTo>
                    <a:lnTo>
                      <a:pt x="29" y="32"/>
                    </a:lnTo>
                    <a:lnTo>
                      <a:pt x="37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" name="Freeform 22"/>
              <p:cNvSpPr>
                <a:spLocks/>
              </p:cNvSpPr>
              <p:nvPr/>
            </p:nvSpPr>
            <p:spPr bwMode="auto">
              <a:xfrm>
                <a:off x="2580" y="2128"/>
                <a:ext cx="56" cy="107"/>
              </a:xfrm>
              <a:custGeom>
                <a:avLst/>
                <a:gdLst>
                  <a:gd name="T0" fmla="*/ 10 w 56"/>
                  <a:gd name="T1" fmla="*/ 0 h 107"/>
                  <a:gd name="T2" fmla="*/ 27 w 56"/>
                  <a:gd name="T3" fmla="*/ 25 h 107"/>
                  <a:gd name="T4" fmla="*/ 41 w 56"/>
                  <a:gd name="T5" fmla="*/ 50 h 107"/>
                  <a:gd name="T6" fmla="*/ 51 w 56"/>
                  <a:gd name="T7" fmla="*/ 77 h 107"/>
                  <a:gd name="T8" fmla="*/ 56 w 56"/>
                  <a:gd name="T9" fmla="*/ 104 h 107"/>
                  <a:gd name="T10" fmla="*/ 51 w 56"/>
                  <a:gd name="T11" fmla="*/ 105 h 107"/>
                  <a:gd name="T12" fmla="*/ 47 w 56"/>
                  <a:gd name="T13" fmla="*/ 107 h 107"/>
                  <a:gd name="T14" fmla="*/ 41 w 56"/>
                  <a:gd name="T15" fmla="*/ 107 h 107"/>
                  <a:gd name="T16" fmla="*/ 37 w 56"/>
                  <a:gd name="T17" fmla="*/ 107 h 107"/>
                  <a:gd name="T18" fmla="*/ 33 w 56"/>
                  <a:gd name="T19" fmla="*/ 94 h 107"/>
                  <a:gd name="T20" fmla="*/ 27 w 56"/>
                  <a:gd name="T21" fmla="*/ 81 h 107"/>
                  <a:gd name="T22" fmla="*/ 20 w 56"/>
                  <a:gd name="T23" fmla="*/ 67 h 107"/>
                  <a:gd name="T24" fmla="*/ 16 w 56"/>
                  <a:gd name="T25" fmla="*/ 54 h 107"/>
                  <a:gd name="T26" fmla="*/ 12 w 56"/>
                  <a:gd name="T27" fmla="*/ 39 h 107"/>
                  <a:gd name="T28" fmla="*/ 4 w 56"/>
                  <a:gd name="T29" fmla="*/ 23 h 107"/>
                  <a:gd name="T30" fmla="*/ 0 w 56"/>
                  <a:gd name="T31" fmla="*/ 10 h 107"/>
                  <a:gd name="T32" fmla="*/ 10 w 56"/>
                  <a:gd name="T33" fmla="*/ 0 h 1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107"/>
                  <a:gd name="T53" fmla="*/ 56 w 56"/>
                  <a:gd name="T54" fmla="*/ 107 h 1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107">
                    <a:moveTo>
                      <a:pt x="10" y="0"/>
                    </a:moveTo>
                    <a:lnTo>
                      <a:pt x="27" y="25"/>
                    </a:lnTo>
                    <a:lnTo>
                      <a:pt x="41" y="50"/>
                    </a:lnTo>
                    <a:lnTo>
                      <a:pt x="51" y="77"/>
                    </a:lnTo>
                    <a:lnTo>
                      <a:pt x="56" y="104"/>
                    </a:lnTo>
                    <a:lnTo>
                      <a:pt x="51" y="105"/>
                    </a:lnTo>
                    <a:lnTo>
                      <a:pt x="47" y="107"/>
                    </a:lnTo>
                    <a:lnTo>
                      <a:pt x="41" y="107"/>
                    </a:lnTo>
                    <a:lnTo>
                      <a:pt x="37" y="107"/>
                    </a:lnTo>
                    <a:lnTo>
                      <a:pt x="33" y="94"/>
                    </a:lnTo>
                    <a:lnTo>
                      <a:pt x="27" y="81"/>
                    </a:lnTo>
                    <a:lnTo>
                      <a:pt x="20" y="67"/>
                    </a:lnTo>
                    <a:lnTo>
                      <a:pt x="16" y="54"/>
                    </a:lnTo>
                    <a:lnTo>
                      <a:pt x="12" y="39"/>
                    </a:lnTo>
                    <a:lnTo>
                      <a:pt x="4" y="23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" name="Freeform 23"/>
              <p:cNvSpPr>
                <a:spLocks/>
              </p:cNvSpPr>
              <p:nvPr/>
            </p:nvSpPr>
            <p:spPr bwMode="auto">
              <a:xfrm>
                <a:off x="2839" y="2136"/>
                <a:ext cx="25" cy="31"/>
              </a:xfrm>
              <a:custGeom>
                <a:avLst/>
                <a:gdLst>
                  <a:gd name="T0" fmla="*/ 8 w 25"/>
                  <a:gd name="T1" fmla="*/ 31 h 31"/>
                  <a:gd name="T2" fmla="*/ 4 w 25"/>
                  <a:gd name="T3" fmla="*/ 29 h 31"/>
                  <a:gd name="T4" fmla="*/ 2 w 25"/>
                  <a:gd name="T5" fmla="*/ 25 h 31"/>
                  <a:gd name="T6" fmla="*/ 0 w 25"/>
                  <a:gd name="T7" fmla="*/ 21 h 31"/>
                  <a:gd name="T8" fmla="*/ 0 w 25"/>
                  <a:gd name="T9" fmla="*/ 17 h 31"/>
                  <a:gd name="T10" fmla="*/ 6 w 25"/>
                  <a:gd name="T11" fmla="*/ 13 h 31"/>
                  <a:gd name="T12" fmla="*/ 12 w 25"/>
                  <a:gd name="T13" fmla="*/ 8 h 31"/>
                  <a:gd name="T14" fmla="*/ 18 w 25"/>
                  <a:gd name="T15" fmla="*/ 4 h 31"/>
                  <a:gd name="T16" fmla="*/ 25 w 25"/>
                  <a:gd name="T17" fmla="*/ 0 h 31"/>
                  <a:gd name="T18" fmla="*/ 8 w 25"/>
                  <a:gd name="T19" fmla="*/ 31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31"/>
                  <a:gd name="T32" fmla="*/ 25 w 25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31">
                    <a:moveTo>
                      <a:pt x="8" y="31"/>
                    </a:moveTo>
                    <a:lnTo>
                      <a:pt x="4" y="29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6" y="13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25" y="0"/>
                    </a:lnTo>
                    <a:lnTo>
                      <a:pt x="8" y="31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Freeform 24"/>
              <p:cNvSpPr>
                <a:spLocks/>
              </p:cNvSpPr>
              <p:nvPr/>
            </p:nvSpPr>
            <p:spPr bwMode="auto">
              <a:xfrm>
                <a:off x="2526" y="2153"/>
                <a:ext cx="2715" cy="471"/>
              </a:xfrm>
              <a:custGeom>
                <a:avLst/>
                <a:gdLst>
                  <a:gd name="T0" fmla="*/ 2715 w 2715"/>
                  <a:gd name="T1" fmla="*/ 56 h 471"/>
                  <a:gd name="T2" fmla="*/ 2705 w 2715"/>
                  <a:gd name="T3" fmla="*/ 109 h 471"/>
                  <a:gd name="T4" fmla="*/ 2667 w 2715"/>
                  <a:gd name="T5" fmla="*/ 121 h 471"/>
                  <a:gd name="T6" fmla="*/ 2628 w 2715"/>
                  <a:gd name="T7" fmla="*/ 121 h 471"/>
                  <a:gd name="T8" fmla="*/ 2473 w 2715"/>
                  <a:gd name="T9" fmla="*/ 145 h 471"/>
                  <a:gd name="T10" fmla="*/ 2255 w 2715"/>
                  <a:gd name="T11" fmla="*/ 178 h 471"/>
                  <a:gd name="T12" fmla="*/ 2033 w 2715"/>
                  <a:gd name="T13" fmla="*/ 207 h 471"/>
                  <a:gd name="T14" fmla="*/ 1809 w 2715"/>
                  <a:gd name="T15" fmla="*/ 235 h 471"/>
                  <a:gd name="T16" fmla="*/ 1587 w 2715"/>
                  <a:gd name="T17" fmla="*/ 264 h 471"/>
                  <a:gd name="T18" fmla="*/ 1420 w 2715"/>
                  <a:gd name="T19" fmla="*/ 287 h 471"/>
                  <a:gd name="T20" fmla="*/ 1355 w 2715"/>
                  <a:gd name="T21" fmla="*/ 293 h 471"/>
                  <a:gd name="T22" fmla="*/ 1291 w 2715"/>
                  <a:gd name="T23" fmla="*/ 300 h 471"/>
                  <a:gd name="T24" fmla="*/ 1223 w 2715"/>
                  <a:gd name="T25" fmla="*/ 308 h 471"/>
                  <a:gd name="T26" fmla="*/ 1156 w 2715"/>
                  <a:gd name="T27" fmla="*/ 316 h 471"/>
                  <a:gd name="T28" fmla="*/ 1088 w 2715"/>
                  <a:gd name="T29" fmla="*/ 323 h 471"/>
                  <a:gd name="T30" fmla="*/ 1057 w 2715"/>
                  <a:gd name="T31" fmla="*/ 329 h 471"/>
                  <a:gd name="T32" fmla="*/ 1024 w 2715"/>
                  <a:gd name="T33" fmla="*/ 335 h 471"/>
                  <a:gd name="T34" fmla="*/ 939 w 2715"/>
                  <a:gd name="T35" fmla="*/ 344 h 471"/>
                  <a:gd name="T36" fmla="*/ 750 w 2715"/>
                  <a:gd name="T37" fmla="*/ 367 h 471"/>
                  <a:gd name="T38" fmla="*/ 564 w 2715"/>
                  <a:gd name="T39" fmla="*/ 390 h 471"/>
                  <a:gd name="T40" fmla="*/ 375 w 2715"/>
                  <a:gd name="T41" fmla="*/ 415 h 471"/>
                  <a:gd name="T42" fmla="*/ 188 w 2715"/>
                  <a:gd name="T43" fmla="*/ 442 h 471"/>
                  <a:gd name="T44" fmla="*/ 2 w 2715"/>
                  <a:gd name="T45" fmla="*/ 471 h 471"/>
                  <a:gd name="T46" fmla="*/ 12 w 2715"/>
                  <a:gd name="T47" fmla="*/ 450 h 471"/>
                  <a:gd name="T48" fmla="*/ 27 w 2715"/>
                  <a:gd name="T49" fmla="*/ 407 h 471"/>
                  <a:gd name="T50" fmla="*/ 68 w 2715"/>
                  <a:gd name="T51" fmla="*/ 377 h 471"/>
                  <a:gd name="T52" fmla="*/ 141 w 2715"/>
                  <a:gd name="T53" fmla="*/ 365 h 471"/>
                  <a:gd name="T54" fmla="*/ 215 w 2715"/>
                  <a:gd name="T55" fmla="*/ 354 h 471"/>
                  <a:gd name="T56" fmla="*/ 387 w 2715"/>
                  <a:gd name="T57" fmla="*/ 331 h 471"/>
                  <a:gd name="T58" fmla="*/ 607 w 2715"/>
                  <a:gd name="T59" fmla="*/ 298 h 471"/>
                  <a:gd name="T60" fmla="*/ 829 w 2715"/>
                  <a:gd name="T61" fmla="*/ 268 h 471"/>
                  <a:gd name="T62" fmla="*/ 1049 w 2715"/>
                  <a:gd name="T63" fmla="*/ 237 h 471"/>
                  <a:gd name="T64" fmla="*/ 1266 w 2715"/>
                  <a:gd name="T65" fmla="*/ 203 h 471"/>
                  <a:gd name="T66" fmla="*/ 1449 w 2715"/>
                  <a:gd name="T67" fmla="*/ 172 h 471"/>
                  <a:gd name="T68" fmla="*/ 1565 w 2715"/>
                  <a:gd name="T69" fmla="*/ 157 h 471"/>
                  <a:gd name="T70" fmla="*/ 1681 w 2715"/>
                  <a:gd name="T71" fmla="*/ 144 h 471"/>
                  <a:gd name="T72" fmla="*/ 1797 w 2715"/>
                  <a:gd name="T73" fmla="*/ 128 h 471"/>
                  <a:gd name="T74" fmla="*/ 1911 w 2715"/>
                  <a:gd name="T75" fmla="*/ 113 h 471"/>
                  <a:gd name="T76" fmla="*/ 2027 w 2715"/>
                  <a:gd name="T77" fmla="*/ 98 h 471"/>
                  <a:gd name="T78" fmla="*/ 2126 w 2715"/>
                  <a:gd name="T79" fmla="*/ 82 h 471"/>
                  <a:gd name="T80" fmla="*/ 2226 w 2715"/>
                  <a:gd name="T81" fmla="*/ 67 h 471"/>
                  <a:gd name="T82" fmla="*/ 2327 w 2715"/>
                  <a:gd name="T83" fmla="*/ 52 h 471"/>
                  <a:gd name="T84" fmla="*/ 2429 w 2715"/>
                  <a:gd name="T85" fmla="*/ 36 h 471"/>
                  <a:gd name="T86" fmla="*/ 2526 w 2715"/>
                  <a:gd name="T87" fmla="*/ 21 h 471"/>
                  <a:gd name="T88" fmla="*/ 2591 w 2715"/>
                  <a:gd name="T89" fmla="*/ 12 h 471"/>
                  <a:gd name="T90" fmla="*/ 2636 w 2715"/>
                  <a:gd name="T91" fmla="*/ 10 h 471"/>
                  <a:gd name="T92" fmla="*/ 2682 w 2715"/>
                  <a:gd name="T93" fmla="*/ 0 h 471"/>
                  <a:gd name="T94" fmla="*/ 2701 w 2715"/>
                  <a:gd name="T95" fmla="*/ 4 h 47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715"/>
                  <a:gd name="T145" fmla="*/ 0 h 471"/>
                  <a:gd name="T146" fmla="*/ 2715 w 2715"/>
                  <a:gd name="T147" fmla="*/ 471 h 47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715" h="471">
                    <a:moveTo>
                      <a:pt x="2707" y="8"/>
                    </a:moveTo>
                    <a:lnTo>
                      <a:pt x="2711" y="31"/>
                    </a:lnTo>
                    <a:lnTo>
                      <a:pt x="2715" y="56"/>
                    </a:lnTo>
                    <a:lnTo>
                      <a:pt x="2715" y="80"/>
                    </a:lnTo>
                    <a:lnTo>
                      <a:pt x="2715" y="105"/>
                    </a:lnTo>
                    <a:lnTo>
                      <a:pt x="2705" y="109"/>
                    </a:lnTo>
                    <a:lnTo>
                      <a:pt x="2692" y="115"/>
                    </a:lnTo>
                    <a:lnTo>
                      <a:pt x="2680" y="117"/>
                    </a:lnTo>
                    <a:lnTo>
                      <a:pt x="2667" y="121"/>
                    </a:lnTo>
                    <a:lnTo>
                      <a:pt x="2653" y="121"/>
                    </a:lnTo>
                    <a:lnTo>
                      <a:pt x="2640" y="123"/>
                    </a:lnTo>
                    <a:lnTo>
                      <a:pt x="2628" y="121"/>
                    </a:lnTo>
                    <a:lnTo>
                      <a:pt x="2616" y="119"/>
                    </a:lnTo>
                    <a:lnTo>
                      <a:pt x="2545" y="132"/>
                    </a:lnTo>
                    <a:lnTo>
                      <a:pt x="2473" y="145"/>
                    </a:lnTo>
                    <a:lnTo>
                      <a:pt x="2402" y="157"/>
                    </a:lnTo>
                    <a:lnTo>
                      <a:pt x="2327" y="168"/>
                    </a:lnTo>
                    <a:lnTo>
                      <a:pt x="2255" y="178"/>
                    </a:lnTo>
                    <a:lnTo>
                      <a:pt x="2182" y="189"/>
                    </a:lnTo>
                    <a:lnTo>
                      <a:pt x="2108" y="199"/>
                    </a:lnTo>
                    <a:lnTo>
                      <a:pt x="2033" y="207"/>
                    </a:lnTo>
                    <a:lnTo>
                      <a:pt x="1958" y="216"/>
                    </a:lnTo>
                    <a:lnTo>
                      <a:pt x="1884" y="226"/>
                    </a:lnTo>
                    <a:lnTo>
                      <a:pt x="1809" y="235"/>
                    </a:lnTo>
                    <a:lnTo>
                      <a:pt x="1735" y="245"/>
                    </a:lnTo>
                    <a:lnTo>
                      <a:pt x="1662" y="254"/>
                    </a:lnTo>
                    <a:lnTo>
                      <a:pt x="1587" y="264"/>
                    </a:lnTo>
                    <a:lnTo>
                      <a:pt x="1513" y="274"/>
                    </a:lnTo>
                    <a:lnTo>
                      <a:pt x="1440" y="285"/>
                    </a:lnTo>
                    <a:lnTo>
                      <a:pt x="1420" y="287"/>
                    </a:lnTo>
                    <a:lnTo>
                      <a:pt x="1399" y="289"/>
                    </a:lnTo>
                    <a:lnTo>
                      <a:pt x="1378" y="291"/>
                    </a:lnTo>
                    <a:lnTo>
                      <a:pt x="1355" y="293"/>
                    </a:lnTo>
                    <a:lnTo>
                      <a:pt x="1335" y="295"/>
                    </a:lnTo>
                    <a:lnTo>
                      <a:pt x="1312" y="297"/>
                    </a:lnTo>
                    <a:lnTo>
                      <a:pt x="1291" y="300"/>
                    </a:lnTo>
                    <a:lnTo>
                      <a:pt x="1268" y="302"/>
                    </a:lnTo>
                    <a:lnTo>
                      <a:pt x="1245" y="304"/>
                    </a:lnTo>
                    <a:lnTo>
                      <a:pt x="1223" y="308"/>
                    </a:lnTo>
                    <a:lnTo>
                      <a:pt x="1200" y="310"/>
                    </a:lnTo>
                    <a:lnTo>
                      <a:pt x="1179" y="312"/>
                    </a:lnTo>
                    <a:lnTo>
                      <a:pt x="1156" y="316"/>
                    </a:lnTo>
                    <a:lnTo>
                      <a:pt x="1134" y="318"/>
                    </a:lnTo>
                    <a:lnTo>
                      <a:pt x="1111" y="321"/>
                    </a:lnTo>
                    <a:lnTo>
                      <a:pt x="1088" y="323"/>
                    </a:lnTo>
                    <a:lnTo>
                      <a:pt x="1078" y="325"/>
                    </a:lnTo>
                    <a:lnTo>
                      <a:pt x="1067" y="327"/>
                    </a:lnTo>
                    <a:lnTo>
                      <a:pt x="1057" y="329"/>
                    </a:lnTo>
                    <a:lnTo>
                      <a:pt x="1046" y="331"/>
                    </a:lnTo>
                    <a:lnTo>
                      <a:pt x="1036" y="333"/>
                    </a:lnTo>
                    <a:lnTo>
                      <a:pt x="1024" y="335"/>
                    </a:lnTo>
                    <a:lnTo>
                      <a:pt x="1013" y="337"/>
                    </a:lnTo>
                    <a:lnTo>
                      <a:pt x="1001" y="337"/>
                    </a:lnTo>
                    <a:lnTo>
                      <a:pt x="939" y="344"/>
                    </a:lnTo>
                    <a:lnTo>
                      <a:pt x="876" y="352"/>
                    </a:lnTo>
                    <a:lnTo>
                      <a:pt x="812" y="360"/>
                    </a:lnTo>
                    <a:lnTo>
                      <a:pt x="750" y="367"/>
                    </a:lnTo>
                    <a:lnTo>
                      <a:pt x="688" y="375"/>
                    </a:lnTo>
                    <a:lnTo>
                      <a:pt x="626" y="383"/>
                    </a:lnTo>
                    <a:lnTo>
                      <a:pt x="564" y="390"/>
                    </a:lnTo>
                    <a:lnTo>
                      <a:pt x="501" y="398"/>
                    </a:lnTo>
                    <a:lnTo>
                      <a:pt x="437" y="407"/>
                    </a:lnTo>
                    <a:lnTo>
                      <a:pt x="375" y="415"/>
                    </a:lnTo>
                    <a:lnTo>
                      <a:pt x="313" y="423"/>
                    </a:lnTo>
                    <a:lnTo>
                      <a:pt x="251" y="432"/>
                    </a:lnTo>
                    <a:lnTo>
                      <a:pt x="188" y="442"/>
                    </a:lnTo>
                    <a:lnTo>
                      <a:pt x="126" y="451"/>
                    </a:lnTo>
                    <a:lnTo>
                      <a:pt x="64" y="461"/>
                    </a:lnTo>
                    <a:lnTo>
                      <a:pt x="2" y="471"/>
                    </a:lnTo>
                    <a:lnTo>
                      <a:pt x="0" y="463"/>
                    </a:lnTo>
                    <a:lnTo>
                      <a:pt x="4" y="455"/>
                    </a:lnTo>
                    <a:lnTo>
                      <a:pt x="12" y="450"/>
                    </a:lnTo>
                    <a:lnTo>
                      <a:pt x="16" y="442"/>
                    </a:lnTo>
                    <a:lnTo>
                      <a:pt x="20" y="425"/>
                    </a:lnTo>
                    <a:lnTo>
                      <a:pt x="27" y="407"/>
                    </a:lnTo>
                    <a:lnTo>
                      <a:pt x="33" y="390"/>
                    </a:lnTo>
                    <a:lnTo>
                      <a:pt x="43" y="375"/>
                    </a:lnTo>
                    <a:lnTo>
                      <a:pt x="68" y="377"/>
                    </a:lnTo>
                    <a:lnTo>
                      <a:pt x="93" y="375"/>
                    </a:lnTo>
                    <a:lnTo>
                      <a:pt x="118" y="371"/>
                    </a:lnTo>
                    <a:lnTo>
                      <a:pt x="141" y="365"/>
                    </a:lnTo>
                    <a:lnTo>
                      <a:pt x="166" y="362"/>
                    </a:lnTo>
                    <a:lnTo>
                      <a:pt x="188" y="356"/>
                    </a:lnTo>
                    <a:lnTo>
                      <a:pt x="215" y="354"/>
                    </a:lnTo>
                    <a:lnTo>
                      <a:pt x="240" y="354"/>
                    </a:lnTo>
                    <a:lnTo>
                      <a:pt x="313" y="342"/>
                    </a:lnTo>
                    <a:lnTo>
                      <a:pt x="387" y="331"/>
                    </a:lnTo>
                    <a:lnTo>
                      <a:pt x="460" y="320"/>
                    </a:lnTo>
                    <a:lnTo>
                      <a:pt x="534" y="310"/>
                    </a:lnTo>
                    <a:lnTo>
                      <a:pt x="607" y="298"/>
                    </a:lnTo>
                    <a:lnTo>
                      <a:pt x="682" y="289"/>
                    </a:lnTo>
                    <a:lnTo>
                      <a:pt x="754" y="279"/>
                    </a:lnTo>
                    <a:lnTo>
                      <a:pt x="829" y="268"/>
                    </a:lnTo>
                    <a:lnTo>
                      <a:pt x="901" y="258"/>
                    </a:lnTo>
                    <a:lnTo>
                      <a:pt x="976" y="249"/>
                    </a:lnTo>
                    <a:lnTo>
                      <a:pt x="1049" y="237"/>
                    </a:lnTo>
                    <a:lnTo>
                      <a:pt x="1121" y="226"/>
                    </a:lnTo>
                    <a:lnTo>
                      <a:pt x="1194" y="214"/>
                    </a:lnTo>
                    <a:lnTo>
                      <a:pt x="1266" y="203"/>
                    </a:lnTo>
                    <a:lnTo>
                      <a:pt x="1339" y="191"/>
                    </a:lnTo>
                    <a:lnTo>
                      <a:pt x="1409" y="178"/>
                    </a:lnTo>
                    <a:lnTo>
                      <a:pt x="1449" y="172"/>
                    </a:lnTo>
                    <a:lnTo>
                      <a:pt x="1486" y="168"/>
                    </a:lnTo>
                    <a:lnTo>
                      <a:pt x="1525" y="163"/>
                    </a:lnTo>
                    <a:lnTo>
                      <a:pt x="1565" y="157"/>
                    </a:lnTo>
                    <a:lnTo>
                      <a:pt x="1602" y="153"/>
                    </a:lnTo>
                    <a:lnTo>
                      <a:pt x="1641" y="147"/>
                    </a:lnTo>
                    <a:lnTo>
                      <a:pt x="1681" y="144"/>
                    </a:lnTo>
                    <a:lnTo>
                      <a:pt x="1718" y="138"/>
                    </a:lnTo>
                    <a:lnTo>
                      <a:pt x="1757" y="132"/>
                    </a:lnTo>
                    <a:lnTo>
                      <a:pt x="1797" y="128"/>
                    </a:lnTo>
                    <a:lnTo>
                      <a:pt x="1834" y="123"/>
                    </a:lnTo>
                    <a:lnTo>
                      <a:pt x="1873" y="117"/>
                    </a:lnTo>
                    <a:lnTo>
                      <a:pt x="1911" y="113"/>
                    </a:lnTo>
                    <a:lnTo>
                      <a:pt x="1950" y="107"/>
                    </a:lnTo>
                    <a:lnTo>
                      <a:pt x="1987" y="103"/>
                    </a:lnTo>
                    <a:lnTo>
                      <a:pt x="2027" y="98"/>
                    </a:lnTo>
                    <a:lnTo>
                      <a:pt x="2060" y="92"/>
                    </a:lnTo>
                    <a:lnTo>
                      <a:pt x="2093" y="86"/>
                    </a:lnTo>
                    <a:lnTo>
                      <a:pt x="2126" y="82"/>
                    </a:lnTo>
                    <a:lnTo>
                      <a:pt x="2160" y="77"/>
                    </a:lnTo>
                    <a:lnTo>
                      <a:pt x="2193" y="71"/>
                    </a:lnTo>
                    <a:lnTo>
                      <a:pt x="2226" y="67"/>
                    </a:lnTo>
                    <a:lnTo>
                      <a:pt x="2261" y="61"/>
                    </a:lnTo>
                    <a:lnTo>
                      <a:pt x="2294" y="56"/>
                    </a:lnTo>
                    <a:lnTo>
                      <a:pt x="2327" y="52"/>
                    </a:lnTo>
                    <a:lnTo>
                      <a:pt x="2361" y="46"/>
                    </a:lnTo>
                    <a:lnTo>
                      <a:pt x="2396" y="42"/>
                    </a:lnTo>
                    <a:lnTo>
                      <a:pt x="2429" y="36"/>
                    </a:lnTo>
                    <a:lnTo>
                      <a:pt x="2462" y="31"/>
                    </a:lnTo>
                    <a:lnTo>
                      <a:pt x="2495" y="27"/>
                    </a:lnTo>
                    <a:lnTo>
                      <a:pt x="2526" y="21"/>
                    </a:lnTo>
                    <a:lnTo>
                      <a:pt x="2560" y="15"/>
                    </a:lnTo>
                    <a:lnTo>
                      <a:pt x="2574" y="14"/>
                    </a:lnTo>
                    <a:lnTo>
                      <a:pt x="2591" y="12"/>
                    </a:lnTo>
                    <a:lnTo>
                      <a:pt x="2605" y="12"/>
                    </a:lnTo>
                    <a:lnTo>
                      <a:pt x="2622" y="10"/>
                    </a:lnTo>
                    <a:lnTo>
                      <a:pt x="2636" y="10"/>
                    </a:lnTo>
                    <a:lnTo>
                      <a:pt x="2653" y="8"/>
                    </a:lnTo>
                    <a:lnTo>
                      <a:pt x="2667" y="4"/>
                    </a:lnTo>
                    <a:lnTo>
                      <a:pt x="2682" y="0"/>
                    </a:lnTo>
                    <a:lnTo>
                      <a:pt x="2688" y="0"/>
                    </a:lnTo>
                    <a:lnTo>
                      <a:pt x="2694" y="0"/>
                    </a:lnTo>
                    <a:lnTo>
                      <a:pt x="2701" y="4"/>
                    </a:lnTo>
                    <a:lnTo>
                      <a:pt x="2707" y="8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" name="Freeform 25"/>
              <p:cNvSpPr>
                <a:spLocks/>
              </p:cNvSpPr>
              <p:nvPr/>
            </p:nvSpPr>
            <p:spPr bwMode="auto">
              <a:xfrm>
                <a:off x="2532" y="2161"/>
                <a:ext cx="54" cy="136"/>
              </a:xfrm>
              <a:custGeom>
                <a:avLst/>
                <a:gdLst>
                  <a:gd name="T0" fmla="*/ 4 w 54"/>
                  <a:gd name="T1" fmla="*/ 0 h 136"/>
                  <a:gd name="T2" fmla="*/ 14 w 54"/>
                  <a:gd name="T3" fmla="*/ 32 h 136"/>
                  <a:gd name="T4" fmla="*/ 29 w 54"/>
                  <a:gd name="T5" fmla="*/ 63 h 136"/>
                  <a:gd name="T6" fmla="*/ 43 w 54"/>
                  <a:gd name="T7" fmla="*/ 95 h 136"/>
                  <a:gd name="T8" fmla="*/ 54 w 54"/>
                  <a:gd name="T9" fmla="*/ 128 h 136"/>
                  <a:gd name="T10" fmla="*/ 37 w 54"/>
                  <a:gd name="T11" fmla="*/ 136 h 136"/>
                  <a:gd name="T12" fmla="*/ 21 w 54"/>
                  <a:gd name="T13" fmla="*/ 105 h 136"/>
                  <a:gd name="T14" fmla="*/ 10 w 54"/>
                  <a:gd name="T15" fmla="*/ 71 h 136"/>
                  <a:gd name="T16" fmla="*/ 4 w 54"/>
                  <a:gd name="T17" fmla="*/ 34 h 136"/>
                  <a:gd name="T18" fmla="*/ 0 w 54"/>
                  <a:gd name="T19" fmla="*/ 0 h 136"/>
                  <a:gd name="T20" fmla="*/ 4 w 54"/>
                  <a:gd name="T21" fmla="*/ 0 h 1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136"/>
                  <a:gd name="T35" fmla="*/ 54 w 54"/>
                  <a:gd name="T36" fmla="*/ 136 h 1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136">
                    <a:moveTo>
                      <a:pt x="4" y="0"/>
                    </a:moveTo>
                    <a:lnTo>
                      <a:pt x="14" y="32"/>
                    </a:lnTo>
                    <a:lnTo>
                      <a:pt x="29" y="63"/>
                    </a:lnTo>
                    <a:lnTo>
                      <a:pt x="43" y="95"/>
                    </a:lnTo>
                    <a:lnTo>
                      <a:pt x="54" y="128"/>
                    </a:lnTo>
                    <a:lnTo>
                      <a:pt x="37" y="136"/>
                    </a:lnTo>
                    <a:lnTo>
                      <a:pt x="21" y="105"/>
                    </a:lnTo>
                    <a:lnTo>
                      <a:pt x="10" y="71"/>
                    </a:lnTo>
                    <a:lnTo>
                      <a:pt x="4" y="34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" name="Freeform 26"/>
              <p:cNvSpPr>
                <a:spLocks/>
              </p:cNvSpPr>
              <p:nvPr/>
            </p:nvSpPr>
            <p:spPr bwMode="auto">
              <a:xfrm>
                <a:off x="2791" y="2180"/>
                <a:ext cx="21" cy="31"/>
              </a:xfrm>
              <a:custGeom>
                <a:avLst/>
                <a:gdLst>
                  <a:gd name="T0" fmla="*/ 21 w 21"/>
                  <a:gd name="T1" fmla="*/ 25 h 31"/>
                  <a:gd name="T2" fmla="*/ 17 w 21"/>
                  <a:gd name="T3" fmla="*/ 27 h 31"/>
                  <a:gd name="T4" fmla="*/ 15 w 21"/>
                  <a:gd name="T5" fmla="*/ 29 h 31"/>
                  <a:gd name="T6" fmla="*/ 10 w 21"/>
                  <a:gd name="T7" fmla="*/ 29 h 31"/>
                  <a:gd name="T8" fmla="*/ 6 w 21"/>
                  <a:gd name="T9" fmla="*/ 31 h 31"/>
                  <a:gd name="T10" fmla="*/ 0 w 21"/>
                  <a:gd name="T11" fmla="*/ 25 h 31"/>
                  <a:gd name="T12" fmla="*/ 2 w 21"/>
                  <a:gd name="T13" fmla="*/ 17 h 31"/>
                  <a:gd name="T14" fmla="*/ 4 w 21"/>
                  <a:gd name="T15" fmla="*/ 11 h 31"/>
                  <a:gd name="T16" fmla="*/ 2 w 21"/>
                  <a:gd name="T17" fmla="*/ 6 h 31"/>
                  <a:gd name="T18" fmla="*/ 12 w 21"/>
                  <a:gd name="T19" fmla="*/ 0 h 31"/>
                  <a:gd name="T20" fmla="*/ 17 w 21"/>
                  <a:gd name="T21" fmla="*/ 6 h 31"/>
                  <a:gd name="T22" fmla="*/ 19 w 21"/>
                  <a:gd name="T23" fmla="*/ 11 h 31"/>
                  <a:gd name="T24" fmla="*/ 21 w 21"/>
                  <a:gd name="T25" fmla="*/ 17 h 31"/>
                  <a:gd name="T26" fmla="*/ 21 w 21"/>
                  <a:gd name="T27" fmla="*/ 2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"/>
                  <a:gd name="T43" fmla="*/ 0 h 31"/>
                  <a:gd name="T44" fmla="*/ 21 w 21"/>
                  <a:gd name="T45" fmla="*/ 31 h 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" h="31">
                    <a:moveTo>
                      <a:pt x="21" y="25"/>
                    </a:moveTo>
                    <a:lnTo>
                      <a:pt x="17" y="27"/>
                    </a:lnTo>
                    <a:lnTo>
                      <a:pt x="15" y="29"/>
                    </a:lnTo>
                    <a:lnTo>
                      <a:pt x="10" y="29"/>
                    </a:lnTo>
                    <a:lnTo>
                      <a:pt x="6" y="31"/>
                    </a:lnTo>
                    <a:lnTo>
                      <a:pt x="0" y="25"/>
                    </a:lnTo>
                    <a:lnTo>
                      <a:pt x="2" y="17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12" y="0"/>
                    </a:lnTo>
                    <a:lnTo>
                      <a:pt x="17" y="6"/>
                    </a:lnTo>
                    <a:lnTo>
                      <a:pt x="19" y="11"/>
                    </a:lnTo>
                    <a:lnTo>
                      <a:pt x="21" y="17"/>
                    </a:lnTo>
                    <a:lnTo>
                      <a:pt x="21" y="25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Freeform 27"/>
              <p:cNvSpPr>
                <a:spLocks/>
              </p:cNvSpPr>
              <p:nvPr/>
            </p:nvSpPr>
            <p:spPr bwMode="auto">
              <a:xfrm>
                <a:off x="2457" y="2205"/>
                <a:ext cx="69" cy="149"/>
              </a:xfrm>
              <a:custGeom>
                <a:avLst/>
                <a:gdLst>
                  <a:gd name="T0" fmla="*/ 40 w 69"/>
                  <a:gd name="T1" fmla="*/ 50 h 149"/>
                  <a:gd name="T2" fmla="*/ 42 w 69"/>
                  <a:gd name="T3" fmla="*/ 46 h 149"/>
                  <a:gd name="T4" fmla="*/ 52 w 69"/>
                  <a:gd name="T5" fmla="*/ 69 h 149"/>
                  <a:gd name="T6" fmla="*/ 63 w 69"/>
                  <a:gd name="T7" fmla="*/ 93 h 149"/>
                  <a:gd name="T8" fmla="*/ 69 w 69"/>
                  <a:gd name="T9" fmla="*/ 118 h 149"/>
                  <a:gd name="T10" fmla="*/ 67 w 69"/>
                  <a:gd name="T11" fmla="*/ 143 h 149"/>
                  <a:gd name="T12" fmla="*/ 65 w 69"/>
                  <a:gd name="T13" fmla="*/ 149 h 149"/>
                  <a:gd name="T14" fmla="*/ 58 w 69"/>
                  <a:gd name="T15" fmla="*/ 149 h 149"/>
                  <a:gd name="T16" fmla="*/ 52 w 69"/>
                  <a:gd name="T17" fmla="*/ 147 h 149"/>
                  <a:gd name="T18" fmla="*/ 46 w 69"/>
                  <a:gd name="T19" fmla="*/ 147 h 149"/>
                  <a:gd name="T20" fmla="*/ 40 w 69"/>
                  <a:gd name="T21" fmla="*/ 130 h 149"/>
                  <a:gd name="T22" fmla="*/ 38 w 69"/>
                  <a:gd name="T23" fmla="*/ 111 h 149"/>
                  <a:gd name="T24" fmla="*/ 36 w 69"/>
                  <a:gd name="T25" fmla="*/ 92 h 149"/>
                  <a:gd name="T26" fmla="*/ 27 w 69"/>
                  <a:gd name="T27" fmla="*/ 76 h 149"/>
                  <a:gd name="T28" fmla="*/ 0 w 69"/>
                  <a:gd name="T29" fmla="*/ 0 h 149"/>
                  <a:gd name="T30" fmla="*/ 13 w 69"/>
                  <a:gd name="T31" fmla="*/ 7 h 149"/>
                  <a:gd name="T32" fmla="*/ 21 w 69"/>
                  <a:gd name="T33" fmla="*/ 21 h 149"/>
                  <a:gd name="T34" fmla="*/ 27 w 69"/>
                  <a:gd name="T35" fmla="*/ 36 h 149"/>
                  <a:gd name="T36" fmla="*/ 40 w 69"/>
                  <a:gd name="T37" fmla="*/ 50 h 1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9"/>
                  <a:gd name="T58" fmla="*/ 0 h 149"/>
                  <a:gd name="T59" fmla="*/ 69 w 69"/>
                  <a:gd name="T60" fmla="*/ 149 h 14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9" h="149">
                    <a:moveTo>
                      <a:pt x="40" y="50"/>
                    </a:moveTo>
                    <a:lnTo>
                      <a:pt x="42" y="46"/>
                    </a:lnTo>
                    <a:lnTo>
                      <a:pt x="52" y="69"/>
                    </a:lnTo>
                    <a:lnTo>
                      <a:pt x="63" y="93"/>
                    </a:lnTo>
                    <a:lnTo>
                      <a:pt x="69" y="118"/>
                    </a:lnTo>
                    <a:lnTo>
                      <a:pt x="67" y="143"/>
                    </a:lnTo>
                    <a:lnTo>
                      <a:pt x="65" y="149"/>
                    </a:lnTo>
                    <a:lnTo>
                      <a:pt x="58" y="149"/>
                    </a:lnTo>
                    <a:lnTo>
                      <a:pt x="52" y="147"/>
                    </a:lnTo>
                    <a:lnTo>
                      <a:pt x="46" y="147"/>
                    </a:lnTo>
                    <a:lnTo>
                      <a:pt x="40" y="130"/>
                    </a:lnTo>
                    <a:lnTo>
                      <a:pt x="38" y="111"/>
                    </a:lnTo>
                    <a:lnTo>
                      <a:pt x="36" y="92"/>
                    </a:lnTo>
                    <a:lnTo>
                      <a:pt x="27" y="76"/>
                    </a:lnTo>
                    <a:lnTo>
                      <a:pt x="0" y="0"/>
                    </a:lnTo>
                    <a:lnTo>
                      <a:pt x="13" y="7"/>
                    </a:lnTo>
                    <a:lnTo>
                      <a:pt x="21" y="21"/>
                    </a:lnTo>
                    <a:lnTo>
                      <a:pt x="27" y="36"/>
                    </a:lnTo>
                    <a:lnTo>
                      <a:pt x="4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6" name="Freeform 28"/>
              <p:cNvSpPr>
                <a:spLocks/>
              </p:cNvSpPr>
              <p:nvPr/>
            </p:nvSpPr>
            <p:spPr bwMode="auto">
              <a:xfrm>
                <a:off x="2731" y="2224"/>
                <a:ext cx="21" cy="13"/>
              </a:xfrm>
              <a:custGeom>
                <a:avLst/>
                <a:gdLst>
                  <a:gd name="T0" fmla="*/ 0 w 21"/>
                  <a:gd name="T1" fmla="*/ 13 h 13"/>
                  <a:gd name="T2" fmla="*/ 19 w 21"/>
                  <a:gd name="T3" fmla="*/ 0 h 13"/>
                  <a:gd name="T4" fmla="*/ 21 w 21"/>
                  <a:gd name="T5" fmla="*/ 2 h 13"/>
                  <a:gd name="T6" fmla="*/ 0 w 21"/>
                  <a:gd name="T7" fmla="*/ 13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13"/>
                  <a:gd name="T14" fmla="*/ 21 w 2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13">
                    <a:moveTo>
                      <a:pt x="0" y="13"/>
                    </a:moveTo>
                    <a:lnTo>
                      <a:pt x="19" y="0"/>
                    </a:lnTo>
                    <a:lnTo>
                      <a:pt x="21" y="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DC9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7" name="Freeform 29"/>
              <p:cNvSpPr>
                <a:spLocks/>
              </p:cNvSpPr>
              <p:nvPr/>
            </p:nvSpPr>
            <p:spPr bwMode="auto">
              <a:xfrm>
                <a:off x="2393" y="2232"/>
                <a:ext cx="68" cy="153"/>
              </a:xfrm>
              <a:custGeom>
                <a:avLst/>
                <a:gdLst>
                  <a:gd name="T0" fmla="*/ 39 w 68"/>
                  <a:gd name="T1" fmla="*/ 49 h 153"/>
                  <a:gd name="T2" fmla="*/ 50 w 68"/>
                  <a:gd name="T3" fmla="*/ 74 h 153"/>
                  <a:gd name="T4" fmla="*/ 62 w 68"/>
                  <a:gd name="T5" fmla="*/ 103 h 153"/>
                  <a:gd name="T6" fmla="*/ 68 w 68"/>
                  <a:gd name="T7" fmla="*/ 130 h 153"/>
                  <a:gd name="T8" fmla="*/ 58 w 68"/>
                  <a:gd name="T9" fmla="*/ 153 h 153"/>
                  <a:gd name="T10" fmla="*/ 35 w 68"/>
                  <a:gd name="T11" fmla="*/ 153 h 153"/>
                  <a:gd name="T12" fmla="*/ 29 w 68"/>
                  <a:gd name="T13" fmla="*/ 114 h 153"/>
                  <a:gd name="T14" fmla="*/ 23 w 68"/>
                  <a:gd name="T15" fmla="*/ 76 h 153"/>
                  <a:gd name="T16" fmla="*/ 13 w 68"/>
                  <a:gd name="T17" fmla="*/ 36 h 153"/>
                  <a:gd name="T18" fmla="*/ 0 w 68"/>
                  <a:gd name="T19" fmla="*/ 0 h 153"/>
                  <a:gd name="T20" fmla="*/ 13 w 68"/>
                  <a:gd name="T21" fmla="*/ 9 h 153"/>
                  <a:gd name="T22" fmla="*/ 21 w 68"/>
                  <a:gd name="T23" fmla="*/ 23 h 153"/>
                  <a:gd name="T24" fmla="*/ 27 w 68"/>
                  <a:gd name="T25" fmla="*/ 38 h 153"/>
                  <a:gd name="T26" fmla="*/ 39 w 68"/>
                  <a:gd name="T27" fmla="*/ 49 h 1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8"/>
                  <a:gd name="T43" fmla="*/ 0 h 153"/>
                  <a:gd name="T44" fmla="*/ 68 w 68"/>
                  <a:gd name="T45" fmla="*/ 153 h 1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8" h="153">
                    <a:moveTo>
                      <a:pt x="39" y="49"/>
                    </a:moveTo>
                    <a:lnTo>
                      <a:pt x="50" y="74"/>
                    </a:lnTo>
                    <a:lnTo>
                      <a:pt x="62" y="103"/>
                    </a:lnTo>
                    <a:lnTo>
                      <a:pt x="68" y="130"/>
                    </a:lnTo>
                    <a:lnTo>
                      <a:pt x="58" y="153"/>
                    </a:lnTo>
                    <a:lnTo>
                      <a:pt x="35" y="153"/>
                    </a:lnTo>
                    <a:lnTo>
                      <a:pt x="29" y="114"/>
                    </a:lnTo>
                    <a:lnTo>
                      <a:pt x="23" y="76"/>
                    </a:lnTo>
                    <a:lnTo>
                      <a:pt x="13" y="36"/>
                    </a:lnTo>
                    <a:lnTo>
                      <a:pt x="0" y="0"/>
                    </a:lnTo>
                    <a:lnTo>
                      <a:pt x="13" y="9"/>
                    </a:lnTo>
                    <a:lnTo>
                      <a:pt x="21" y="23"/>
                    </a:lnTo>
                    <a:lnTo>
                      <a:pt x="27" y="38"/>
                    </a:lnTo>
                    <a:lnTo>
                      <a:pt x="39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" name="Freeform 30"/>
              <p:cNvSpPr>
                <a:spLocks/>
              </p:cNvSpPr>
              <p:nvPr/>
            </p:nvSpPr>
            <p:spPr bwMode="auto">
              <a:xfrm>
                <a:off x="2242" y="2241"/>
                <a:ext cx="68" cy="176"/>
              </a:xfrm>
              <a:custGeom>
                <a:avLst/>
                <a:gdLst>
                  <a:gd name="T0" fmla="*/ 60 w 68"/>
                  <a:gd name="T1" fmla="*/ 126 h 176"/>
                  <a:gd name="T2" fmla="*/ 62 w 68"/>
                  <a:gd name="T3" fmla="*/ 140 h 176"/>
                  <a:gd name="T4" fmla="*/ 66 w 68"/>
                  <a:gd name="T5" fmla="*/ 149 h 176"/>
                  <a:gd name="T6" fmla="*/ 68 w 68"/>
                  <a:gd name="T7" fmla="*/ 161 h 176"/>
                  <a:gd name="T8" fmla="*/ 66 w 68"/>
                  <a:gd name="T9" fmla="*/ 172 h 176"/>
                  <a:gd name="T10" fmla="*/ 54 w 68"/>
                  <a:gd name="T11" fmla="*/ 176 h 176"/>
                  <a:gd name="T12" fmla="*/ 41 w 68"/>
                  <a:gd name="T13" fmla="*/ 172 h 176"/>
                  <a:gd name="T14" fmla="*/ 33 w 68"/>
                  <a:gd name="T15" fmla="*/ 163 h 176"/>
                  <a:gd name="T16" fmla="*/ 29 w 68"/>
                  <a:gd name="T17" fmla="*/ 153 h 176"/>
                  <a:gd name="T18" fmla="*/ 25 w 68"/>
                  <a:gd name="T19" fmla="*/ 113 h 176"/>
                  <a:gd name="T20" fmla="*/ 14 w 68"/>
                  <a:gd name="T21" fmla="*/ 75 h 176"/>
                  <a:gd name="T22" fmla="*/ 4 w 68"/>
                  <a:gd name="T23" fmla="*/ 38 h 176"/>
                  <a:gd name="T24" fmla="*/ 0 w 68"/>
                  <a:gd name="T25" fmla="*/ 0 h 176"/>
                  <a:gd name="T26" fmla="*/ 14 w 68"/>
                  <a:gd name="T27" fmla="*/ 31 h 176"/>
                  <a:gd name="T28" fmla="*/ 27 w 68"/>
                  <a:gd name="T29" fmla="*/ 63 h 176"/>
                  <a:gd name="T30" fmla="*/ 41 w 68"/>
                  <a:gd name="T31" fmla="*/ 96 h 176"/>
                  <a:gd name="T32" fmla="*/ 60 w 68"/>
                  <a:gd name="T33" fmla="*/ 126 h 1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176"/>
                  <a:gd name="T53" fmla="*/ 68 w 68"/>
                  <a:gd name="T54" fmla="*/ 176 h 1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176">
                    <a:moveTo>
                      <a:pt x="60" y="126"/>
                    </a:moveTo>
                    <a:lnTo>
                      <a:pt x="62" y="140"/>
                    </a:lnTo>
                    <a:lnTo>
                      <a:pt x="66" y="149"/>
                    </a:lnTo>
                    <a:lnTo>
                      <a:pt x="68" y="161"/>
                    </a:lnTo>
                    <a:lnTo>
                      <a:pt x="66" y="172"/>
                    </a:lnTo>
                    <a:lnTo>
                      <a:pt x="54" y="176"/>
                    </a:lnTo>
                    <a:lnTo>
                      <a:pt x="41" y="172"/>
                    </a:lnTo>
                    <a:lnTo>
                      <a:pt x="33" y="163"/>
                    </a:lnTo>
                    <a:lnTo>
                      <a:pt x="29" y="153"/>
                    </a:lnTo>
                    <a:lnTo>
                      <a:pt x="25" y="113"/>
                    </a:lnTo>
                    <a:lnTo>
                      <a:pt x="14" y="75"/>
                    </a:lnTo>
                    <a:lnTo>
                      <a:pt x="4" y="38"/>
                    </a:lnTo>
                    <a:lnTo>
                      <a:pt x="0" y="0"/>
                    </a:lnTo>
                    <a:lnTo>
                      <a:pt x="14" y="31"/>
                    </a:lnTo>
                    <a:lnTo>
                      <a:pt x="27" y="63"/>
                    </a:lnTo>
                    <a:lnTo>
                      <a:pt x="41" y="96"/>
                    </a:lnTo>
                    <a:lnTo>
                      <a:pt x="60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9" name="Freeform 31"/>
              <p:cNvSpPr>
                <a:spLocks/>
              </p:cNvSpPr>
              <p:nvPr/>
            </p:nvSpPr>
            <p:spPr bwMode="auto">
              <a:xfrm>
                <a:off x="2329" y="2264"/>
                <a:ext cx="58" cy="140"/>
              </a:xfrm>
              <a:custGeom>
                <a:avLst/>
                <a:gdLst>
                  <a:gd name="T0" fmla="*/ 31 w 58"/>
                  <a:gd name="T1" fmla="*/ 59 h 140"/>
                  <a:gd name="T2" fmla="*/ 41 w 58"/>
                  <a:gd name="T3" fmla="*/ 80 h 140"/>
                  <a:gd name="T4" fmla="*/ 54 w 58"/>
                  <a:gd name="T5" fmla="*/ 101 h 140"/>
                  <a:gd name="T6" fmla="*/ 58 w 58"/>
                  <a:gd name="T7" fmla="*/ 121 h 140"/>
                  <a:gd name="T8" fmla="*/ 41 w 58"/>
                  <a:gd name="T9" fmla="*/ 140 h 140"/>
                  <a:gd name="T10" fmla="*/ 23 w 58"/>
                  <a:gd name="T11" fmla="*/ 140 h 140"/>
                  <a:gd name="T12" fmla="*/ 18 w 58"/>
                  <a:gd name="T13" fmla="*/ 103 h 140"/>
                  <a:gd name="T14" fmla="*/ 10 w 58"/>
                  <a:gd name="T15" fmla="*/ 69 h 140"/>
                  <a:gd name="T16" fmla="*/ 2 w 58"/>
                  <a:gd name="T17" fmla="*/ 34 h 140"/>
                  <a:gd name="T18" fmla="*/ 0 w 58"/>
                  <a:gd name="T19" fmla="*/ 0 h 140"/>
                  <a:gd name="T20" fmla="*/ 14 w 58"/>
                  <a:gd name="T21" fmla="*/ 10 h 140"/>
                  <a:gd name="T22" fmla="*/ 23 w 58"/>
                  <a:gd name="T23" fmla="*/ 25 h 140"/>
                  <a:gd name="T24" fmla="*/ 27 w 58"/>
                  <a:gd name="T25" fmla="*/ 42 h 140"/>
                  <a:gd name="T26" fmla="*/ 31 w 58"/>
                  <a:gd name="T27" fmla="*/ 59 h 1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140"/>
                  <a:gd name="T44" fmla="*/ 58 w 58"/>
                  <a:gd name="T45" fmla="*/ 140 h 1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140">
                    <a:moveTo>
                      <a:pt x="31" y="59"/>
                    </a:moveTo>
                    <a:lnTo>
                      <a:pt x="41" y="80"/>
                    </a:lnTo>
                    <a:lnTo>
                      <a:pt x="54" y="101"/>
                    </a:lnTo>
                    <a:lnTo>
                      <a:pt x="58" y="121"/>
                    </a:lnTo>
                    <a:lnTo>
                      <a:pt x="41" y="140"/>
                    </a:lnTo>
                    <a:lnTo>
                      <a:pt x="23" y="140"/>
                    </a:lnTo>
                    <a:lnTo>
                      <a:pt x="18" y="103"/>
                    </a:lnTo>
                    <a:lnTo>
                      <a:pt x="10" y="69"/>
                    </a:lnTo>
                    <a:lnTo>
                      <a:pt x="2" y="34"/>
                    </a:lnTo>
                    <a:lnTo>
                      <a:pt x="0" y="0"/>
                    </a:lnTo>
                    <a:lnTo>
                      <a:pt x="14" y="10"/>
                    </a:lnTo>
                    <a:lnTo>
                      <a:pt x="23" y="25"/>
                    </a:lnTo>
                    <a:lnTo>
                      <a:pt x="27" y="42"/>
                    </a:lnTo>
                    <a:lnTo>
                      <a:pt x="31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0" name="Freeform 32"/>
              <p:cNvSpPr>
                <a:spLocks/>
              </p:cNvSpPr>
              <p:nvPr/>
            </p:nvSpPr>
            <p:spPr bwMode="auto">
              <a:xfrm>
                <a:off x="2725" y="2270"/>
                <a:ext cx="35" cy="38"/>
              </a:xfrm>
              <a:custGeom>
                <a:avLst/>
                <a:gdLst>
                  <a:gd name="T0" fmla="*/ 35 w 35"/>
                  <a:gd name="T1" fmla="*/ 11 h 38"/>
                  <a:gd name="T2" fmla="*/ 29 w 35"/>
                  <a:gd name="T3" fmla="*/ 21 h 38"/>
                  <a:gd name="T4" fmla="*/ 27 w 35"/>
                  <a:gd name="T5" fmla="*/ 30 h 38"/>
                  <a:gd name="T6" fmla="*/ 20 w 35"/>
                  <a:gd name="T7" fmla="*/ 36 h 38"/>
                  <a:gd name="T8" fmla="*/ 6 w 35"/>
                  <a:gd name="T9" fmla="*/ 38 h 38"/>
                  <a:gd name="T10" fmla="*/ 0 w 35"/>
                  <a:gd name="T11" fmla="*/ 32 h 38"/>
                  <a:gd name="T12" fmla="*/ 0 w 35"/>
                  <a:gd name="T13" fmla="*/ 23 h 38"/>
                  <a:gd name="T14" fmla="*/ 0 w 35"/>
                  <a:gd name="T15" fmla="*/ 15 h 38"/>
                  <a:gd name="T16" fmla="*/ 2 w 35"/>
                  <a:gd name="T17" fmla="*/ 7 h 38"/>
                  <a:gd name="T18" fmla="*/ 8 w 35"/>
                  <a:gd name="T19" fmla="*/ 2 h 38"/>
                  <a:gd name="T20" fmla="*/ 18 w 35"/>
                  <a:gd name="T21" fmla="*/ 0 h 38"/>
                  <a:gd name="T22" fmla="*/ 27 w 35"/>
                  <a:gd name="T23" fmla="*/ 4 h 38"/>
                  <a:gd name="T24" fmla="*/ 35 w 35"/>
                  <a:gd name="T25" fmla="*/ 11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38"/>
                  <a:gd name="T41" fmla="*/ 35 w 35"/>
                  <a:gd name="T42" fmla="*/ 38 h 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38">
                    <a:moveTo>
                      <a:pt x="35" y="11"/>
                    </a:moveTo>
                    <a:lnTo>
                      <a:pt x="29" y="21"/>
                    </a:lnTo>
                    <a:lnTo>
                      <a:pt x="27" y="30"/>
                    </a:lnTo>
                    <a:lnTo>
                      <a:pt x="20" y="36"/>
                    </a:lnTo>
                    <a:lnTo>
                      <a:pt x="6" y="38"/>
                    </a:lnTo>
                    <a:lnTo>
                      <a:pt x="0" y="32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2" y="7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27" y="4"/>
                    </a:lnTo>
                    <a:lnTo>
                      <a:pt x="3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Freeform 33"/>
              <p:cNvSpPr>
                <a:spLocks/>
              </p:cNvSpPr>
              <p:nvPr/>
            </p:nvSpPr>
            <p:spPr bwMode="auto">
              <a:xfrm>
                <a:off x="4331" y="2467"/>
                <a:ext cx="238" cy="63"/>
              </a:xfrm>
              <a:custGeom>
                <a:avLst/>
                <a:gdLst>
                  <a:gd name="T0" fmla="*/ 238 w 238"/>
                  <a:gd name="T1" fmla="*/ 0 h 63"/>
                  <a:gd name="T2" fmla="*/ 214 w 238"/>
                  <a:gd name="T3" fmla="*/ 15 h 63"/>
                  <a:gd name="T4" fmla="*/ 185 w 238"/>
                  <a:gd name="T5" fmla="*/ 19 h 63"/>
                  <a:gd name="T6" fmla="*/ 153 w 238"/>
                  <a:gd name="T7" fmla="*/ 17 h 63"/>
                  <a:gd name="T8" fmla="*/ 124 w 238"/>
                  <a:gd name="T9" fmla="*/ 15 h 63"/>
                  <a:gd name="T10" fmla="*/ 95 w 238"/>
                  <a:gd name="T11" fmla="*/ 13 h 63"/>
                  <a:gd name="T12" fmla="*/ 73 w 238"/>
                  <a:gd name="T13" fmla="*/ 19 h 63"/>
                  <a:gd name="T14" fmla="*/ 56 w 238"/>
                  <a:gd name="T15" fmla="*/ 34 h 63"/>
                  <a:gd name="T16" fmla="*/ 46 w 238"/>
                  <a:gd name="T17" fmla="*/ 63 h 63"/>
                  <a:gd name="T18" fmla="*/ 29 w 238"/>
                  <a:gd name="T19" fmla="*/ 59 h 63"/>
                  <a:gd name="T20" fmla="*/ 17 w 238"/>
                  <a:gd name="T21" fmla="*/ 55 h 63"/>
                  <a:gd name="T22" fmla="*/ 4 w 238"/>
                  <a:gd name="T23" fmla="*/ 48 h 63"/>
                  <a:gd name="T24" fmla="*/ 0 w 238"/>
                  <a:gd name="T25" fmla="*/ 36 h 63"/>
                  <a:gd name="T26" fmla="*/ 13 w 238"/>
                  <a:gd name="T27" fmla="*/ 21 h 63"/>
                  <a:gd name="T28" fmla="*/ 27 w 238"/>
                  <a:gd name="T29" fmla="*/ 11 h 63"/>
                  <a:gd name="T30" fmla="*/ 48 w 238"/>
                  <a:gd name="T31" fmla="*/ 6 h 63"/>
                  <a:gd name="T32" fmla="*/ 68 w 238"/>
                  <a:gd name="T33" fmla="*/ 2 h 63"/>
                  <a:gd name="T34" fmla="*/ 91 w 238"/>
                  <a:gd name="T35" fmla="*/ 2 h 63"/>
                  <a:gd name="T36" fmla="*/ 116 w 238"/>
                  <a:gd name="T37" fmla="*/ 2 h 63"/>
                  <a:gd name="T38" fmla="*/ 139 w 238"/>
                  <a:gd name="T39" fmla="*/ 2 h 63"/>
                  <a:gd name="T40" fmla="*/ 160 w 238"/>
                  <a:gd name="T41" fmla="*/ 0 h 63"/>
                  <a:gd name="T42" fmla="*/ 238 w 238"/>
                  <a:gd name="T43" fmla="*/ 0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8"/>
                  <a:gd name="T67" fmla="*/ 0 h 63"/>
                  <a:gd name="T68" fmla="*/ 238 w 238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8" h="63">
                    <a:moveTo>
                      <a:pt x="238" y="0"/>
                    </a:moveTo>
                    <a:lnTo>
                      <a:pt x="214" y="15"/>
                    </a:lnTo>
                    <a:lnTo>
                      <a:pt x="185" y="19"/>
                    </a:lnTo>
                    <a:lnTo>
                      <a:pt x="153" y="17"/>
                    </a:lnTo>
                    <a:lnTo>
                      <a:pt x="124" y="15"/>
                    </a:lnTo>
                    <a:lnTo>
                      <a:pt x="95" y="13"/>
                    </a:lnTo>
                    <a:lnTo>
                      <a:pt x="73" y="19"/>
                    </a:lnTo>
                    <a:lnTo>
                      <a:pt x="56" y="34"/>
                    </a:lnTo>
                    <a:lnTo>
                      <a:pt x="46" y="63"/>
                    </a:lnTo>
                    <a:lnTo>
                      <a:pt x="29" y="59"/>
                    </a:lnTo>
                    <a:lnTo>
                      <a:pt x="17" y="55"/>
                    </a:lnTo>
                    <a:lnTo>
                      <a:pt x="4" y="48"/>
                    </a:lnTo>
                    <a:lnTo>
                      <a:pt x="0" y="36"/>
                    </a:lnTo>
                    <a:lnTo>
                      <a:pt x="13" y="21"/>
                    </a:lnTo>
                    <a:lnTo>
                      <a:pt x="27" y="11"/>
                    </a:lnTo>
                    <a:lnTo>
                      <a:pt x="48" y="6"/>
                    </a:lnTo>
                    <a:lnTo>
                      <a:pt x="68" y="2"/>
                    </a:lnTo>
                    <a:lnTo>
                      <a:pt x="91" y="2"/>
                    </a:lnTo>
                    <a:lnTo>
                      <a:pt x="116" y="2"/>
                    </a:lnTo>
                    <a:lnTo>
                      <a:pt x="139" y="2"/>
                    </a:lnTo>
                    <a:lnTo>
                      <a:pt x="160" y="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Freeform 34"/>
              <p:cNvSpPr>
                <a:spLocks/>
              </p:cNvSpPr>
              <p:nvPr/>
            </p:nvSpPr>
            <p:spPr bwMode="auto">
              <a:xfrm>
                <a:off x="2480" y="2484"/>
                <a:ext cx="2728" cy="382"/>
              </a:xfrm>
              <a:custGeom>
                <a:avLst/>
                <a:gdLst>
                  <a:gd name="T0" fmla="*/ 2701 w 2728"/>
                  <a:gd name="T1" fmla="*/ 19 h 382"/>
                  <a:gd name="T2" fmla="*/ 2653 w 2728"/>
                  <a:gd name="T3" fmla="*/ 34 h 382"/>
                  <a:gd name="T4" fmla="*/ 2595 w 2728"/>
                  <a:gd name="T5" fmla="*/ 40 h 382"/>
                  <a:gd name="T6" fmla="*/ 2508 w 2728"/>
                  <a:gd name="T7" fmla="*/ 48 h 382"/>
                  <a:gd name="T8" fmla="*/ 2411 w 2728"/>
                  <a:gd name="T9" fmla="*/ 57 h 382"/>
                  <a:gd name="T10" fmla="*/ 2315 w 2728"/>
                  <a:gd name="T11" fmla="*/ 69 h 382"/>
                  <a:gd name="T12" fmla="*/ 2220 w 2728"/>
                  <a:gd name="T13" fmla="*/ 80 h 382"/>
                  <a:gd name="T14" fmla="*/ 2139 w 2728"/>
                  <a:gd name="T15" fmla="*/ 98 h 382"/>
                  <a:gd name="T16" fmla="*/ 2058 w 2728"/>
                  <a:gd name="T17" fmla="*/ 101 h 382"/>
                  <a:gd name="T18" fmla="*/ 1975 w 2728"/>
                  <a:gd name="T19" fmla="*/ 113 h 382"/>
                  <a:gd name="T20" fmla="*/ 1888 w 2728"/>
                  <a:gd name="T21" fmla="*/ 122 h 382"/>
                  <a:gd name="T22" fmla="*/ 1801 w 2728"/>
                  <a:gd name="T23" fmla="*/ 132 h 382"/>
                  <a:gd name="T24" fmla="*/ 1718 w 2728"/>
                  <a:gd name="T25" fmla="*/ 143 h 382"/>
                  <a:gd name="T26" fmla="*/ 1592 w 2728"/>
                  <a:gd name="T27" fmla="*/ 161 h 382"/>
                  <a:gd name="T28" fmla="*/ 1453 w 2728"/>
                  <a:gd name="T29" fmla="*/ 182 h 382"/>
                  <a:gd name="T30" fmla="*/ 1314 w 2728"/>
                  <a:gd name="T31" fmla="*/ 201 h 382"/>
                  <a:gd name="T32" fmla="*/ 1175 w 2728"/>
                  <a:gd name="T33" fmla="*/ 220 h 382"/>
                  <a:gd name="T34" fmla="*/ 1099 w 2728"/>
                  <a:gd name="T35" fmla="*/ 231 h 382"/>
                  <a:gd name="T36" fmla="*/ 1039 w 2728"/>
                  <a:gd name="T37" fmla="*/ 241 h 382"/>
                  <a:gd name="T38" fmla="*/ 925 w 2728"/>
                  <a:gd name="T39" fmla="*/ 258 h 382"/>
                  <a:gd name="T40" fmla="*/ 794 w 2728"/>
                  <a:gd name="T41" fmla="*/ 275 h 382"/>
                  <a:gd name="T42" fmla="*/ 661 w 2728"/>
                  <a:gd name="T43" fmla="*/ 293 h 382"/>
                  <a:gd name="T44" fmla="*/ 529 w 2728"/>
                  <a:gd name="T45" fmla="*/ 310 h 382"/>
                  <a:gd name="T46" fmla="*/ 446 w 2728"/>
                  <a:gd name="T47" fmla="*/ 323 h 382"/>
                  <a:gd name="T48" fmla="*/ 363 w 2728"/>
                  <a:gd name="T49" fmla="*/ 335 h 382"/>
                  <a:gd name="T50" fmla="*/ 280 w 2728"/>
                  <a:gd name="T51" fmla="*/ 348 h 382"/>
                  <a:gd name="T52" fmla="*/ 197 w 2728"/>
                  <a:gd name="T53" fmla="*/ 359 h 382"/>
                  <a:gd name="T54" fmla="*/ 120 w 2728"/>
                  <a:gd name="T55" fmla="*/ 367 h 382"/>
                  <a:gd name="T56" fmla="*/ 44 w 2728"/>
                  <a:gd name="T57" fmla="*/ 379 h 382"/>
                  <a:gd name="T58" fmla="*/ 54 w 2728"/>
                  <a:gd name="T59" fmla="*/ 350 h 382"/>
                  <a:gd name="T60" fmla="*/ 270 w 2728"/>
                  <a:gd name="T61" fmla="*/ 321 h 382"/>
                  <a:gd name="T62" fmla="*/ 485 w 2728"/>
                  <a:gd name="T63" fmla="*/ 291 h 382"/>
                  <a:gd name="T64" fmla="*/ 699 w 2728"/>
                  <a:gd name="T65" fmla="*/ 260 h 382"/>
                  <a:gd name="T66" fmla="*/ 885 w 2728"/>
                  <a:gd name="T67" fmla="*/ 237 h 382"/>
                  <a:gd name="T68" fmla="*/ 985 w 2728"/>
                  <a:gd name="T69" fmla="*/ 226 h 382"/>
                  <a:gd name="T70" fmla="*/ 1084 w 2728"/>
                  <a:gd name="T71" fmla="*/ 207 h 382"/>
                  <a:gd name="T72" fmla="*/ 1190 w 2728"/>
                  <a:gd name="T73" fmla="*/ 193 h 382"/>
                  <a:gd name="T74" fmla="*/ 1298 w 2728"/>
                  <a:gd name="T75" fmla="*/ 178 h 382"/>
                  <a:gd name="T76" fmla="*/ 1403 w 2728"/>
                  <a:gd name="T77" fmla="*/ 164 h 382"/>
                  <a:gd name="T78" fmla="*/ 1505 w 2728"/>
                  <a:gd name="T79" fmla="*/ 147 h 382"/>
                  <a:gd name="T80" fmla="*/ 1598 w 2728"/>
                  <a:gd name="T81" fmla="*/ 136 h 382"/>
                  <a:gd name="T82" fmla="*/ 1698 w 2728"/>
                  <a:gd name="T83" fmla="*/ 120 h 382"/>
                  <a:gd name="T84" fmla="*/ 1822 w 2728"/>
                  <a:gd name="T85" fmla="*/ 98 h 382"/>
                  <a:gd name="T86" fmla="*/ 1951 w 2728"/>
                  <a:gd name="T87" fmla="*/ 84 h 382"/>
                  <a:gd name="T88" fmla="*/ 2077 w 2728"/>
                  <a:gd name="T89" fmla="*/ 71 h 382"/>
                  <a:gd name="T90" fmla="*/ 2187 w 2728"/>
                  <a:gd name="T91" fmla="*/ 59 h 382"/>
                  <a:gd name="T92" fmla="*/ 2264 w 2728"/>
                  <a:gd name="T93" fmla="*/ 50 h 382"/>
                  <a:gd name="T94" fmla="*/ 2363 w 2728"/>
                  <a:gd name="T95" fmla="*/ 36 h 382"/>
                  <a:gd name="T96" fmla="*/ 2521 w 2728"/>
                  <a:gd name="T97" fmla="*/ 21 h 382"/>
                  <a:gd name="T98" fmla="*/ 2651 w 2728"/>
                  <a:gd name="T99" fmla="*/ 6 h 382"/>
                  <a:gd name="T100" fmla="*/ 2697 w 2728"/>
                  <a:gd name="T101" fmla="*/ 0 h 3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28"/>
                  <a:gd name="T154" fmla="*/ 0 h 382"/>
                  <a:gd name="T155" fmla="*/ 2728 w 2728"/>
                  <a:gd name="T156" fmla="*/ 382 h 3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28" h="382">
                    <a:moveTo>
                      <a:pt x="2728" y="11"/>
                    </a:moveTo>
                    <a:lnTo>
                      <a:pt x="2724" y="19"/>
                    </a:lnTo>
                    <a:lnTo>
                      <a:pt x="2713" y="19"/>
                    </a:lnTo>
                    <a:lnTo>
                      <a:pt x="2701" y="19"/>
                    </a:lnTo>
                    <a:lnTo>
                      <a:pt x="2693" y="23"/>
                    </a:lnTo>
                    <a:lnTo>
                      <a:pt x="2680" y="27"/>
                    </a:lnTo>
                    <a:lnTo>
                      <a:pt x="2666" y="31"/>
                    </a:lnTo>
                    <a:lnTo>
                      <a:pt x="2653" y="34"/>
                    </a:lnTo>
                    <a:lnTo>
                      <a:pt x="2639" y="36"/>
                    </a:lnTo>
                    <a:lnTo>
                      <a:pt x="2624" y="38"/>
                    </a:lnTo>
                    <a:lnTo>
                      <a:pt x="2610" y="40"/>
                    </a:lnTo>
                    <a:lnTo>
                      <a:pt x="2595" y="40"/>
                    </a:lnTo>
                    <a:lnTo>
                      <a:pt x="2581" y="42"/>
                    </a:lnTo>
                    <a:lnTo>
                      <a:pt x="2556" y="44"/>
                    </a:lnTo>
                    <a:lnTo>
                      <a:pt x="2531" y="46"/>
                    </a:lnTo>
                    <a:lnTo>
                      <a:pt x="2508" y="48"/>
                    </a:lnTo>
                    <a:lnTo>
                      <a:pt x="2483" y="50"/>
                    </a:lnTo>
                    <a:lnTo>
                      <a:pt x="2458" y="52"/>
                    </a:lnTo>
                    <a:lnTo>
                      <a:pt x="2436" y="54"/>
                    </a:lnTo>
                    <a:lnTo>
                      <a:pt x="2411" y="57"/>
                    </a:lnTo>
                    <a:lnTo>
                      <a:pt x="2388" y="59"/>
                    </a:lnTo>
                    <a:lnTo>
                      <a:pt x="2363" y="63"/>
                    </a:lnTo>
                    <a:lnTo>
                      <a:pt x="2340" y="65"/>
                    </a:lnTo>
                    <a:lnTo>
                      <a:pt x="2315" y="69"/>
                    </a:lnTo>
                    <a:lnTo>
                      <a:pt x="2293" y="71"/>
                    </a:lnTo>
                    <a:lnTo>
                      <a:pt x="2268" y="75"/>
                    </a:lnTo>
                    <a:lnTo>
                      <a:pt x="2245" y="78"/>
                    </a:lnTo>
                    <a:lnTo>
                      <a:pt x="2220" y="80"/>
                    </a:lnTo>
                    <a:lnTo>
                      <a:pt x="2197" y="84"/>
                    </a:lnTo>
                    <a:lnTo>
                      <a:pt x="2179" y="92"/>
                    </a:lnTo>
                    <a:lnTo>
                      <a:pt x="2158" y="96"/>
                    </a:lnTo>
                    <a:lnTo>
                      <a:pt x="2139" y="98"/>
                    </a:lnTo>
                    <a:lnTo>
                      <a:pt x="2118" y="99"/>
                    </a:lnTo>
                    <a:lnTo>
                      <a:pt x="2098" y="99"/>
                    </a:lnTo>
                    <a:lnTo>
                      <a:pt x="2077" y="99"/>
                    </a:lnTo>
                    <a:lnTo>
                      <a:pt x="2058" y="101"/>
                    </a:lnTo>
                    <a:lnTo>
                      <a:pt x="2038" y="105"/>
                    </a:lnTo>
                    <a:lnTo>
                      <a:pt x="2017" y="107"/>
                    </a:lnTo>
                    <a:lnTo>
                      <a:pt x="1996" y="111"/>
                    </a:lnTo>
                    <a:lnTo>
                      <a:pt x="1975" y="113"/>
                    </a:lnTo>
                    <a:lnTo>
                      <a:pt x="1953" y="117"/>
                    </a:lnTo>
                    <a:lnTo>
                      <a:pt x="1932" y="119"/>
                    </a:lnTo>
                    <a:lnTo>
                      <a:pt x="1909" y="120"/>
                    </a:lnTo>
                    <a:lnTo>
                      <a:pt x="1888" y="122"/>
                    </a:lnTo>
                    <a:lnTo>
                      <a:pt x="1866" y="124"/>
                    </a:lnTo>
                    <a:lnTo>
                      <a:pt x="1845" y="128"/>
                    </a:lnTo>
                    <a:lnTo>
                      <a:pt x="1822" y="130"/>
                    </a:lnTo>
                    <a:lnTo>
                      <a:pt x="1801" y="132"/>
                    </a:lnTo>
                    <a:lnTo>
                      <a:pt x="1779" y="134"/>
                    </a:lnTo>
                    <a:lnTo>
                      <a:pt x="1758" y="138"/>
                    </a:lnTo>
                    <a:lnTo>
                      <a:pt x="1737" y="140"/>
                    </a:lnTo>
                    <a:lnTo>
                      <a:pt x="1718" y="143"/>
                    </a:lnTo>
                    <a:lnTo>
                      <a:pt x="1698" y="145"/>
                    </a:lnTo>
                    <a:lnTo>
                      <a:pt x="1662" y="151"/>
                    </a:lnTo>
                    <a:lnTo>
                      <a:pt x="1627" y="155"/>
                    </a:lnTo>
                    <a:lnTo>
                      <a:pt x="1592" y="161"/>
                    </a:lnTo>
                    <a:lnTo>
                      <a:pt x="1559" y="166"/>
                    </a:lnTo>
                    <a:lnTo>
                      <a:pt x="1524" y="170"/>
                    </a:lnTo>
                    <a:lnTo>
                      <a:pt x="1488" y="176"/>
                    </a:lnTo>
                    <a:lnTo>
                      <a:pt x="1453" y="182"/>
                    </a:lnTo>
                    <a:lnTo>
                      <a:pt x="1418" y="185"/>
                    </a:lnTo>
                    <a:lnTo>
                      <a:pt x="1383" y="191"/>
                    </a:lnTo>
                    <a:lnTo>
                      <a:pt x="1347" y="195"/>
                    </a:lnTo>
                    <a:lnTo>
                      <a:pt x="1314" y="201"/>
                    </a:lnTo>
                    <a:lnTo>
                      <a:pt x="1279" y="205"/>
                    </a:lnTo>
                    <a:lnTo>
                      <a:pt x="1244" y="210"/>
                    </a:lnTo>
                    <a:lnTo>
                      <a:pt x="1209" y="214"/>
                    </a:lnTo>
                    <a:lnTo>
                      <a:pt x="1175" y="220"/>
                    </a:lnTo>
                    <a:lnTo>
                      <a:pt x="1140" y="224"/>
                    </a:lnTo>
                    <a:lnTo>
                      <a:pt x="1128" y="226"/>
                    </a:lnTo>
                    <a:lnTo>
                      <a:pt x="1113" y="229"/>
                    </a:lnTo>
                    <a:lnTo>
                      <a:pt x="1099" y="231"/>
                    </a:lnTo>
                    <a:lnTo>
                      <a:pt x="1084" y="233"/>
                    </a:lnTo>
                    <a:lnTo>
                      <a:pt x="1070" y="237"/>
                    </a:lnTo>
                    <a:lnTo>
                      <a:pt x="1053" y="239"/>
                    </a:lnTo>
                    <a:lnTo>
                      <a:pt x="1039" y="241"/>
                    </a:lnTo>
                    <a:lnTo>
                      <a:pt x="1022" y="243"/>
                    </a:lnTo>
                    <a:lnTo>
                      <a:pt x="989" y="249"/>
                    </a:lnTo>
                    <a:lnTo>
                      <a:pt x="958" y="252"/>
                    </a:lnTo>
                    <a:lnTo>
                      <a:pt x="925" y="258"/>
                    </a:lnTo>
                    <a:lnTo>
                      <a:pt x="891" y="262"/>
                    </a:lnTo>
                    <a:lnTo>
                      <a:pt x="858" y="268"/>
                    </a:lnTo>
                    <a:lnTo>
                      <a:pt x="827" y="272"/>
                    </a:lnTo>
                    <a:lnTo>
                      <a:pt x="794" y="275"/>
                    </a:lnTo>
                    <a:lnTo>
                      <a:pt x="761" y="281"/>
                    </a:lnTo>
                    <a:lnTo>
                      <a:pt x="728" y="285"/>
                    </a:lnTo>
                    <a:lnTo>
                      <a:pt x="694" y="289"/>
                    </a:lnTo>
                    <a:lnTo>
                      <a:pt x="661" y="293"/>
                    </a:lnTo>
                    <a:lnTo>
                      <a:pt x="628" y="296"/>
                    </a:lnTo>
                    <a:lnTo>
                      <a:pt x="595" y="300"/>
                    </a:lnTo>
                    <a:lnTo>
                      <a:pt x="562" y="306"/>
                    </a:lnTo>
                    <a:lnTo>
                      <a:pt x="529" y="310"/>
                    </a:lnTo>
                    <a:lnTo>
                      <a:pt x="496" y="314"/>
                    </a:lnTo>
                    <a:lnTo>
                      <a:pt x="487" y="319"/>
                    </a:lnTo>
                    <a:lnTo>
                      <a:pt x="466" y="321"/>
                    </a:lnTo>
                    <a:lnTo>
                      <a:pt x="446" y="323"/>
                    </a:lnTo>
                    <a:lnTo>
                      <a:pt x="425" y="325"/>
                    </a:lnTo>
                    <a:lnTo>
                      <a:pt x="404" y="329"/>
                    </a:lnTo>
                    <a:lnTo>
                      <a:pt x="384" y="331"/>
                    </a:lnTo>
                    <a:lnTo>
                      <a:pt x="363" y="335"/>
                    </a:lnTo>
                    <a:lnTo>
                      <a:pt x="342" y="338"/>
                    </a:lnTo>
                    <a:lnTo>
                      <a:pt x="321" y="342"/>
                    </a:lnTo>
                    <a:lnTo>
                      <a:pt x="301" y="346"/>
                    </a:lnTo>
                    <a:lnTo>
                      <a:pt x="280" y="348"/>
                    </a:lnTo>
                    <a:lnTo>
                      <a:pt x="257" y="352"/>
                    </a:lnTo>
                    <a:lnTo>
                      <a:pt x="236" y="356"/>
                    </a:lnTo>
                    <a:lnTo>
                      <a:pt x="218" y="358"/>
                    </a:lnTo>
                    <a:lnTo>
                      <a:pt x="197" y="359"/>
                    </a:lnTo>
                    <a:lnTo>
                      <a:pt x="176" y="361"/>
                    </a:lnTo>
                    <a:lnTo>
                      <a:pt x="156" y="361"/>
                    </a:lnTo>
                    <a:lnTo>
                      <a:pt x="139" y="365"/>
                    </a:lnTo>
                    <a:lnTo>
                      <a:pt x="120" y="367"/>
                    </a:lnTo>
                    <a:lnTo>
                      <a:pt x="102" y="371"/>
                    </a:lnTo>
                    <a:lnTo>
                      <a:pt x="83" y="373"/>
                    </a:lnTo>
                    <a:lnTo>
                      <a:pt x="62" y="377"/>
                    </a:lnTo>
                    <a:lnTo>
                      <a:pt x="44" y="379"/>
                    </a:lnTo>
                    <a:lnTo>
                      <a:pt x="23" y="381"/>
                    </a:lnTo>
                    <a:lnTo>
                      <a:pt x="4" y="382"/>
                    </a:lnTo>
                    <a:lnTo>
                      <a:pt x="0" y="356"/>
                    </a:lnTo>
                    <a:lnTo>
                      <a:pt x="54" y="350"/>
                    </a:lnTo>
                    <a:lnTo>
                      <a:pt x="108" y="344"/>
                    </a:lnTo>
                    <a:lnTo>
                      <a:pt x="162" y="337"/>
                    </a:lnTo>
                    <a:lnTo>
                      <a:pt x="216" y="329"/>
                    </a:lnTo>
                    <a:lnTo>
                      <a:pt x="270" y="321"/>
                    </a:lnTo>
                    <a:lnTo>
                      <a:pt x="323" y="314"/>
                    </a:lnTo>
                    <a:lnTo>
                      <a:pt x="377" y="306"/>
                    </a:lnTo>
                    <a:lnTo>
                      <a:pt x="431" y="298"/>
                    </a:lnTo>
                    <a:lnTo>
                      <a:pt x="485" y="291"/>
                    </a:lnTo>
                    <a:lnTo>
                      <a:pt x="539" y="283"/>
                    </a:lnTo>
                    <a:lnTo>
                      <a:pt x="591" y="275"/>
                    </a:lnTo>
                    <a:lnTo>
                      <a:pt x="645" y="268"/>
                    </a:lnTo>
                    <a:lnTo>
                      <a:pt x="699" y="260"/>
                    </a:lnTo>
                    <a:lnTo>
                      <a:pt x="753" y="254"/>
                    </a:lnTo>
                    <a:lnTo>
                      <a:pt x="806" y="249"/>
                    </a:lnTo>
                    <a:lnTo>
                      <a:pt x="860" y="243"/>
                    </a:lnTo>
                    <a:lnTo>
                      <a:pt x="885" y="237"/>
                    </a:lnTo>
                    <a:lnTo>
                      <a:pt x="910" y="233"/>
                    </a:lnTo>
                    <a:lnTo>
                      <a:pt x="935" y="231"/>
                    </a:lnTo>
                    <a:lnTo>
                      <a:pt x="960" y="228"/>
                    </a:lnTo>
                    <a:lnTo>
                      <a:pt x="985" y="226"/>
                    </a:lnTo>
                    <a:lnTo>
                      <a:pt x="1010" y="222"/>
                    </a:lnTo>
                    <a:lnTo>
                      <a:pt x="1034" y="216"/>
                    </a:lnTo>
                    <a:lnTo>
                      <a:pt x="1059" y="210"/>
                    </a:lnTo>
                    <a:lnTo>
                      <a:pt x="1084" y="207"/>
                    </a:lnTo>
                    <a:lnTo>
                      <a:pt x="1111" y="203"/>
                    </a:lnTo>
                    <a:lnTo>
                      <a:pt x="1138" y="199"/>
                    </a:lnTo>
                    <a:lnTo>
                      <a:pt x="1163" y="195"/>
                    </a:lnTo>
                    <a:lnTo>
                      <a:pt x="1190" y="193"/>
                    </a:lnTo>
                    <a:lnTo>
                      <a:pt x="1217" y="189"/>
                    </a:lnTo>
                    <a:lnTo>
                      <a:pt x="1244" y="185"/>
                    </a:lnTo>
                    <a:lnTo>
                      <a:pt x="1271" y="182"/>
                    </a:lnTo>
                    <a:lnTo>
                      <a:pt x="1298" y="178"/>
                    </a:lnTo>
                    <a:lnTo>
                      <a:pt x="1325" y="176"/>
                    </a:lnTo>
                    <a:lnTo>
                      <a:pt x="1352" y="172"/>
                    </a:lnTo>
                    <a:lnTo>
                      <a:pt x="1378" y="168"/>
                    </a:lnTo>
                    <a:lnTo>
                      <a:pt x="1403" y="164"/>
                    </a:lnTo>
                    <a:lnTo>
                      <a:pt x="1430" y="161"/>
                    </a:lnTo>
                    <a:lnTo>
                      <a:pt x="1457" y="155"/>
                    </a:lnTo>
                    <a:lnTo>
                      <a:pt x="1482" y="151"/>
                    </a:lnTo>
                    <a:lnTo>
                      <a:pt x="1505" y="147"/>
                    </a:lnTo>
                    <a:lnTo>
                      <a:pt x="1530" y="145"/>
                    </a:lnTo>
                    <a:lnTo>
                      <a:pt x="1553" y="141"/>
                    </a:lnTo>
                    <a:lnTo>
                      <a:pt x="1575" y="138"/>
                    </a:lnTo>
                    <a:lnTo>
                      <a:pt x="1598" y="136"/>
                    </a:lnTo>
                    <a:lnTo>
                      <a:pt x="1623" y="132"/>
                    </a:lnTo>
                    <a:lnTo>
                      <a:pt x="1644" y="130"/>
                    </a:lnTo>
                    <a:lnTo>
                      <a:pt x="1667" y="128"/>
                    </a:lnTo>
                    <a:lnTo>
                      <a:pt x="1698" y="120"/>
                    </a:lnTo>
                    <a:lnTo>
                      <a:pt x="1729" y="115"/>
                    </a:lnTo>
                    <a:lnTo>
                      <a:pt x="1760" y="109"/>
                    </a:lnTo>
                    <a:lnTo>
                      <a:pt x="1791" y="103"/>
                    </a:lnTo>
                    <a:lnTo>
                      <a:pt x="1822" y="98"/>
                    </a:lnTo>
                    <a:lnTo>
                      <a:pt x="1855" y="94"/>
                    </a:lnTo>
                    <a:lnTo>
                      <a:pt x="1886" y="90"/>
                    </a:lnTo>
                    <a:lnTo>
                      <a:pt x="1919" y="86"/>
                    </a:lnTo>
                    <a:lnTo>
                      <a:pt x="1951" y="84"/>
                    </a:lnTo>
                    <a:lnTo>
                      <a:pt x="1984" y="80"/>
                    </a:lnTo>
                    <a:lnTo>
                      <a:pt x="2015" y="76"/>
                    </a:lnTo>
                    <a:lnTo>
                      <a:pt x="2046" y="75"/>
                    </a:lnTo>
                    <a:lnTo>
                      <a:pt x="2077" y="71"/>
                    </a:lnTo>
                    <a:lnTo>
                      <a:pt x="2108" y="67"/>
                    </a:lnTo>
                    <a:lnTo>
                      <a:pt x="2139" y="63"/>
                    </a:lnTo>
                    <a:lnTo>
                      <a:pt x="2168" y="59"/>
                    </a:lnTo>
                    <a:lnTo>
                      <a:pt x="2187" y="59"/>
                    </a:lnTo>
                    <a:lnTo>
                      <a:pt x="2206" y="59"/>
                    </a:lnTo>
                    <a:lnTo>
                      <a:pt x="2224" y="55"/>
                    </a:lnTo>
                    <a:lnTo>
                      <a:pt x="2245" y="54"/>
                    </a:lnTo>
                    <a:lnTo>
                      <a:pt x="2264" y="50"/>
                    </a:lnTo>
                    <a:lnTo>
                      <a:pt x="2284" y="48"/>
                    </a:lnTo>
                    <a:lnTo>
                      <a:pt x="2305" y="44"/>
                    </a:lnTo>
                    <a:lnTo>
                      <a:pt x="2324" y="44"/>
                    </a:lnTo>
                    <a:lnTo>
                      <a:pt x="2363" y="36"/>
                    </a:lnTo>
                    <a:lnTo>
                      <a:pt x="2402" y="31"/>
                    </a:lnTo>
                    <a:lnTo>
                      <a:pt x="2442" y="27"/>
                    </a:lnTo>
                    <a:lnTo>
                      <a:pt x="2481" y="23"/>
                    </a:lnTo>
                    <a:lnTo>
                      <a:pt x="2521" y="21"/>
                    </a:lnTo>
                    <a:lnTo>
                      <a:pt x="2560" y="17"/>
                    </a:lnTo>
                    <a:lnTo>
                      <a:pt x="2599" y="11"/>
                    </a:lnTo>
                    <a:lnTo>
                      <a:pt x="2641" y="6"/>
                    </a:lnTo>
                    <a:lnTo>
                      <a:pt x="2651" y="6"/>
                    </a:lnTo>
                    <a:lnTo>
                      <a:pt x="2662" y="4"/>
                    </a:lnTo>
                    <a:lnTo>
                      <a:pt x="2674" y="2"/>
                    </a:lnTo>
                    <a:lnTo>
                      <a:pt x="2686" y="0"/>
                    </a:lnTo>
                    <a:lnTo>
                      <a:pt x="2697" y="0"/>
                    </a:lnTo>
                    <a:lnTo>
                      <a:pt x="2709" y="2"/>
                    </a:lnTo>
                    <a:lnTo>
                      <a:pt x="2720" y="4"/>
                    </a:lnTo>
                    <a:lnTo>
                      <a:pt x="2728" y="11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3" name="Freeform 35"/>
              <p:cNvSpPr>
                <a:spLocks/>
              </p:cNvSpPr>
              <p:nvPr/>
            </p:nvSpPr>
            <p:spPr bwMode="auto">
              <a:xfrm>
                <a:off x="4169" y="2503"/>
                <a:ext cx="40" cy="31"/>
              </a:xfrm>
              <a:custGeom>
                <a:avLst/>
                <a:gdLst>
                  <a:gd name="T0" fmla="*/ 40 w 40"/>
                  <a:gd name="T1" fmla="*/ 13 h 31"/>
                  <a:gd name="T2" fmla="*/ 38 w 40"/>
                  <a:gd name="T3" fmla="*/ 23 h 31"/>
                  <a:gd name="T4" fmla="*/ 27 w 40"/>
                  <a:gd name="T5" fmla="*/ 25 h 31"/>
                  <a:gd name="T6" fmla="*/ 17 w 40"/>
                  <a:gd name="T7" fmla="*/ 27 h 31"/>
                  <a:gd name="T8" fmla="*/ 9 w 40"/>
                  <a:gd name="T9" fmla="*/ 31 h 31"/>
                  <a:gd name="T10" fmla="*/ 0 w 40"/>
                  <a:gd name="T11" fmla="*/ 25 h 31"/>
                  <a:gd name="T12" fmla="*/ 0 w 40"/>
                  <a:gd name="T13" fmla="*/ 17 h 31"/>
                  <a:gd name="T14" fmla="*/ 5 w 40"/>
                  <a:gd name="T15" fmla="*/ 12 h 31"/>
                  <a:gd name="T16" fmla="*/ 7 w 40"/>
                  <a:gd name="T17" fmla="*/ 6 h 31"/>
                  <a:gd name="T18" fmla="*/ 15 w 40"/>
                  <a:gd name="T19" fmla="*/ 0 h 31"/>
                  <a:gd name="T20" fmla="*/ 23 w 40"/>
                  <a:gd name="T21" fmla="*/ 2 h 31"/>
                  <a:gd name="T22" fmla="*/ 34 w 40"/>
                  <a:gd name="T23" fmla="*/ 8 h 31"/>
                  <a:gd name="T24" fmla="*/ 40 w 40"/>
                  <a:gd name="T25" fmla="*/ 13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31"/>
                  <a:gd name="T41" fmla="*/ 40 w 40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31">
                    <a:moveTo>
                      <a:pt x="40" y="13"/>
                    </a:moveTo>
                    <a:lnTo>
                      <a:pt x="38" y="23"/>
                    </a:lnTo>
                    <a:lnTo>
                      <a:pt x="27" y="25"/>
                    </a:lnTo>
                    <a:lnTo>
                      <a:pt x="17" y="27"/>
                    </a:lnTo>
                    <a:lnTo>
                      <a:pt x="9" y="31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5" y="0"/>
                    </a:lnTo>
                    <a:lnTo>
                      <a:pt x="23" y="2"/>
                    </a:lnTo>
                    <a:lnTo>
                      <a:pt x="34" y="8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4" name="Freeform 36"/>
              <p:cNvSpPr>
                <a:spLocks/>
              </p:cNvSpPr>
              <p:nvPr/>
            </p:nvSpPr>
            <p:spPr bwMode="auto">
              <a:xfrm>
                <a:off x="4004" y="2507"/>
                <a:ext cx="95" cy="55"/>
              </a:xfrm>
              <a:custGeom>
                <a:avLst/>
                <a:gdLst>
                  <a:gd name="T0" fmla="*/ 85 w 95"/>
                  <a:gd name="T1" fmla="*/ 32 h 55"/>
                  <a:gd name="T2" fmla="*/ 87 w 95"/>
                  <a:gd name="T3" fmla="*/ 34 h 55"/>
                  <a:gd name="T4" fmla="*/ 93 w 95"/>
                  <a:gd name="T5" fmla="*/ 38 h 55"/>
                  <a:gd name="T6" fmla="*/ 95 w 95"/>
                  <a:gd name="T7" fmla="*/ 40 h 55"/>
                  <a:gd name="T8" fmla="*/ 95 w 95"/>
                  <a:gd name="T9" fmla="*/ 46 h 55"/>
                  <a:gd name="T10" fmla="*/ 85 w 95"/>
                  <a:gd name="T11" fmla="*/ 50 h 55"/>
                  <a:gd name="T12" fmla="*/ 72 w 95"/>
                  <a:gd name="T13" fmla="*/ 46 h 55"/>
                  <a:gd name="T14" fmla="*/ 60 w 95"/>
                  <a:gd name="T15" fmla="*/ 40 h 55"/>
                  <a:gd name="T16" fmla="*/ 49 w 95"/>
                  <a:gd name="T17" fmla="*/ 34 h 55"/>
                  <a:gd name="T18" fmla="*/ 39 w 95"/>
                  <a:gd name="T19" fmla="*/ 31 h 55"/>
                  <a:gd name="T20" fmla="*/ 33 w 95"/>
                  <a:gd name="T21" fmla="*/ 31 h 55"/>
                  <a:gd name="T22" fmla="*/ 31 w 95"/>
                  <a:gd name="T23" fmla="*/ 38 h 55"/>
                  <a:gd name="T24" fmla="*/ 33 w 95"/>
                  <a:gd name="T25" fmla="*/ 55 h 55"/>
                  <a:gd name="T26" fmla="*/ 24 w 95"/>
                  <a:gd name="T27" fmla="*/ 53 h 55"/>
                  <a:gd name="T28" fmla="*/ 16 w 95"/>
                  <a:gd name="T29" fmla="*/ 52 h 55"/>
                  <a:gd name="T30" fmla="*/ 8 w 95"/>
                  <a:gd name="T31" fmla="*/ 48 h 55"/>
                  <a:gd name="T32" fmla="*/ 4 w 95"/>
                  <a:gd name="T33" fmla="*/ 42 h 55"/>
                  <a:gd name="T34" fmla="*/ 6 w 95"/>
                  <a:gd name="T35" fmla="*/ 31 h 55"/>
                  <a:gd name="T36" fmla="*/ 2 w 95"/>
                  <a:gd name="T37" fmla="*/ 19 h 55"/>
                  <a:gd name="T38" fmla="*/ 0 w 95"/>
                  <a:gd name="T39" fmla="*/ 8 h 55"/>
                  <a:gd name="T40" fmla="*/ 10 w 95"/>
                  <a:gd name="T41" fmla="*/ 0 h 55"/>
                  <a:gd name="T42" fmla="*/ 22 w 95"/>
                  <a:gd name="T43" fmla="*/ 2 h 55"/>
                  <a:gd name="T44" fmla="*/ 35 w 95"/>
                  <a:gd name="T45" fmla="*/ 4 h 55"/>
                  <a:gd name="T46" fmla="*/ 47 w 95"/>
                  <a:gd name="T47" fmla="*/ 6 h 55"/>
                  <a:gd name="T48" fmla="*/ 60 w 95"/>
                  <a:gd name="T49" fmla="*/ 6 h 55"/>
                  <a:gd name="T50" fmla="*/ 70 w 95"/>
                  <a:gd name="T51" fmla="*/ 9 h 55"/>
                  <a:gd name="T52" fmla="*/ 78 w 95"/>
                  <a:gd name="T53" fmla="*/ 13 h 55"/>
                  <a:gd name="T54" fmla="*/ 82 w 95"/>
                  <a:gd name="T55" fmla="*/ 21 h 55"/>
                  <a:gd name="T56" fmla="*/ 85 w 95"/>
                  <a:gd name="T57" fmla="*/ 32 h 5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5"/>
                  <a:gd name="T88" fmla="*/ 0 h 55"/>
                  <a:gd name="T89" fmla="*/ 95 w 95"/>
                  <a:gd name="T90" fmla="*/ 55 h 5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5" h="55">
                    <a:moveTo>
                      <a:pt x="85" y="32"/>
                    </a:moveTo>
                    <a:lnTo>
                      <a:pt x="87" y="34"/>
                    </a:lnTo>
                    <a:lnTo>
                      <a:pt x="93" y="38"/>
                    </a:lnTo>
                    <a:lnTo>
                      <a:pt x="95" y="40"/>
                    </a:lnTo>
                    <a:lnTo>
                      <a:pt x="95" y="46"/>
                    </a:lnTo>
                    <a:lnTo>
                      <a:pt x="85" y="50"/>
                    </a:lnTo>
                    <a:lnTo>
                      <a:pt x="72" y="46"/>
                    </a:lnTo>
                    <a:lnTo>
                      <a:pt x="60" y="40"/>
                    </a:lnTo>
                    <a:lnTo>
                      <a:pt x="49" y="34"/>
                    </a:lnTo>
                    <a:lnTo>
                      <a:pt x="39" y="31"/>
                    </a:lnTo>
                    <a:lnTo>
                      <a:pt x="33" y="31"/>
                    </a:lnTo>
                    <a:lnTo>
                      <a:pt x="31" y="38"/>
                    </a:lnTo>
                    <a:lnTo>
                      <a:pt x="33" y="55"/>
                    </a:lnTo>
                    <a:lnTo>
                      <a:pt x="24" y="53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4" y="42"/>
                    </a:lnTo>
                    <a:lnTo>
                      <a:pt x="6" y="31"/>
                    </a:lnTo>
                    <a:lnTo>
                      <a:pt x="2" y="19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2" y="2"/>
                    </a:lnTo>
                    <a:lnTo>
                      <a:pt x="35" y="4"/>
                    </a:lnTo>
                    <a:lnTo>
                      <a:pt x="47" y="6"/>
                    </a:lnTo>
                    <a:lnTo>
                      <a:pt x="60" y="6"/>
                    </a:lnTo>
                    <a:lnTo>
                      <a:pt x="70" y="9"/>
                    </a:lnTo>
                    <a:lnTo>
                      <a:pt x="78" y="13"/>
                    </a:lnTo>
                    <a:lnTo>
                      <a:pt x="82" y="21"/>
                    </a:lnTo>
                    <a:lnTo>
                      <a:pt x="85" y="32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5" name="Freeform 37"/>
              <p:cNvSpPr>
                <a:spLocks/>
              </p:cNvSpPr>
              <p:nvPr/>
            </p:nvSpPr>
            <p:spPr bwMode="auto">
              <a:xfrm>
                <a:off x="2381" y="2509"/>
                <a:ext cx="95" cy="51"/>
              </a:xfrm>
              <a:custGeom>
                <a:avLst/>
                <a:gdLst>
                  <a:gd name="T0" fmla="*/ 95 w 95"/>
                  <a:gd name="T1" fmla="*/ 25 h 51"/>
                  <a:gd name="T2" fmla="*/ 85 w 95"/>
                  <a:gd name="T3" fmla="*/ 51 h 51"/>
                  <a:gd name="T4" fmla="*/ 85 w 95"/>
                  <a:gd name="T5" fmla="*/ 46 h 51"/>
                  <a:gd name="T6" fmla="*/ 64 w 95"/>
                  <a:gd name="T7" fmla="*/ 48 h 51"/>
                  <a:gd name="T8" fmla="*/ 70 w 95"/>
                  <a:gd name="T9" fmla="*/ 32 h 51"/>
                  <a:gd name="T10" fmla="*/ 64 w 95"/>
                  <a:gd name="T11" fmla="*/ 27 h 51"/>
                  <a:gd name="T12" fmla="*/ 56 w 95"/>
                  <a:gd name="T13" fmla="*/ 27 h 51"/>
                  <a:gd name="T14" fmla="*/ 47 w 95"/>
                  <a:gd name="T15" fmla="*/ 27 h 51"/>
                  <a:gd name="T16" fmla="*/ 39 w 95"/>
                  <a:gd name="T17" fmla="*/ 25 h 51"/>
                  <a:gd name="T18" fmla="*/ 31 w 95"/>
                  <a:gd name="T19" fmla="*/ 34 h 51"/>
                  <a:gd name="T20" fmla="*/ 25 w 95"/>
                  <a:gd name="T21" fmla="*/ 44 h 51"/>
                  <a:gd name="T22" fmla="*/ 14 w 95"/>
                  <a:gd name="T23" fmla="*/ 50 h 51"/>
                  <a:gd name="T24" fmla="*/ 0 w 95"/>
                  <a:gd name="T25" fmla="*/ 48 h 51"/>
                  <a:gd name="T26" fmla="*/ 4 w 95"/>
                  <a:gd name="T27" fmla="*/ 34 h 51"/>
                  <a:gd name="T28" fmla="*/ 14 w 95"/>
                  <a:gd name="T29" fmla="*/ 21 h 51"/>
                  <a:gd name="T30" fmla="*/ 27 w 95"/>
                  <a:gd name="T31" fmla="*/ 9 h 51"/>
                  <a:gd name="T32" fmla="*/ 41 w 95"/>
                  <a:gd name="T33" fmla="*/ 2 h 51"/>
                  <a:gd name="T34" fmla="*/ 58 w 95"/>
                  <a:gd name="T35" fmla="*/ 0 h 51"/>
                  <a:gd name="T36" fmla="*/ 72 w 95"/>
                  <a:gd name="T37" fmla="*/ 6 h 51"/>
                  <a:gd name="T38" fmla="*/ 83 w 95"/>
                  <a:gd name="T39" fmla="*/ 15 h 51"/>
                  <a:gd name="T40" fmla="*/ 95 w 95"/>
                  <a:gd name="T41" fmla="*/ 25 h 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5"/>
                  <a:gd name="T64" fmla="*/ 0 h 51"/>
                  <a:gd name="T65" fmla="*/ 95 w 95"/>
                  <a:gd name="T66" fmla="*/ 51 h 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5" h="51">
                    <a:moveTo>
                      <a:pt x="95" y="25"/>
                    </a:moveTo>
                    <a:lnTo>
                      <a:pt x="85" y="51"/>
                    </a:lnTo>
                    <a:lnTo>
                      <a:pt x="85" y="46"/>
                    </a:lnTo>
                    <a:lnTo>
                      <a:pt x="64" y="48"/>
                    </a:lnTo>
                    <a:lnTo>
                      <a:pt x="70" y="32"/>
                    </a:lnTo>
                    <a:lnTo>
                      <a:pt x="64" y="27"/>
                    </a:lnTo>
                    <a:lnTo>
                      <a:pt x="56" y="27"/>
                    </a:lnTo>
                    <a:lnTo>
                      <a:pt x="47" y="27"/>
                    </a:lnTo>
                    <a:lnTo>
                      <a:pt x="39" y="25"/>
                    </a:lnTo>
                    <a:lnTo>
                      <a:pt x="31" y="34"/>
                    </a:lnTo>
                    <a:lnTo>
                      <a:pt x="25" y="44"/>
                    </a:lnTo>
                    <a:lnTo>
                      <a:pt x="14" y="50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14" y="21"/>
                    </a:lnTo>
                    <a:lnTo>
                      <a:pt x="27" y="9"/>
                    </a:lnTo>
                    <a:lnTo>
                      <a:pt x="41" y="2"/>
                    </a:lnTo>
                    <a:lnTo>
                      <a:pt x="58" y="0"/>
                    </a:lnTo>
                    <a:lnTo>
                      <a:pt x="72" y="6"/>
                    </a:lnTo>
                    <a:lnTo>
                      <a:pt x="83" y="15"/>
                    </a:lnTo>
                    <a:lnTo>
                      <a:pt x="95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" name="Freeform 38"/>
              <p:cNvSpPr>
                <a:spLocks/>
              </p:cNvSpPr>
              <p:nvPr/>
            </p:nvSpPr>
            <p:spPr bwMode="auto">
              <a:xfrm>
                <a:off x="3415" y="2534"/>
                <a:ext cx="518" cy="103"/>
              </a:xfrm>
              <a:custGeom>
                <a:avLst/>
                <a:gdLst>
                  <a:gd name="T0" fmla="*/ 506 w 518"/>
                  <a:gd name="T1" fmla="*/ 21 h 103"/>
                  <a:gd name="T2" fmla="*/ 481 w 518"/>
                  <a:gd name="T3" fmla="*/ 9 h 103"/>
                  <a:gd name="T4" fmla="*/ 454 w 518"/>
                  <a:gd name="T5" fmla="*/ 19 h 103"/>
                  <a:gd name="T6" fmla="*/ 427 w 518"/>
                  <a:gd name="T7" fmla="*/ 23 h 103"/>
                  <a:gd name="T8" fmla="*/ 400 w 518"/>
                  <a:gd name="T9" fmla="*/ 17 h 103"/>
                  <a:gd name="T10" fmla="*/ 373 w 518"/>
                  <a:gd name="T11" fmla="*/ 21 h 103"/>
                  <a:gd name="T12" fmla="*/ 346 w 518"/>
                  <a:gd name="T13" fmla="*/ 40 h 103"/>
                  <a:gd name="T14" fmla="*/ 319 w 518"/>
                  <a:gd name="T15" fmla="*/ 59 h 103"/>
                  <a:gd name="T16" fmla="*/ 298 w 518"/>
                  <a:gd name="T17" fmla="*/ 67 h 103"/>
                  <a:gd name="T18" fmla="*/ 286 w 518"/>
                  <a:gd name="T19" fmla="*/ 59 h 103"/>
                  <a:gd name="T20" fmla="*/ 267 w 518"/>
                  <a:gd name="T21" fmla="*/ 67 h 103"/>
                  <a:gd name="T22" fmla="*/ 253 w 518"/>
                  <a:gd name="T23" fmla="*/ 65 h 103"/>
                  <a:gd name="T24" fmla="*/ 236 w 518"/>
                  <a:gd name="T25" fmla="*/ 63 h 103"/>
                  <a:gd name="T26" fmla="*/ 222 w 518"/>
                  <a:gd name="T27" fmla="*/ 63 h 103"/>
                  <a:gd name="T28" fmla="*/ 205 w 518"/>
                  <a:gd name="T29" fmla="*/ 65 h 103"/>
                  <a:gd name="T30" fmla="*/ 174 w 518"/>
                  <a:gd name="T31" fmla="*/ 65 h 103"/>
                  <a:gd name="T32" fmla="*/ 147 w 518"/>
                  <a:gd name="T33" fmla="*/ 72 h 103"/>
                  <a:gd name="T34" fmla="*/ 118 w 518"/>
                  <a:gd name="T35" fmla="*/ 80 h 103"/>
                  <a:gd name="T36" fmla="*/ 85 w 518"/>
                  <a:gd name="T37" fmla="*/ 80 h 103"/>
                  <a:gd name="T38" fmla="*/ 68 w 518"/>
                  <a:gd name="T39" fmla="*/ 86 h 103"/>
                  <a:gd name="T40" fmla="*/ 52 w 518"/>
                  <a:gd name="T41" fmla="*/ 86 h 103"/>
                  <a:gd name="T42" fmla="*/ 29 w 518"/>
                  <a:gd name="T43" fmla="*/ 97 h 103"/>
                  <a:gd name="T44" fmla="*/ 2 w 518"/>
                  <a:gd name="T45" fmla="*/ 103 h 103"/>
                  <a:gd name="T46" fmla="*/ 0 w 518"/>
                  <a:gd name="T47" fmla="*/ 93 h 103"/>
                  <a:gd name="T48" fmla="*/ 0 w 518"/>
                  <a:gd name="T49" fmla="*/ 84 h 103"/>
                  <a:gd name="T50" fmla="*/ 39 w 518"/>
                  <a:gd name="T51" fmla="*/ 70 h 103"/>
                  <a:gd name="T52" fmla="*/ 81 w 518"/>
                  <a:gd name="T53" fmla="*/ 63 h 103"/>
                  <a:gd name="T54" fmla="*/ 122 w 518"/>
                  <a:gd name="T55" fmla="*/ 55 h 103"/>
                  <a:gd name="T56" fmla="*/ 164 w 518"/>
                  <a:gd name="T57" fmla="*/ 46 h 103"/>
                  <a:gd name="T58" fmla="*/ 323 w 518"/>
                  <a:gd name="T59" fmla="*/ 36 h 103"/>
                  <a:gd name="T60" fmla="*/ 373 w 518"/>
                  <a:gd name="T61" fmla="*/ 21 h 103"/>
                  <a:gd name="T62" fmla="*/ 423 w 518"/>
                  <a:gd name="T63" fmla="*/ 7 h 103"/>
                  <a:gd name="T64" fmla="*/ 470 w 518"/>
                  <a:gd name="T65" fmla="*/ 0 h 103"/>
                  <a:gd name="T66" fmla="*/ 518 w 518"/>
                  <a:gd name="T67" fmla="*/ 26 h 10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8"/>
                  <a:gd name="T103" fmla="*/ 0 h 103"/>
                  <a:gd name="T104" fmla="*/ 518 w 518"/>
                  <a:gd name="T105" fmla="*/ 103 h 10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8" h="103">
                    <a:moveTo>
                      <a:pt x="518" y="26"/>
                    </a:moveTo>
                    <a:lnTo>
                      <a:pt x="506" y="21"/>
                    </a:lnTo>
                    <a:lnTo>
                      <a:pt x="493" y="15"/>
                    </a:lnTo>
                    <a:lnTo>
                      <a:pt x="481" y="9"/>
                    </a:lnTo>
                    <a:lnTo>
                      <a:pt x="466" y="7"/>
                    </a:lnTo>
                    <a:lnTo>
                      <a:pt x="454" y="19"/>
                    </a:lnTo>
                    <a:lnTo>
                      <a:pt x="441" y="23"/>
                    </a:lnTo>
                    <a:lnTo>
                      <a:pt x="427" y="23"/>
                    </a:lnTo>
                    <a:lnTo>
                      <a:pt x="414" y="19"/>
                    </a:lnTo>
                    <a:lnTo>
                      <a:pt x="400" y="17"/>
                    </a:lnTo>
                    <a:lnTo>
                      <a:pt x="385" y="17"/>
                    </a:lnTo>
                    <a:lnTo>
                      <a:pt x="373" y="21"/>
                    </a:lnTo>
                    <a:lnTo>
                      <a:pt x="361" y="32"/>
                    </a:lnTo>
                    <a:lnTo>
                      <a:pt x="346" y="40"/>
                    </a:lnTo>
                    <a:lnTo>
                      <a:pt x="334" y="49"/>
                    </a:lnTo>
                    <a:lnTo>
                      <a:pt x="319" y="59"/>
                    </a:lnTo>
                    <a:lnTo>
                      <a:pt x="305" y="61"/>
                    </a:lnTo>
                    <a:lnTo>
                      <a:pt x="298" y="67"/>
                    </a:lnTo>
                    <a:lnTo>
                      <a:pt x="292" y="65"/>
                    </a:lnTo>
                    <a:lnTo>
                      <a:pt x="286" y="59"/>
                    </a:lnTo>
                    <a:lnTo>
                      <a:pt x="278" y="59"/>
                    </a:lnTo>
                    <a:lnTo>
                      <a:pt x="267" y="67"/>
                    </a:lnTo>
                    <a:lnTo>
                      <a:pt x="261" y="67"/>
                    </a:lnTo>
                    <a:lnTo>
                      <a:pt x="253" y="65"/>
                    </a:lnTo>
                    <a:lnTo>
                      <a:pt x="245" y="65"/>
                    </a:lnTo>
                    <a:lnTo>
                      <a:pt x="236" y="63"/>
                    </a:lnTo>
                    <a:lnTo>
                      <a:pt x="230" y="63"/>
                    </a:lnTo>
                    <a:lnTo>
                      <a:pt x="222" y="63"/>
                    </a:lnTo>
                    <a:lnTo>
                      <a:pt x="213" y="63"/>
                    </a:lnTo>
                    <a:lnTo>
                      <a:pt x="205" y="65"/>
                    </a:lnTo>
                    <a:lnTo>
                      <a:pt x="189" y="63"/>
                    </a:lnTo>
                    <a:lnTo>
                      <a:pt x="174" y="65"/>
                    </a:lnTo>
                    <a:lnTo>
                      <a:pt x="160" y="67"/>
                    </a:lnTo>
                    <a:lnTo>
                      <a:pt x="147" y="72"/>
                    </a:lnTo>
                    <a:lnTo>
                      <a:pt x="133" y="78"/>
                    </a:lnTo>
                    <a:lnTo>
                      <a:pt x="118" y="80"/>
                    </a:lnTo>
                    <a:lnTo>
                      <a:pt x="101" y="82"/>
                    </a:lnTo>
                    <a:lnTo>
                      <a:pt x="85" y="80"/>
                    </a:lnTo>
                    <a:lnTo>
                      <a:pt x="77" y="86"/>
                    </a:lnTo>
                    <a:lnTo>
                      <a:pt x="68" y="86"/>
                    </a:lnTo>
                    <a:lnTo>
                      <a:pt x="60" y="84"/>
                    </a:lnTo>
                    <a:lnTo>
                      <a:pt x="52" y="86"/>
                    </a:lnTo>
                    <a:lnTo>
                      <a:pt x="37" y="90"/>
                    </a:lnTo>
                    <a:lnTo>
                      <a:pt x="29" y="97"/>
                    </a:lnTo>
                    <a:lnTo>
                      <a:pt x="19" y="103"/>
                    </a:lnTo>
                    <a:lnTo>
                      <a:pt x="2" y="103"/>
                    </a:lnTo>
                    <a:lnTo>
                      <a:pt x="0" y="99"/>
                    </a:lnTo>
                    <a:lnTo>
                      <a:pt x="0" y="93"/>
                    </a:lnTo>
                    <a:lnTo>
                      <a:pt x="0" y="88"/>
                    </a:lnTo>
                    <a:lnTo>
                      <a:pt x="0" y="84"/>
                    </a:lnTo>
                    <a:lnTo>
                      <a:pt x="19" y="76"/>
                    </a:lnTo>
                    <a:lnTo>
                      <a:pt x="39" y="70"/>
                    </a:lnTo>
                    <a:lnTo>
                      <a:pt x="60" y="67"/>
                    </a:lnTo>
                    <a:lnTo>
                      <a:pt x="81" y="63"/>
                    </a:lnTo>
                    <a:lnTo>
                      <a:pt x="101" y="59"/>
                    </a:lnTo>
                    <a:lnTo>
                      <a:pt x="122" y="55"/>
                    </a:lnTo>
                    <a:lnTo>
                      <a:pt x="143" y="51"/>
                    </a:lnTo>
                    <a:lnTo>
                      <a:pt x="164" y="46"/>
                    </a:lnTo>
                    <a:lnTo>
                      <a:pt x="298" y="42"/>
                    </a:lnTo>
                    <a:lnTo>
                      <a:pt x="323" y="36"/>
                    </a:lnTo>
                    <a:lnTo>
                      <a:pt x="348" y="28"/>
                    </a:lnTo>
                    <a:lnTo>
                      <a:pt x="373" y="21"/>
                    </a:lnTo>
                    <a:lnTo>
                      <a:pt x="398" y="13"/>
                    </a:lnTo>
                    <a:lnTo>
                      <a:pt x="423" y="7"/>
                    </a:lnTo>
                    <a:lnTo>
                      <a:pt x="448" y="2"/>
                    </a:lnTo>
                    <a:lnTo>
                      <a:pt x="470" y="0"/>
                    </a:lnTo>
                    <a:lnTo>
                      <a:pt x="495" y="2"/>
                    </a:lnTo>
                    <a:lnTo>
                      <a:pt x="518" y="26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7" name="Freeform 39"/>
              <p:cNvSpPr>
                <a:spLocks/>
              </p:cNvSpPr>
              <p:nvPr/>
            </p:nvSpPr>
            <p:spPr bwMode="auto">
              <a:xfrm>
                <a:off x="3098" y="2618"/>
                <a:ext cx="236" cy="69"/>
              </a:xfrm>
              <a:custGeom>
                <a:avLst/>
                <a:gdLst>
                  <a:gd name="T0" fmla="*/ 213 w 236"/>
                  <a:gd name="T1" fmla="*/ 7 h 69"/>
                  <a:gd name="T2" fmla="*/ 215 w 236"/>
                  <a:gd name="T3" fmla="*/ 13 h 69"/>
                  <a:gd name="T4" fmla="*/ 217 w 236"/>
                  <a:gd name="T5" fmla="*/ 17 h 69"/>
                  <a:gd name="T6" fmla="*/ 220 w 236"/>
                  <a:gd name="T7" fmla="*/ 23 h 69"/>
                  <a:gd name="T8" fmla="*/ 226 w 236"/>
                  <a:gd name="T9" fmla="*/ 27 h 69"/>
                  <a:gd name="T10" fmla="*/ 236 w 236"/>
                  <a:gd name="T11" fmla="*/ 27 h 69"/>
                  <a:gd name="T12" fmla="*/ 226 w 236"/>
                  <a:gd name="T13" fmla="*/ 34 h 69"/>
                  <a:gd name="T14" fmla="*/ 217 w 236"/>
                  <a:gd name="T15" fmla="*/ 36 h 69"/>
                  <a:gd name="T16" fmla="*/ 207 w 236"/>
                  <a:gd name="T17" fmla="*/ 32 h 69"/>
                  <a:gd name="T18" fmla="*/ 199 w 236"/>
                  <a:gd name="T19" fmla="*/ 29 h 69"/>
                  <a:gd name="T20" fmla="*/ 188 w 236"/>
                  <a:gd name="T21" fmla="*/ 25 h 69"/>
                  <a:gd name="T22" fmla="*/ 180 w 236"/>
                  <a:gd name="T23" fmla="*/ 21 h 69"/>
                  <a:gd name="T24" fmla="*/ 172 w 236"/>
                  <a:gd name="T25" fmla="*/ 23 h 69"/>
                  <a:gd name="T26" fmla="*/ 164 w 236"/>
                  <a:gd name="T27" fmla="*/ 30 h 69"/>
                  <a:gd name="T28" fmla="*/ 153 w 236"/>
                  <a:gd name="T29" fmla="*/ 23 h 69"/>
                  <a:gd name="T30" fmla="*/ 147 w 236"/>
                  <a:gd name="T31" fmla="*/ 15 h 69"/>
                  <a:gd name="T32" fmla="*/ 139 w 236"/>
                  <a:gd name="T33" fmla="*/ 9 h 69"/>
                  <a:gd name="T34" fmla="*/ 126 w 236"/>
                  <a:gd name="T35" fmla="*/ 11 h 69"/>
                  <a:gd name="T36" fmla="*/ 118 w 236"/>
                  <a:gd name="T37" fmla="*/ 17 h 69"/>
                  <a:gd name="T38" fmla="*/ 110 w 236"/>
                  <a:gd name="T39" fmla="*/ 23 h 69"/>
                  <a:gd name="T40" fmla="*/ 101 w 236"/>
                  <a:gd name="T41" fmla="*/ 30 h 69"/>
                  <a:gd name="T42" fmla="*/ 93 w 236"/>
                  <a:gd name="T43" fmla="*/ 34 h 69"/>
                  <a:gd name="T44" fmla="*/ 83 w 236"/>
                  <a:gd name="T45" fmla="*/ 40 h 69"/>
                  <a:gd name="T46" fmla="*/ 74 w 236"/>
                  <a:gd name="T47" fmla="*/ 42 h 69"/>
                  <a:gd name="T48" fmla="*/ 62 w 236"/>
                  <a:gd name="T49" fmla="*/ 44 h 69"/>
                  <a:gd name="T50" fmla="*/ 52 w 236"/>
                  <a:gd name="T51" fmla="*/ 42 h 69"/>
                  <a:gd name="T52" fmla="*/ 39 w 236"/>
                  <a:gd name="T53" fmla="*/ 36 h 69"/>
                  <a:gd name="T54" fmla="*/ 31 w 236"/>
                  <a:gd name="T55" fmla="*/ 46 h 69"/>
                  <a:gd name="T56" fmla="*/ 27 w 236"/>
                  <a:gd name="T57" fmla="*/ 57 h 69"/>
                  <a:gd name="T58" fmla="*/ 23 w 236"/>
                  <a:gd name="T59" fmla="*/ 67 h 69"/>
                  <a:gd name="T60" fmla="*/ 8 w 236"/>
                  <a:gd name="T61" fmla="*/ 69 h 69"/>
                  <a:gd name="T62" fmla="*/ 6 w 236"/>
                  <a:gd name="T63" fmla="*/ 61 h 69"/>
                  <a:gd name="T64" fmla="*/ 2 w 236"/>
                  <a:gd name="T65" fmla="*/ 55 h 69"/>
                  <a:gd name="T66" fmla="*/ 0 w 236"/>
                  <a:gd name="T67" fmla="*/ 50 h 69"/>
                  <a:gd name="T68" fmla="*/ 0 w 236"/>
                  <a:gd name="T69" fmla="*/ 42 h 69"/>
                  <a:gd name="T70" fmla="*/ 6 w 236"/>
                  <a:gd name="T71" fmla="*/ 34 h 69"/>
                  <a:gd name="T72" fmla="*/ 12 w 236"/>
                  <a:gd name="T73" fmla="*/ 29 h 69"/>
                  <a:gd name="T74" fmla="*/ 21 w 236"/>
                  <a:gd name="T75" fmla="*/ 25 h 69"/>
                  <a:gd name="T76" fmla="*/ 29 w 236"/>
                  <a:gd name="T77" fmla="*/ 21 h 69"/>
                  <a:gd name="T78" fmla="*/ 37 w 236"/>
                  <a:gd name="T79" fmla="*/ 17 h 69"/>
                  <a:gd name="T80" fmla="*/ 45 w 236"/>
                  <a:gd name="T81" fmla="*/ 15 h 69"/>
                  <a:gd name="T82" fmla="*/ 54 w 236"/>
                  <a:gd name="T83" fmla="*/ 13 h 69"/>
                  <a:gd name="T84" fmla="*/ 62 w 236"/>
                  <a:gd name="T85" fmla="*/ 11 h 69"/>
                  <a:gd name="T86" fmla="*/ 62 w 236"/>
                  <a:gd name="T87" fmla="*/ 15 h 69"/>
                  <a:gd name="T88" fmla="*/ 64 w 236"/>
                  <a:gd name="T89" fmla="*/ 19 h 69"/>
                  <a:gd name="T90" fmla="*/ 66 w 236"/>
                  <a:gd name="T91" fmla="*/ 21 h 69"/>
                  <a:gd name="T92" fmla="*/ 70 w 236"/>
                  <a:gd name="T93" fmla="*/ 25 h 69"/>
                  <a:gd name="T94" fmla="*/ 81 w 236"/>
                  <a:gd name="T95" fmla="*/ 21 h 69"/>
                  <a:gd name="T96" fmla="*/ 91 w 236"/>
                  <a:gd name="T97" fmla="*/ 17 h 69"/>
                  <a:gd name="T98" fmla="*/ 101 w 236"/>
                  <a:gd name="T99" fmla="*/ 11 h 69"/>
                  <a:gd name="T100" fmla="*/ 114 w 236"/>
                  <a:gd name="T101" fmla="*/ 7 h 69"/>
                  <a:gd name="T102" fmla="*/ 124 w 236"/>
                  <a:gd name="T103" fmla="*/ 4 h 69"/>
                  <a:gd name="T104" fmla="*/ 137 w 236"/>
                  <a:gd name="T105" fmla="*/ 0 h 69"/>
                  <a:gd name="T106" fmla="*/ 149 w 236"/>
                  <a:gd name="T107" fmla="*/ 0 h 69"/>
                  <a:gd name="T108" fmla="*/ 161 w 236"/>
                  <a:gd name="T109" fmla="*/ 0 h 69"/>
                  <a:gd name="T110" fmla="*/ 172 w 236"/>
                  <a:gd name="T111" fmla="*/ 4 h 69"/>
                  <a:gd name="T112" fmla="*/ 184 w 236"/>
                  <a:gd name="T113" fmla="*/ 7 h 69"/>
                  <a:gd name="T114" fmla="*/ 199 w 236"/>
                  <a:gd name="T115" fmla="*/ 7 h 69"/>
                  <a:gd name="T116" fmla="*/ 213 w 236"/>
                  <a:gd name="T117" fmla="*/ 7 h 6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6"/>
                  <a:gd name="T178" fmla="*/ 0 h 69"/>
                  <a:gd name="T179" fmla="*/ 236 w 236"/>
                  <a:gd name="T180" fmla="*/ 69 h 6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6" h="69">
                    <a:moveTo>
                      <a:pt x="213" y="7"/>
                    </a:moveTo>
                    <a:lnTo>
                      <a:pt x="215" y="13"/>
                    </a:lnTo>
                    <a:lnTo>
                      <a:pt x="217" y="17"/>
                    </a:lnTo>
                    <a:lnTo>
                      <a:pt x="220" y="23"/>
                    </a:lnTo>
                    <a:lnTo>
                      <a:pt x="226" y="27"/>
                    </a:lnTo>
                    <a:lnTo>
                      <a:pt x="236" y="27"/>
                    </a:lnTo>
                    <a:lnTo>
                      <a:pt x="226" y="34"/>
                    </a:lnTo>
                    <a:lnTo>
                      <a:pt x="217" y="36"/>
                    </a:lnTo>
                    <a:lnTo>
                      <a:pt x="207" y="32"/>
                    </a:lnTo>
                    <a:lnTo>
                      <a:pt x="199" y="29"/>
                    </a:lnTo>
                    <a:lnTo>
                      <a:pt x="188" y="25"/>
                    </a:lnTo>
                    <a:lnTo>
                      <a:pt x="180" y="21"/>
                    </a:lnTo>
                    <a:lnTo>
                      <a:pt x="172" y="23"/>
                    </a:lnTo>
                    <a:lnTo>
                      <a:pt x="164" y="30"/>
                    </a:lnTo>
                    <a:lnTo>
                      <a:pt x="153" y="23"/>
                    </a:lnTo>
                    <a:lnTo>
                      <a:pt x="147" y="15"/>
                    </a:lnTo>
                    <a:lnTo>
                      <a:pt x="139" y="9"/>
                    </a:lnTo>
                    <a:lnTo>
                      <a:pt x="126" y="11"/>
                    </a:lnTo>
                    <a:lnTo>
                      <a:pt x="118" y="17"/>
                    </a:lnTo>
                    <a:lnTo>
                      <a:pt x="110" y="23"/>
                    </a:lnTo>
                    <a:lnTo>
                      <a:pt x="101" y="30"/>
                    </a:lnTo>
                    <a:lnTo>
                      <a:pt x="93" y="34"/>
                    </a:lnTo>
                    <a:lnTo>
                      <a:pt x="83" y="40"/>
                    </a:lnTo>
                    <a:lnTo>
                      <a:pt x="74" y="42"/>
                    </a:lnTo>
                    <a:lnTo>
                      <a:pt x="62" y="44"/>
                    </a:lnTo>
                    <a:lnTo>
                      <a:pt x="52" y="42"/>
                    </a:lnTo>
                    <a:lnTo>
                      <a:pt x="39" y="36"/>
                    </a:lnTo>
                    <a:lnTo>
                      <a:pt x="31" y="46"/>
                    </a:lnTo>
                    <a:lnTo>
                      <a:pt x="27" y="57"/>
                    </a:lnTo>
                    <a:lnTo>
                      <a:pt x="23" y="67"/>
                    </a:lnTo>
                    <a:lnTo>
                      <a:pt x="8" y="69"/>
                    </a:lnTo>
                    <a:lnTo>
                      <a:pt x="6" y="61"/>
                    </a:lnTo>
                    <a:lnTo>
                      <a:pt x="2" y="55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6" y="34"/>
                    </a:lnTo>
                    <a:lnTo>
                      <a:pt x="12" y="29"/>
                    </a:lnTo>
                    <a:lnTo>
                      <a:pt x="21" y="25"/>
                    </a:lnTo>
                    <a:lnTo>
                      <a:pt x="29" y="21"/>
                    </a:lnTo>
                    <a:lnTo>
                      <a:pt x="37" y="17"/>
                    </a:lnTo>
                    <a:lnTo>
                      <a:pt x="45" y="15"/>
                    </a:lnTo>
                    <a:lnTo>
                      <a:pt x="54" y="13"/>
                    </a:lnTo>
                    <a:lnTo>
                      <a:pt x="62" y="11"/>
                    </a:lnTo>
                    <a:lnTo>
                      <a:pt x="62" y="15"/>
                    </a:lnTo>
                    <a:lnTo>
                      <a:pt x="64" y="19"/>
                    </a:lnTo>
                    <a:lnTo>
                      <a:pt x="66" y="21"/>
                    </a:lnTo>
                    <a:lnTo>
                      <a:pt x="70" y="25"/>
                    </a:lnTo>
                    <a:lnTo>
                      <a:pt x="81" y="21"/>
                    </a:lnTo>
                    <a:lnTo>
                      <a:pt x="91" y="17"/>
                    </a:lnTo>
                    <a:lnTo>
                      <a:pt x="101" y="11"/>
                    </a:lnTo>
                    <a:lnTo>
                      <a:pt x="114" y="7"/>
                    </a:lnTo>
                    <a:lnTo>
                      <a:pt x="124" y="4"/>
                    </a:lnTo>
                    <a:lnTo>
                      <a:pt x="137" y="0"/>
                    </a:lnTo>
                    <a:lnTo>
                      <a:pt x="149" y="0"/>
                    </a:lnTo>
                    <a:lnTo>
                      <a:pt x="161" y="0"/>
                    </a:lnTo>
                    <a:lnTo>
                      <a:pt x="172" y="4"/>
                    </a:lnTo>
                    <a:lnTo>
                      <a:pt x="184" y="7"/>
                    </a:lnTo>
                    <a:lnTo>
                      <a:pt x="199" y="7"/>
                    </a:lnTo>
                    <a:lnTo>
                      <a:pt x="213" y="7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8" name="Freeform 40"/>
              <p:cNvSpPr>
                <a:spLocks/>
              </p:cNvSpPr>
              <p:nvPr/>
            </p:nvSpPr>
            <p:spPr bwMode="auto">
              <a:xfrm>
                <a:off x="1591" y="2654"/>
                <a:ext cx="39" cy="100"/>
              </a:xfrm>
              <a:custGeom>
                <a:avLst/>
                <a:gdLst>
                  <a:gd name="T0" fmla="*/ 25 w 39"/>
                  <a:gd name="T1" fmla="*/ 40 h 100"/>
                  <a:gd name="T2" fmla="*/ 29 w 39"/>
                  <a:gd name="T3" fmla="*/ 56 h 100"/>
                  <a:gd name="T4" fmla="*/ 35 w 39"/>
                  <a:gd name="T5" fmla="*/ 73 h 100"/>
                  <a:gd name="T6" fmla="*/ 39 w 39"/>
                  <a:gd name="T7" fmla="*/ 88 h 100"/>
                  <a:gd name="T8" fmla="*/ 33 w 39"/>
                  <a:gd name="T9" fmla="*/ 100 h 100"/>
                  <a:gd name="T10" fmla="*/ 25 w 39"/>
                  <a:gd name="T11" fmla="*/ 100 h 100"/>
                  <a:gd name="T12" fmla="*/ 21 w 39"/>
                  <a:gd name="T13" fmla="*/ 96 h 100"/>
                  <a:gd name="T14" fmla="*/ 16 w 39"/>
                  <a:gd name="T15" fmla="*/ 90 h 100"/>
                  <a:gd name="T16" fmla="*/ 14 w 39"/>
                  <a:gd name="T17" fmla="*/ 86 h 100"/>
                  <a:gd name="T18" fmla="*/ 10 w 39"/>
                  <a:gd name="T19" fmla="*/ 65 h 100"/>
                  <a:gd name="T20" fmla="*/ 4 w 39"/>
                  <a:gd name="T21" fmla="*/ 42 h 100"/>
                  <a:gd name="T22" fmla="*/ 0 w 39"/>
                  <a:gd name="T23" fmla="*/ 21 h 100"/>
                  <a:gd name="T24" fmla="*/ 0 w 39"/>
                  <a:gd name="T25" fmla="*/ 0 h 100"/>
                  <a:gd name="T26" fmla="*/ 8 w 39"/>
                  <a:gd name="T27" fmla="*/ 8 h 100"/>
                  <a:gd name="T28" fmla="*/ 14 w 39"/>
                  <a:gd name="T29" fmla="*/ 17 h 100"/>
                  <a:gd name="T30" fmla="*/ 19 w 39"/>
                  <a:gd name="T31" fmla="*/ 29 h 100"/>
                  <a:gd name="T32" fmla="*/ 25 w 39"/>
                  <a:gd name="T33" fmla="*/ 40 h 1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100"/>
                  <a:gd name="T53" fmla="*/ 39 w 39"/>
                  <a:gd name="T54" fmla="*/ 100 h 1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100">
                    <a:moveTo>
                      <a:pt x="25" y="40"/>
                    </a:moveTo>
                    <a:lnTo>
                      <a:pt x="29" y="56"/>
                    </a:lnTo>
                    <a:lnTo>
                      <a:pt x="35" y="73"/>
                    </a:lnTo>
                    <a:lnTo>
                      <a:pt x="39" y="88"/>
                    </a:lnTo>
                    <a:lnTo>
                      <a:pt x="33" y="100"/>
                    </a:lnTo>
                    <a:lnTo>
                      <a:pt x="25" y="100"/>
                    </a:lnTo>
                    <a:lnTo>
                      <a:pt x="21" y="96"/>
                    </a:lnTo>
                    <a:lnTo>
                      <a:pt x="16" y="90"/>
                    </a:lnTo>
                    <a:lnTo>
                      <a:pt x="14" y="86"/>
                    </a:lnTo>
                    <a:lnTo>
                      <a:pt x="10" y="65"/>
                    </a:lnTo>
                    <a:lnTo>
                      <a:pt x="4" y="42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4" y="17"/>
                    </a:lnTo>
                    <a:lnTo>
                      <a:pt x="19" y="29"/>
                    </a:lnTo>
                    <a:lnTo>
                      <a:pt x="25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9" name="Freeform 41"/>
              <p:cNvSpPr>
                <a:spLocks/>
              </p:cNvSpPr>
              <p:nvPr/>
            </p:nvSpPr>
            <p:spPr bwMode="auto">
              <a:xfrm>
                <a:off x="2824" y="2654"/>
                <a:ext cx="56" cy="80"/>
              </a:xfrm>
              <a:custGeom>
                <a:avLst/>
                <a:gdLst>
                  <a:gd name="T0" fmla="*/ 56 w 56"/>
                  <a:gd name="T1" fmla="*/ 0 h 80"/>
                  <a:gd name="T2" fmla="*/ 46 w 56"/>
                  <a:gd name="T3" fmla="*/ 0 h 80"/>
                  <a:gd name="T4" fmla="*/ 38 w 56"/>
                  <a:gd name="T5" fmla="*/ 8 h 80"/>
                  <a:gd name="T6" fmla="*/ 35 w 56"/>
                  <a:gd name="T7" fmla="*/ 17 h 80"/>
                  <a:gd name="T8" fmla="*/ 35 w 56"/>
                  <a:gd name="T9" fmla="*/ 27 h 80"/>
                  <a:gd name="T10" fmla="*/ 54 w 56"/>
                  <a:gd name="T11" fmla="*/ 33 h 80"/>
                  <a:gd name="T12" fmla="*/ 46 w 56"/>
                  <a:gd name="T13" fmla="*/ 35 h 80"/>
                  <a:gd name="T14" fmla="*/ 42 w 56"/>
                  <a:gd name="T15" fmla="*/ 40 h 80"/>
                  <a:gd name="T16" fmla="*/ 38 w 56"/>
                  <a:gd name="T17" fmla="*/ 44 h 80"/>
                  <a:gd name="T18" fmla="*/ 35 w 56"/>
                  <a:gd name="T19" fmla="*/ 50 h 80"/>
                  <a:gd name="T20" fmla="*/ 40 w 56"/>
                  <a:gd name="T21" fmla="*/ 54 h 80"/>
                  <a:gd name="T22" fmla="*/ 44 w 56"/>
                  <a:gd name="T23" fmla="*/ 56 h 80"/>
                  <a:gd name="T24" fmla="*/ 48 w 56"/>
                  <a:gd name="T25" fmla="*/ 56 h 80"/>
                  <a:gd name="T26" fmla="*/ 54 w 56"/>
                  <a:gd name="T27" fmla="*/ 56 h 80"/>
                  <a:gd name="T28" fmla="*/ 42 w 56"/>
                  <a:gd name="T29" fmla="*/ 63 h 80"/>
                  <a:gd name="T30" fmla="*/ 33 w 56"/>
                  <a:gd name="T31" fmla="*/ 73 h 80"/>
                  <a:gd name="T32" fmla="*/ 21 w 56"/>
                  <a:gd name="T33" fmla="*/ 80 h 80"/>
                  <a:gd name="T34" fmla="*/ 4 w 56"/>
                  <a:gd name="T35" fmla="*/ 80 h 80"/>
                  <a:gd name="T36" fmla="*/ 0 w 56"/>
                  <a:gd name="T37" fmla="*/ 75 h 80"/>
                  <a:gd name="T38" fmla="*/ 4 w 56"/>
                  <a:gd name="T39" fmla="*/ 67 h 80"/>
                  <a:gd name="T40" fmla="*/ 11 w 56"/>
                  <a:gd name="T41" fmla="*/ 61 h 80"/>
                  <a:gd name="T42" fmla="*/ 13 w 56"/>
                  <a:gd name="T43" fmla="*/ 56 h 80"/>
                  <a:gd name="T44" fmla="*/ 11 w 56"/>
                  <a:gd name="T45" fmla="*/ 44 h 80"/>
                  <a:gd name="T46" fmla="*/ 8 w 56"/>
                  <a:gd name="T47" fmla="*/ 33 h 80"/>
                  <a:gd name="T48" fmla="*/ 4 w 56"/>
                  <a:gd name="T49" fmla="*/ 23 h 80"/>
                  <a:gd name="T50" fmla="*/ 2 w 56"/>
                  <a:gd name="T51" fmla="*/ 14 h 80"/>
                  <a:gd name="T52" fmla="*/ 11 w 56"/>
                  <a:gd name="T53" fmla="*/ 2 h 80"/>
                  <a:gd name="T54" fmla="*/ 23 w 56"/>
                  <a:gd name="T55" fmla="*/ 0 h 80"/>
                  <a:gd name="T56" fmla="*/ 40 w 56"/>
                  <a:gd name="T57" fmla="*/ 0 h 80"/>
                  <a:gd name="T58" fmla="*/ 56 w 56"/>
                  <a:gd name="T59" fmla="*/ 0 h 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6"/>
                  <a:gd name="T91" fmla="*/ 0 h 80"/>
                  <a:gd name="T92" fmla="*/ 56 w 56"/>
                  <a:gd name="T93" fmla="*/ 80 h 8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6" h="80">
                    <a:moveTo>
                      <a:pt x="56" y="0"/>
                    </a:moveTo>
                    <a:lnTo>
                      <a:pt x="46" y="0"/>
                    </a:lnTo>
                    <a:lnTo>
                      <a:pt x="38" y="8"/>
                    </a:lnTo>
                    <a:lnTo>
                      <a:pt x="35" y="17"/>
                    </a:lnTo>
                    <a:lnTo>
                      <a:pt x="35" y="27"/>
                    </a:lnTo>
                    <a:lnTo>
                      <a:pt x="54" y="33"/>
                    </a:lnTo>
                    <a:lnTo>
                      <a:pt x="46" y="35"/>
                    </a:lnTo>
                    <a:lnTo>
                      <a:pt x="42" y="40"/>
                    </a:lnTo>
                    <a:lnTo>
                      <a:pt x="38" y="44"/>
                    </a:lnTo>
                    <a:lnTo>
                      <a:pt x="35" y="50"/>
                    </a:lnTo>
                    <a:lnTo>
                      <a:pt x="40" y="54"/>
                    </a:lnTo>
                    <a:lnTo>
                      <a:pt x="44" y="56"/>
                    </a:lnTo>
                    <a:lnTo>
                      <a:pt x="48" y="56"/>
                    </a:lnTo>
                    <a:lnTo>
                      <a:pt x="54" y="56"/>
                    </a:lnTo>
                    <a:lnTo>
                      <a:pt x="42" y="63"/>
                    </a:lnTo>
                    <a:lnTo>
                      <a:pt x="33" y="73"/>
                    </a:lnTo>
                    <a:lnTo>
                      <a:pt x="21" y="80"/>
                    </a:lnTo>
                    <a:lnTo>
                      <a:pt x="4" y="80"/>
                    </a:lnTo>
                    <a:lnTo>
                      <a:pt x="0" y="75"/>
                    </a:lnTo>
                    <a:lnTo>
                      <a:pt x="4" y="67"/>
                    </a:lnTo>
                    <a:lnTo>
                      <a:pt x="11" y="61"/>
                    </a:lnTo>
                    <a:lnTo>
                      <a:pt x="13" y="56"/>
                    </a:lnTo>
                    <a:lnTo>
                      <a:pt x="11" y="44"/>
                    </a:lnTo>
                    <a:lnTo>
                      <a:pt x="8" y="33"/>
                    </a:lnTo>
                    <a:lnTo>
                      <a:pt x="4" y="23"/>
                    </a:lnTo>
                    <a:lnTo>
                      <a:pt x="2" y="14"/>
                    </a:lnTo>
                    <a:lnTo>
                      <a:pt x="11" y="2"/>
                    </a:lnTo>
                    <a:lnTo>
                      <a:pt x="23" y="0"/>
                    </a:lnTo>
                    <a:lnTo>
                      <a:pt x="40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0" name="Freeform 42"/>
              <p:cNvSpPr>
                <a:spLocks/>
              </p:cNvSpPr>
              <p:nvPr/>
            </p:nvSpPr>
            <p:spPr bwMode="auto">
              <a:xfrm>
                <a:off x="2739" y="2664"/>
                <a:ext cx="52" cy="69"/>
              </a:xfrm>
              <a:custGeom>
                <a:avLst/>
                <a:gdLst>
                  <a:gd name="T0" fmla="*/ 31 w 52"/>
                  <a:gd name="T1" fmla="*/ 23 h 69"/>
                  <a:gd name="T2" fmla="*/ 31 w 52"/>
                  <a:gd name="T3" fmla="*/ 32 h 69"/>
                  <a:gd name="T4" fmla="*/ 35 w 52"/>
                  <a:gd name="T5" fmla="*/ 44 h 69"/>
                  <a:gd name="T6" fmla="*/ 42 w 52"/>
                  <a:gd name="T7" fmla="*/ 51 h 69"/>
                  <a:gd name="T8" fmla="*/ 52 w 52"/>
                  <a:gd name="T9" fmla="*/ 59 h 69"/>
                  <a:gd name="T10" fmla="*/ 44 w 52"/>
                  <a:gd name="T11" fmla="*/ 61 h 69"/>
                  <a:gd name="T12" fmla="*/ 35 w 52"/>
                  <a:gd name="T13" fmla="*/ 65 h 69"/>
                  <a:gd name="T14" fmla="*/ 27 w 52"/>
                  <a:gd name="T15" fmla="*/ 69 h 69"/>
                  <a:gd name="T16" fmla="*/ 17 w 52"/>
                  <a:gd name="T17" fmla="*/ 67 h 69"/>
                  <a:gd name="T18" fmla="*/ 15 w 52"/>
                  <a:gd name="T19" fmla="*/ 51 h 69"/>
                  <a:gd name="T20" fmla="*/ 11 w 52"/>
                  <a:gd name="T21" fmla="*/ 38 h 69"/>
                  <a:gd name="T22" fmla="*/ 6 w 52"/>
                  <a:gd name="T23" fmla="*/ 23 h 69"/>
                  <a:gd name="T24" fmla="*/ 0 w 52"/>
                  <a:gd name="T25" fmla="*/ 9 h 69"/>
                  <a:gd name="T26" fmla="*/ 11 w 52"/>
                  <a:gd name="T27" fmla="*/ 0 h 69"/>
                  <a:gd name="T28" fmla="*/ 19 w 52"/>
                  <a:gd name="T29" fmla="*/ 4 h 69"/>
                  <a:gd name="T30" fmla="*/ 27 w 52"/>
                  <a:gd name="T31" fmla="*/ 11 h 69"/>
                  <a:gd name="T32" fmla="*/ 31 w 52"/>
                  <a:gd name="T33" fmla="*/ 23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69"/>
                  <a:gd name="T53" fmla="*/ 52 w 52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69">
                    <a:moveTo>
                      <a:pt x="31" y="23"/>
                    </a:moveTo>
                    <a:lnTo>
                      <a:pt x="31" y="32"/>
                    </a:lnTo>
                    <a:lnTo>
                      <a:pt x="35" y="44"/>
                    </a:lnTo>
                    <a:lnTo>
                      <a:pt x="42" y="51"/>
                    </a:lnTo>
                    <a:lnTo>
                      <a:pt x="52" y="59"/>
                    </a:lnTo>
                    <a:lnTo>
                      <a:pt x="44" y="61"/>
                    </a:lnTo>
                    <a:lnTo>
                      <a:pt x="35" y="65"/>
                    </a:lnTo>
                    <a:lnTo>
                      <a:pt x="27" y="69"/>
                    </a:lnTo>
                    <a:lnTo>
                      <a:pt x="17" y="67"/>
                    </a:lnTo>
                    <a:lnTo>
                      <a:pt x="15" y="51"/>
                    </a:lnTo>
                    <a:lnTo>
                      <a:pt x="11" y="38"/>
                    </a:lnTo>
                    <a:lnTo>
                      <a:pt x="6" y="23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19" y="4"/>
                    </a:lnTo>
                    <a:lnTo>
                      <a:pt x="27" y="11"/>
                    </a:lnTo>
                    <a:lnTo>
                      <a:pt x="31" y="23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1" name="Freeform 43"/>
              <p:cNvSpPr>
                <a:spLocks/>
              </p:cNvSpPr>
              <p:nvPr/>
            </p:nvSpPr>
            <p:spPr bwMode="auto">
              <a:xfrm>
                <a:off x="2642" y="2677"/>
                <a:ext cx="60" cy="63"/>
              </a:xfrm>
              <a:custGeom>
                <a:avLst/>
                <a:gdLst>
                  <a:gd name="T0" fmla="*/ 56 w 60"/>
                  <a:gd name="T1" fmla="*/ 12 h 63"/>
                  <a:gd name="T2" fmla="*/ 58 w 60"/>
                  <a:gd name="T3" fmla="*/ 23 h 63"/>
                  <a:gd name="T4" fmla="*/ 60 w 60"/>
                  <a:gd name="T5" fmla="*/ 36 h 63"/>
                  <a:gd name="T6" fmla="*/ 58 w 60"/>
                  <a:gd name="T7" fmla="*/ 52 h 63"/>
                  <a:gd name="T8" fmla="*/ 56 w 60"/>
                  <a:gd name="T9" fmla="*/ 63 h 63"/>
                  <a:gd name="T10" fmla="*/ 41 w 60"/>
                  <a:gd name="T11" fmla="*/ 52 h 63"/>
                  <a:gd name="T12" fmla="*/ 37 w 60"/>
                  <a:gd name="T13" fmla="*/ 33 h 63"/>
                  <a:gd name="T14" fmla="*/ 31 w 60"/>
                  <a:gd name="T15" fmla="*/ 17 h 63"/>
                  <a:gd name="T16" fmla="*/ 14 w 60"/>
                  <a:gd name="T17" fmla="*/ 17 h 63"/>
                  <a:gd name="T18" fmla="*/ 0 w 60"/>
                  <a:gd name="T19" fmla="*/ 17 h 63"/>
                  <a:gd name="T20" fmla="*/ 0 w 60"/>
                  <a:gd name="T21" fmla="*/ 12 h 63"/>
                  <a:gd name="T22" fmla="*/ 2 w 60"/>
                  <a:gd name="T23" fmla="*/ 6 h 63"/>
                  <a:gd name="T24" fmla="*/ 8 w 60"/>
                  <a:gd name="T25" fmla="*/ 4 h 63"/>
                  <a:gd name="T26" fmla="*/ 14 w 60"/>
                  <a:gd name="T27" fmla="*/ 0 h 63"/>
                  <a:gd name="T28" fmla="*/ 27 w 60"/>
                  <a:gd name="T29" fmla="*/ 0 h 63"/>
                  <a:gd name="T30" fmla="*/ 37 w 60"/>
                  <a:gd name="T31" fmla="*/ 4 h 63"/>
                  <a:gd name="T32" fmla="*/ 45 w 60"/>
                  <a:gd name="T33" fmla="*/ 8 h 63"/>
                  <a:gd name="T34" fmla="*/ 56 w 60"/>
                  <a:gd name="T35" fmla="*/ 12 h 6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0"/>
                  <a:gd name="T55" fmla="*/ 0 h 63"/>
                  <a:gd name="T56" fmla="*/ 60 w 60"/>
                  <a:gd name="T57" fmla="*/ 63 h 6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0" h="63">
                    <a:moveTo>
                      <a:pt x="56" y="12"/>
                    </a:moveTo>
                    <a:lnTo>
                      <a:pt x="58" y="23"/>
                    </a:lnTo>
                    <a:lnTo>
                      <a:pt x="60" y="36"/>
                    </a:lnTo>
                    <a:lnTo>
                      <a:pt x="58" y="52"/>
                    </a:lnTo>
                    <a:lnTo>
                      <a:pt x="56" y="63"/>
                    </a:lnTo>
                    <a:lnTo>
                      <a:pt x="41" y="52"/>
                    </a:lnTo>
                    <a:lnTo>
                      <a:pt x="37" y="33"/>
                    </a:lnTo>
                    <a:lnTo>
                      <a:pt x="31" y="17"/>
                    </a:lnTo>
                    <a:lnTo>
                      <a:pt x="14" y="17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27" y="0"/>
                    </a:lnTo>
                    <a:lnTo>
                      <a:pt x="37" y="4"/>
                    </a:lnTo>
                    <a:lnTo>
                      <a:pt x="45" y="8"/>
                    </a:lnTo>
                    <a:lnTo>
                      <a:pt x="56" y="12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2" name="Freeform 44"/>
              <p:cNvSpPr>
                <a:spLocks/>
              </p:cNvSpPr>
              <p:nvPr/>
            </p:nvSpPr>
            <p:spPr bwMode="auto">
              <a:xfrm>
                <a:off x="2580" y="2683"/>
                <a:ext cx="31" cy="55"/>
              </a:xfrm>
              <a:custGeom>
                <a:avLst/>
                <a:gdLst>
                  <a:gd name="T0" fmla="*/ 31 w 31"/>
                  <a:gd name="T1" fmla="*/ 21 h 55"/>
                  <a:gd name="T2" fmla="*/ 27 w 31"/>
                  <a:gd name="T3" fmla="*/ 53 h 55"/>
                  <a:gd name="T4" fmla="*/ 20 w 31"/>
                  <a:gd name="T5" fmla="*/ 55 h 55"/>
                  <a:gd name="T6" fmla="*/ 14 w 31"/>
                  <a:gd name="T7" fmla="*/ 55 h 55"/>
                  <a:gd name="T8" fmla="*/ 10 w 31"/>
                  <a:gd name="T9" fmla="*/ 51 h 55"/>
                  <a:gd name="T10" fmla="*/ 6 w 31"/>
                  <a:gd name="T11" fmla="*/ 46 h 55"/>
                  <a:gd name="T12" fmla="*/ 2 w 31"/>
                  <a:gd name="T13" fmla="*/ 34 h 55"/>
                  <a:gd name="T14" fmla="*/ 0 w 31"/>
                  <a:gd name="T15" fmla="*/ 23 h 55"/>
                  <a:gd name="T16" fmla="*/ 0 w 31"/>
                  <a:gd name="T17" fmla="*/ 9 h 55"/>
                  <a:gd name="T18" fmla="*/ 6 w 31"/>
                  <a:gd name="T19" fmla="*/ 0 h 55"/>
                  <a:gd name="T20" fmla="*/ 18 w 31"/>
                  <a:gd name="T21" fmla="*/ 0 h 55"/>
                  <a:gd name="T22" fmla="*/ 24 w 31"/>
                  <a:gd name="T23" fmla="*/ 6 h 55"/>
                  <a:gd name="T24" fmla="*/ 29 w 31"/>
                  <a:gd name="T25" fmla="*/ 13 h 55"/>
                  <a:gd name="T26" fmla="*/ 31 w 31"/>
                  <a:gd name="T27" fmla="*/ 21 h 5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"/>
                  <a:gd name="T43" fmla="*/ 0 h 55"/>
                  <a:gd name="T44" fmla="*/ 31 w 31"/>
                  <a:gd name="T45" fmla="*/ 55 h 5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" h="55">
                    <a:moveTo>
                      <a:pt x="31" y="21"/>
                    </a:moveTo>
                    <a:lnTo>
                      <a:pt x="27" y="53"/>
                    </a:lnTo>
                    <a:lnTo>
                      <a:pt x="20" y="55"/>
                    </a:lnTo>
                    <a:lnTo>
                      <a:pt x="14" y="55"/>
                    </a:lnTo>
                    <a:lnTo>
                      <a:pt x="10" y="51"/>
                    </a:lnTo>
                    <a:lnTo>
                      <a:pt x="6" y="46"/>
                    </a:lnTo>
                    <a:lnTo>
                      <a:pt x="2" y="34"/>
                    </a:lnTo>
                    <a:lnTo>
                      <a:pt x="0" y="23"/>
                    </a:lnTo>
                    <a:lnTo>
                      <a:pt x="0" y="9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24" y="6"/>
                    </a:lnTo>
                    <a:lnTo>
                      <a:pt x="29" y="13"/>
                    </a:lnTo>
                    <a:lnTo>
                      <a:pt x="31" y="21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3" name="Freeform 45"/>
              <p:cNvSpPr>
                <a:spLocks/>
              </p:cNvSpPr>
              <p:nvPr/>
            </p:nvSpPr>
            <p:spPr bwMode="auto">
              <a:xfrm>
                <a:off x="2449" y="2689"/>
                <a:ext cx="85" cy="72"/>
              </a:xfrm>
              <a:custGeom>
                <a:avLst/>
                <a:gdLst>
                  <a:gd name="T0" fmla="*/ 85 w 85"/>
                  <a:gd name="T1" fmla="*/ 2 h 72"/>
                  <a:gd name="T2" fmla="*/ 73 w 85"/>
                  <a:gd name="T3" fmla="*/ 17 h 72"/>
                  <a:gd name="T4" fmla="*/ 73 w 85"/>
                  <a:gd name="T5" fmla="*/ 36 h 72"/>
                  <a:gd name="T6" fmla="*/ 75 w 85"/>
                  <a:gd name="T7" fmla="*/ 57 h 72"/>
                  <a:gd name="T8" fmla="*/ 71 w 85"/>
                  <a:gd name="T9" fmla="*/ 72 h 72"/>
                  <a:gd name="T10" fmla="*/ 54 w 85"/>
                  <a:gd name="T11" fmla="*/ 65 h 72"/>
                  <a:gd name="T12" fmla="*/ 48 w 85"/>
                  <a:gd name="T13" fmla="*/ 49 h 72"/>
                  <a:gd name="T14" fmla="*/ 46 w 85"/>
                  <a:gd name="T15" fmla="*/ 30 h 72"/>
                  <a:gd name="T16" fmla="*/ 35 w 85"/>
                  <a:gd name="T17" fmla="*/ 15 h 72"/>
                  <a:gd name="T18" fmla="*/ 31 w 85"/>
                  <a:gd name="T19" fmla="*/ 23 h 72"/>
                  <a:gd name="T20" fmla="*/ 23 w 85"/>
                  <a:gd name="T21" fmla="*/ 24 h 72"/>
                  <a:gd name="T22" fmla="*/ 12 w 85"/>
                  <a:gd name="T23" fmla="*/ 24 h 72"/>
                  <a:gd name="T24" fmla="*/ 2 w 85"/>
                  <a:gd name="T25" fmla="*/ 24 h 72"/>
                  <a:gd name="T26" fmla="*/ 0 w 85"/>
                  <a:gd name="T27" fmla="*/ 23 h 72"/>
                  <a:gd name="T28" fmla="*/ 0 w 85"/>
                  <a:gd name="T29" fmla="*/ 19 h 72"/>
                  <a:gd name="T30" fmla="*/ 0 w 85"/>
                  <a:gd name="T31" fmla="*/ 15 h 72"/>
                  <a:gd name="T32" fmla="*/ 2 w 85"/>
                  <a:gd name="T33" fmla="*/ 13 h 72"/>
                  <a:gd name="T34" fmla="*/ 10 w 85"/>
                  <a:gd name="T35" fmla="*/ 7 h 72"/>
                  <a:gd name="T36" fmla="*/ 21 w 85"/>
                  <a:gd name="T37" fmla="*/ 3 h 72"/>
                  <a:gd name="T38" fmla="*/ 31 w 85"/>
                  <a:gd name="T39" fmla="*/ 2 h 72"/>
                  <a:gd name="T40" fmla="*/ 41 w 85"/>
                  <a:gd name="T41" fmla="*/ 0 h 72"/>
                  <a:gd name="T42" fmla="*/ 52 w 85"/>
                  <a:gd name="T43" fmla="*/ 0 h 72"/>
                  <a:gd name="T44" fmla="*/ 64 w 85"/>
                  <a:gd name="T45" fmla="*/ 0 h 72"/>
                  <a:gd name="T46" fmla="*/ 75 w 85"/>
                  <a:gd name="T47" fmla="*/ 0 h 72"/>
                  <a:gd name="T48" fmla="*/ 85 w 85"/>
                  <a:gd name="T49" fmla="*/ 2 h 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5"/>
                  <a:gd name="T76" fmla="*/ 0 h 72"/>
                  <a:gd name="T77" fmla="*/ 85 w 85"/>
                  <a:gd name="T78" fmla="*/ 72 h 7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5" h="72">
                    <a:moveTo>
                      <a:pt x="85" y="2"/>
                    </a:moveTo>
                    <a:lnTo>
                      <a:pt x="73" y="17"/>
                    </a:lnTo>
                    <a:lnTo>
                      <a:pt x="73" y="36"/>
                    </a:lnTo>
                    <a:lnTo>
                      <a:pt x="75" y="57"/>
                    </a:lnTo>
                    <a:lnTo>
                      <a:pt x="71" y="72"/>
                    </a:lnTo>
                    <a:lnTo>
                      <a:pt x="54" y="65"/>
                    </a:lnTo>
                    <a:lnTo>
                      <a:pt x="48" y="49"/>
                    </a:lnTo>
                    <a:lnTo>
                      <a:pt x="46" y="30"/>
                    </a:lnTo>
                    <a:lnTo>
                      <a:pt x="35" y="15"/>
                    </a:lnTo>
                    <a:lnTo>
                      <a:pt x="31" y="23"/>
                    </a:lnTo>
                    <a:lnTo>
                      <a:pt x="23" y="24"/>
                    </a:lnTo>
                    <a:lnTo>
                      <a:pt x="12" y="24"/>
                    </a:lnTo>
                    <a:lnTo>
                      <a:pt x="2" y="24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2" y="13"/>
                    </a:lnTo>
                    <a:lnTo>
                      <a:pt x="10" y="7"/>
                    </a:lnTo>
                    <a:lnTo>
                      <a:pt x="21" y="3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52" y="0"/>
                    </a:lnTo>
                    <a:lnTo>
                      <a:pt x="64" y="0"/>
                    </a:lnTo>
                    <a:lnTo>
                      <a:pt x="75" y="0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" name="Freeform 46"/>
              <p:cNvSpPr>
                <a:spLocks/>
              </p:cNvSpPr>
              <p:nvPr/>
            </p:nvSpPr>
            <p:spPr bwMode="auto">
              <a:xfrm>
                <a:off x="4256" y="2717"/>
                <a:ext cx="287" cy="86"/>
              </a:xfrm>
              <a:custGeom>
                <a:avLst/>
                <a:gdLst>
                  <a:gd name="T0" fmla="*/ 282 w 287"/>
                  <a:gd name="T1" fmla="*/ 33 h 86"/>
                  <a:gd name="T2" fmla="*/ 264 w 287"/>
                  <a:gd name="T3" fmla="*/ 21 h 86"/>
                  <a:gd name="T4" fmla="*/ 237 w 287"/>
                  <a:gd name="T5" fmla="*/ 19 h 86"/>
                  <a:gd name="T6" fmla="*/ 218 w 287"/>
                  <a:gd name="T7" fmla="*/ 40 h 86"/>
                  <a:gd name="T8" fmla="*/ 222 w 287"/>
                  <a:gd name="T9" fmla="*/ 42 h 86"/>
                  <a:gd name="T10" fmla="*/ 231 w 287"/>
                  <a:gd name="T11" fmla="*/ 37 h 86"/>
                  <a:gd name="T12" fmla="*/ 220 w 287"/>
                  <a:gd name="T13" fmla="*/ 50 h 86"/>
                  <a:gd name="T14" fmla="*/ 199 w 287"/>
                  <a:gd name="T15" fmla="*/ 56 h 86"/>
                  <a:gd name="T16" fmla="*/ 175 w 287"/>
                  <a:gd name="T17" fmla="*/ 44 h 86"/>
                  <a:gd name="T18" fmla="*/ 150 w 287"/>
                  <a:gd name="T19" fmla="*/ 46 h 86"/>
                  <a:gd name="T20" fmla="*/ 125 w 287"/>
                  <a:gd name="T21" fmla="*/ 54 h 86"/>
                  <a:gd name="T22" fmla="*/ 102 w 287"/>
                  <a:gd name="T23" fmla="*/ 67 h 86"/>
                  <a:gd name="T24" fmla="*/ 96 w 287"/>
                  <a:gd name="T25" fmla="*/ 75 h 86"/>
                  <a:gd name="T26" fmla="*/ 88 w 287"/>
                  <a:gd name="T27" fmla="*/ 83 h 86"/>
                  <a:gd name="T28" fmla="*/ 67 w 287"/>
                  <a:gd name="T29" fmla="*/ 83 h 86"/>
                  <a:gd name="T30" fmla="*/ 46 w 287"/>
                  <a:gd name="T31" fmla="*/ 83 h 86"/>
                  <a:gd name="T32" fmla="*/ 27 w 287"/>
                  <a:gd name="T33" fmla="*/ 81 h 86"/>
                  <a:gd name="T34" fmla="*/ 9 w 287"/>
                  <a:gd name="T35" fmla="*/ 86 h 86"/>
                  <a:gd name="T36" fmla="*/ 0 w 287"/>
                  <a:gd name="T37" fmla="*/ 48 h 86"/>
                  <a:gd name="T38" fmla="*/ 9 w 287"/>
                  <a:gd name="T39" fmla="*/ 12 h 86"/>
                  <a:gd name="T40" fmla="*/ 21 w 287"/>
                  <a:gd name="T41" fmla="*/ 17 h 86"/>
                  <a:gd name="T42" fmla="*/ 25 w 287"/>
                  <a:gd name="T43" fmla="*/ 33 h 86"/>
                  <a:gd name="T44" fmla="*/ 44 w 287"/>
                  <a:gd name="T45" fmla="*/ 46 h 86"/>
                  <a:gd name="T46" fmla="*/ 67 w 287"/>
                  <a:gd name="T47" fmla="*/ 52 h 86"/>
                  <a:gd name="T48" fmla="*/ 88 w 287"/>
                  <a:gd name="T49" fmla="*/ 40 h 86"/>
                  <a:gd name="T50" fmla="*/ 108 w 287"/>
                  <a:gd name="T51" fmla="*/ 33 h 86"/>
                  <a:gd name="T52" fmla="*/ 131 w 287"/>
                  <a:gd name="T53" fmla="*/ 27 h 86"/>
                  <a:gd name="T54" fmla="*/ 154 w 287"/>
                  <a:gd name="T55" fmla="*/ 19 h 86"/>
                  <a:gd name="T56" fmla="*/ 162 w 287"/>
                  <a:gd name="T57" fmla="*/ 29 h 86"/>
                  <a:gd name="T58" fmla="*/ 172 w 287"/>
                  <a:gd name="T59" fmla="*/ 27 h 86"/>
                  <a:gd name="T60" fmla="*/ 172 w 287"/>
                  <a:gd name="T61" fmla="*/ 25 h 86"/>
                  <a:gd name="T62" fmla="*/ 193 w 287"/>
                  <a:gd name="T63" fmla="*/ 21 h 86"/>
                  <a:gd name="T64" fmla="*/ 210 w 287"/>
                  <a:gd name="T65" fmla="*/ 8 h 86"/>
                  <a:gd name="T66" fmla="*/ 231 w 287"/>
                  <a:gd name="T67" fmla="*/ 0 h 86"/>
                  <a:gd name="T68" fmla="*/ 255 w 287"/>
                  <a:gd name="T69" fmla="*/ 6 h 86"/>
                  <a:gd name="T70" fmla="*/ 276 w 287"/>
                  <a:gd name="T71" fmla="*/ 16 h 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7"/>
                  <a:gd name="T109" fmla="*/ 0 h 86"/>
                  <a:gd name="T110" fmla="*/ 287 w 287"/>
                  <a:gd name="T111" fmla="*/ 86 h 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7" h="86">
                    <a:moveTo>
                      <a:pt x="287" y="19"/>
                    </a:moveTo>
                    <a:lnTo>
                      <a:pt x="282" y="33"/>
                    </a:lnTo>
                    <a:lnTo>
                      <a:pt x="274" y="27"/>
                    </a:lnTo>
                    <a:lnTo>
                      <a:pt x="264" y="21"/>
                    </a:lnTo>
                    <a:lnTo>
                      <a:pt x="249" y="19"/>
                    </a:lnTo>
                    <a:lnTo>
                      <a:pt x="237" y="19"/>
                    </a:lnTo>
                    <a:lnTo>
                      <a:pt x="216" y="39"/>
                    </a:lnTo>
                    <a:lnTo>
                      <a:pt x="218" y="40"/>
                    </a:lnTo>
                    <a:lnTo>
                      <a:pt x="220" y="40"/>
                    </a:lnTo>
                    <a:lnTo>
                      <a:pt x="222" y="42"/>
                    </a:lnTo>
                    <a:lnTo>
                      <a:pt x="224" y="42"/>
                    </a:lnTo>
                    <a:lnTo>
                      <a:pt x="231" y="37"/>
                    </a:lnTo>
                    <a:lnTo>
                      <a:pt x="228" y="48"/>
                    </a:lnTo>
                    <a:lnTo>
                      <a:pt x="220" y="50"/>
                    </a:lnTo>
                    <a:lnTo>
                      <a:pt x="210" y="50"/>
                    </a:lnTo>
                    <a:lnTo>
                      <a:pt x="199" y="56"/>
                    </a:lnTo>
                    <a:lnTo>
                      <a:pt x="187" y="48"/>
                    </a:lnTo>
                    <a:lnTo>
                      <a:pt x="175" y="44"/>
                    </a:lnTo>
                    <a:lnTo>
                      <a:pt x="162" y="44"/>
                    </a:lnTo>
                    <a:lnTo>
                      <a:pt x="150" y="46"/>
                    </a:lnTo>
                    <a:lnTo>
                      <a:pt x="137" y="50"/>
                    </a:lnTo>
                    <a:lnTo>
                      <a:pt x="125" y="54"/>
                    </a:lnTo>
                    <a:lnTo>
                      <a:pt x="114" y="61"/>
                    </a:lnTo>
                    <a:lnTo>
                      <a:pt x="102" y="67"/>
                    </a:lnTo>
                    <a:lnTo>
                      <a:pt x="100" y="71"/>
                    </a:lnTo>
                    <a:lnTo>
                      <a:pt x="96" y="75"/>
                    </a:lnTo>
                    <a:lnTo>
                      <a:pt x="94" y="79"/>
                    </a:lnTo>
                    <a:lnTo>
                      <a:pt x="88" y="83"/>
                    </a:lnTo>
                    <a:lnTo>
                      <a:pt x="77" y="81"/>
                    </a:lnTo>
                    <a:lnTo>
                      <a:pt x="67" y="83"/>
                    </a:lnTo>
                    <a:lnTo>
                      <a:pt x="58" y="86"/>
                    </a:lnTo>
                    <a:lnTo>
                      <a:pt x="46" y="83"/>
                    </a:lnTo>
                    <a:lnTo>
                      <a:pt x="38" y="81"/>
                    </a:lnTo>
                    <a:lnTo>
                      <a:pt x="27" y="81"/>
                    </a:lnTo>
                    <a:lnTo>
                      <a:pt x="19" y="84"/>
                    </a:lnTo>
                    <a:lnTo>
                      <a:pt x="9" y="86"/>
                    </a:lnTo>
                    <a:lnTo>
                      <a:pt x="3" y="67"/>
                    </a:lnTo>
                    <a:lnTo>
                      <a:pt x="0" y="48"/>
                    </a:lnTo>
                    <a:lnTo>
                      <a:pt x="0" y="29"/>
                    </a:lnTo>
                    <a:lnTo>
                      <a:pt x="9" y="12"/>
                    </a:lnTo>
                    <a:lnTo>
                      <a:pt x="19" y="12"/>
                    </a:lnTo>
                    <a:lnTo>
                      <a:pt x="21" y="17"/>
                    </a:lnTo>
                    <a:lnTo>
                      <a:pt x="23" y="25"/>
                    </a:lnTo>
                    <a:lnTo>
                      <a:pt x="25" y="33"/>
                    </a:lnTo>
                    <a:lnTo>
                      <a:pt x="36" y="40"/>
                    </a:lnTo>
                    <a:lnTo>
                      <a:pt x="44" y="46"/>
                    </a:lnTo>
                    <a:lnTo>
                      <a:pt x="54" y="52"/>
                    </a:lnTo>
                    <a:lnTo>
                      <a:pt x="67" y="52"/>
                    </a:lnTo>
                    <a:lnTo>
                      <a:pt x="77" y="44"/>
                    </a:lnTo>
                    <a:lnTo>
                      <a:pt x="88" y="40"/>
                    </a:lnTo>
                    <a:lnTo>
                      <a:pt x="98" y="35"/>
                    </a:lnTo>
                    <a:lnTo>
                      <a:pt x="108" y="33"/>
                    </a:lnTo>
                    <a:lnTo>
                      <a:pt x="121" y="29"/>
                    </a:lnTo>
                    <a:lnTo>
                      <a:pt x="131" y="27"/>
                    </a:lnTo>
                    <a:lnTo>
                      <a:pt x="143" y="23"/>
                    </a:lnTo>
                    <a:lnTo>
                      <a:pt x="154" y="19"/>
                    </a:lnTo>
                    <a:lnTo>
                      <a:pt x="158" y="23"/>
                    </a:lnTo>
                    <a:lnTo>
                      <a:pt x="162" y="29"/>
                    </a:lnTo>
                    <a:lnTo>
                      <a:pt x="166" y="31"/>
                    </a:lnTo>
                    <a:lnTo>
                      <a:pt x="172" y="27"/>
                    </a:lnTo>
                    <a:lnTo>
                      <a:pt x="164" y="17"/>
                    </a:lnTo>
                    <a:lnTo>
                      <a:pt x="172" y="25"/>
                    </a:lnTo>
                    <a:lnTo>
                      <a:pt x="183" y="25"/>
                    </a:lnTo>
                    <a:lnTo>
                      <a:pt x="193" y="21"/>
                    </a:lnTo>
                    <a:lnTo>
                      <a:pt x="202" y="17"/>
                    </a:lnTo>
                    <a:lnTo>
                      <a:pt x="210" y="8"/>
                    </a:lnTo>
                    <a:lnTo>
                      <a:pt x="220" y="2"/>
                    </a:lnTo>
                    <a:lnTo>
                      <a:pt x="231" y="0"/>
                    </a:lnTo>
                    <a:lnTo>
                      <a:pt x="243" y="2"/>
                    </a:lnTo>
                    <a:lnTo>
                      <a:pt x="255" y="6"/>
                    </a:lnTo>
                    <a:lnTo>
                      <a:pt x="266" y="10"/>
                    </a:lnTo>
                    <a:lnTo>
                      <a:pt x="276" y="16"/>
                    </a:lnTo>
                    <a:lnTo>
                      <a:pt x="287" y="19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5" name="Freeform 47"/>
              <p:cNvSpPr>
                <a:spLocks/>
              </p:cNvSpPr>
              <p:nvPr/>
            </p:nvSpPr>
            <p:spPr bwMode="auto">
              <a:xfrm>
                <a:off x="2544" y="2761"/>
                <a:ext cx="2670" cy="404"/>
              </a:xfrm>
              <a:custGeom>
                <a:avLst/>
                <a:gdLst>
                  <a:gd name="T0" fmla="*/ 2589 w 2670"/>
                  <a:gd name="T1" fmla="*/ 25 h 404"/>
                  <a:gd name="T2" fmla="*/ 2481 w 2670"/>
                  <a:gd name="T3" fmla="*/ 40 h 404"/>
                  <a:gd name="T4" fmla="*/ 2376 w 2670"/>
                  <a:gd name="T5" fmla="*/ 56 h 404"/>
                  <a:gd name="T6" fmla="*/ 2268 w 2670"/>
                  <a:gd name="T7" fmla="*/ 69 h 404"/>
                  <a:gd name="T8" fmla="*/ 2181 w 2670"/>
                  <a:gd name="T9" fmla="*/ 84 h 404"/>
                  <a:gd name="T10" fmla="*/ 2096 w 2670"/>
                  <a:gd name="T11" fmla="*/ 94 h 404"/>
                  <a:gd name="T12" fmla="*/ 2030 w 2670"/>
                  <a:gd name="T13" fmla="*/ 105 h 404"/>
                  <a:gd name="T14" fmla="*/ 1967 w 2670"/>
                  <a:gd name="T15" fmla="*/ 109 h 404"/>
                  <a:gd name="T16" fmla="*/ 1899 w 2670"/>
                  <a:gd name="T17" fmla="*/ 121 h 404"/>
                  <a:gd name="T18" fmla="*/ 1822 w 2670"/>
                  <a:gd name="T19" fmla="*/ 126 h 404"/>
                  <a:gd name="T20" fmla="*/ 1729 w 2670"/>
                  <a:gd name="T21" fmla="*/ 146 h 404"/>
                  <a:gd name="T22" fmla="*/ 1627 w 2670"/>
                  <a:gd name="T23" fmla="*/ 157 h 404"/>
                  <a:gd name="T24" fmla="*/ 1526 w 2670"/>
                  <a:gd name="T25" fmla="*/ 170 h 404"/>
                  <a:gd name="T26" fmla="*/ 1428 w 2670"/>
                  <a:gd name="T27" fmla="*/ 193 h 404"/>
                  <a:gd name="T28" fmla="*/ 1381 w 2670"/>
                  <a:gd name="T29" fmla="*/ 203 h 404"/>
                  <a:gd name="T30" fmla="*/ 1348 w 2670"/>
                  <a:gd name="T31" fmla="*/ 211 h 404"/>
                  <a:gd name="T32" fmla="*/ 1256 w 2670"/>
                  <a:gd name="T33" fmla="*/ 214 h 404"/>
                  <a:gd name="T34" fmla="*/ 1147 w 2670"/>
                  <a:gd name="T35" fmla="*/ 232 h 404"/>
                  <a:gd name="T36" fmla="*/ 1091 w 2670"/>
                  <a:gd name="T37" fmla="*/ 237 h 404"/>
                  <a:gd name="T38" fmla="*/ 1022 w 2670"/>
                  <a:gd name="T39" fmla="*/ 251 h 404"/>
                  <a:gd name="T40" fmla="*/ 954 w 2670"/>
                  <a:gd name="T41" fmla="*/ 264 h 404"/>
                  <a:gd name="T42" fmla="*/ 885 w 2670"/>
                  <a:gd name="T43" fmla="*/ 276 h 404"/>
                  <a:gd name="T44" fmla="*/ 821 w 2670"/>
                  <a:gd name="T45" fmla="*/ 287 h 404"/>
                  <a:gd name="T46" fmla="*/ 676 w 2670"/>
                  <a:gd name="T47" fmla="*/ 302 h 404"/>
                  <a:gd name="T48" fmla="*/ 506 w 2670"/>
                  <a:gd name="T49" fmla="*/ 325 h 404"/>
                  <a:gd name="T50" fmla="*/ 336 w 2670"/>
                  <a:gd name="T51" fmla="*/ 354 h 404"/>
                  <a:gd name="T52" fmla="*/ 164 w 2670"/>
                  <a:gd name="T53" fmla="*/ 381 h 404"/>
                  <a:gd name="T54" fmla="*/ 42 w 2670"/>
                  <a:gd name="T55" fmla="*/ 379 h 404"/>
                  <a:gd name="T56" fmla="*/ 193 w 2670"/>
                  <a:gd name="T57" fmla="*/ 348 h 404"/>
                  <a:gd name="T58" fmla="*/ 344 w 2670"/>
                  <a:gd name="T59" fmla="*/ 320 h 404"/>
                  <a:gd name="T60" fmla="*/ 496 w 2670"/>
                  <a:gd name="T61" fmla="*/ 297 h 404"/>
                  <a:gd name="T62" fmla="*/ 643 w 2670"/>
                  <a:gd name="T63" fmla="*/ 281 h 404"/>
                  <a:gd name="T64" fmla="*/ 765 w 2670"/>
                  <a:gd name="T65" fmla="*/ 260 h 404"/>
                  <a:gd name="T66" fmla="*/ 869 w 2670"/>
                  <a:gd name="T67" fmla="*/ 251 h 404"/>
                  <a:gd name="T68" fmla="*/ 943 w 2670"/>
                  <a:gd name="T69" fmla="*/ 239 h 404"/>
                  <a:gd name="T70" fmla="*/ 1093 w 2670"/>
                  <a:gd name="T71" fmla="*/ 214 h 404"/>
                  <a:gd name="T72" fmla="*/ 1259 w 2670"/>
                  <a:gd name="T73" fmla="*/ 186 h 404"/>
                  <a:gd name="T74" fmla="*/ 1470 w 2670"/>
                  <a:gd name="T75" fmla="*/ 153 h 404"/>
                  <a:gd name="T76" fmla="*/ 1681 w 2670"/>
                  <a:gd name="T77" fmla="*/ 121 h 404"/>
                  <a:gd name="T78" fmla="*/ 1893 w 2670"/>
                  <a:gd name="T79" fmla="*/ 90 h 404"/>
                  <a:gd name="T80" fmla="*/ 2065 w 2670"/>
                  <a:gd name="T81" fmla="*/ 69 h 404"/>
                  <a:gd name="T82" fmla="*/ 2115 w 2670"/>
                  <a:gd name="T83" fmla="*/ 61 h 404"/>
                  <a:gd name="T84" fmla="*/ 2185 w 2670"/>
                  <a:gd name="T85" fmla="*/ 52 h 404"/>
                  <a:gd name="T86" fmla="*/ 2301 w 2670"/>
                  <a:gd name="T87" fmla="*/ 42 h 404"/>
                  <a:gd name="T88" fmla="*/ 2415 w 2670"/>
                  <a:gd name="T89" fmla="*/ 25 h 404"/>
                  <a:gd name="T90" fmla="*/ 2529 w 2670"/>
                  <a:gd name="T91" fmla="*/ 10 h 404"/>
                  <a:gd name="T92" fmla="*/ 2633 w 2670"/>
                  <a:gd name="T93" fmla="*/ 4 h 404"/>
                  <a:gd name="T94" fmla="*/ 2670 w 2670"/>
                  <a:gd name="T95" fmla="*/ 17 h 4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670"/>
                  <a:gd name="T145" fmla="*/ 0 h 404"/>
                  <a:gd name="T146" fmla="*/ 2670 w 2670"/>
                  <a:gd name="T147" fmla="*/ 404 h 4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670" h="404">
                    <a:moveTo>
                      <a:pt x="2670" y="17"/>
                    </a:moveTo>
                    <a:lnTo>
                      <a:pt x="2643" y="19"/>
                    </a:lnTo>
                    <a:lnTo>
                      <a:pt x="2616" y="23"/>
                    </a:lnTo>
                    <a:lnTo>
                      <a:pt x="2589" y="25"/>
                    </a:lnTo>
                    <a:lnTo>
                      <a:pt x="2562" y="29"/>
                    </a:lnTo>
                    <a:lnTo>
                      <a:pt x="2535" y="33"/>
                    </a:lnTo>
                    <a:lnTo>
                      <a:pt x="2508" y="37"/>
                    </a:lnTo>
                    <a:lnTo>
                      <a:pt x="2481" y="40"/>
                    </a:lnTo>
                    <a:lnTo>
                      <a:pt x="2457" y="44"/>
                    </a:lnTo>
                    <a:lnTo>
                      <a:pt x="2430" y="48"/>
                    </a:lnTo>
                    <a:lnTo>
                      <a:pt x="2403" y="54"/>
                    </a:lnTo>
                    <a:lnTo>
                      <a:pt x="2376" y="56"/>
                    </a:lnTo>
                    <a:lnTo>
                      <a:pt x="2349" y="60"/>
                    </a:lnTo>
                    <a:lnTo>
                      <a:pt x="2322" y="63"/>
                    </a:lnTo>
                    <a:lnTo>
                      <a:pt x="2295" y="67"/>
                    </a:lnTo>
                    <a:lnTo>
                      <a:pt x="2268" y="69"/>
                    </a:lnTo>
                    <a:lnTo>
                      <a:pt x="2241" y="71"/>
                    </a:lnTo>
                    <a:lnTo>
                      <a:pt x="2222" y="75"/>
                    </a:lnTo>
                    <a:lnTo>
                      <a:pt x="2202" y="81"/>
                    </a:lnTo>
                    <a:lnTo>
                      <a:pt x="2181" y="84"/>
                    </a:lnTo>
                    <a:lnTo>
                      <a:pt x="2160" y="86"/>
                    </a:lnTo>
                    <a:lnTo>
                      <a:pt x="2139" y="90"/>
                    </a:lnTo>
                    <a:lnTo>
                      <a:pt x="2119" y="92"/>
                    </a:lnTo>
                    <a:lnTo>
                      <a:pt x="2096" y="94"/>
                    </a:lnTo>
                    <a:lnTo>
                      <a:pt x="2075" y="96"/>
                    </a:lnTo>
                    <a:lnTo>
                      <a:pt x="2061" y="100"/>
                    </a:lnTo>
                    <a:lnTo>
                      <a:pt x="2046" y="104"/>
                    </a:lnTo>
                    <a:lnTo>
                      <a:pt x="2030" y="105"/>
                    </a:lnTo>
                    <a:lnTo>
                      <a:pt x="2015" y="105"/>
                    </a:lnTo>
                    <a:lnTo>
                      <a:pt x="1999" y="107"/>
                    </a:lnTo>
                    <a:lnTo>
                      <a:pt x="1982" y="107"/>
                    </a:lnTo>
                    <a:lnTo>
                      <a:pt x="1967" y="109"/>
                    </a:lnTo>
                    <a:lnTo>
                      <a:pt x="1955" y="111"/>
                    </a:lnTo>
                    <a:lnTo>
                      <a:pt x="1936" y="117"/>
                    </a:lnTo>
                    <a:lnTo>
                      <a:pt x="1918" y="121"/>
                    </a:lnTo>
                    <a:lnTo>
                      <a:pt x="1899" y="121"/>
                    </a:lnTo>
                    <a:lnTo>
                      <a:pt x="1880" y="123"/>
                    </a:lnTo>
                    <a:lnTo>
                      <a:pt x="1862" y="123"/>
                    </a:lnTo>
                    <a:lnTo>
                      <a:pt x="1841" y="125"/>
                    </a:lnTo>
                    <a:lnTo>
                      <a:pt x="1822" y="126"/>
                    </a:lnTo>
                    <a:lnTo>
                      <a:pt x="1804" y="134"/>
                    </a:lnTo>
                    <a:lnTo>
                      <a:pt x="1779" y="138"/>
                    </a:lnTo>
                    <a:lnTo>
                      <a:pt x="1754" y="144"/>
                    </a:lnTo>
                    <a:lnTo>
                      <a:pt x="1729" y="146"/>
                    </a:lnTo>
                    <a:lnTo>
                      <a:pt x="1704" y="149"/>
                    </a:lnTo>
                    <a:lnTo>
                      <a:pt x="1679" y="151"/>
                    </a:lnTo>
                    <a:lnTo>
                      <a:pt x="1652" y="155"/>
                    </a:lnTo>
                    <a:lnTo>
                      <a:pt x="1627" y="157"/>
                    </a:lnTo>
                    <a:lnTo>
                      <a:pt x="1603" y="161"/>
                    </a:lnTo>
                    <a:lnTo>
                      <a:pt x="1578" y="163"/>
                    </a:lnTo>
                    <a:lnTo>
                      <a:pt x="1553" y="167"/>
                    </a:lnTo>
                    <a:lnTo>
                      <a:pt x="1526" y="170"/>
                    </a:lnTo>
                    <a:lnTo>
                      <a:pt x="1501" y="174"/>
                    </a:lnTo>
                    <a:lnTo>
                      <a:pt x="1478" y="180"/>
                    </a:lnTo>
                    <a:lnTo>
                      <a:pt x="1453" y="186"/>
                    </a:lnTo>
                    <a:lnTo>
                      <a:pt x="1428" y="193"/>
                    </a:lnTo>
                    <a:lnTo>
                      <a:pt x="1406" y="201"/>
                    </a:lnTo>
                    <a:lnTo>
                      <a:pt x="1397" y="201"/>
                    </a:lnTo>
                    <a:lnTo>
                      <a:pt x="1389" y="201"/>
                    </a:lnTo>
                    <a:lnTo>
                      <a:pt x="1381" y="203"/>
                    </a:lnTo>
                    <a:lnTo>
                      <a:pt x="1373" y="205"/>
                    </a:lnTo>
                    <a:lnTo>
                      <a:pt x="1364" y="207"/>
                    </a:lnTo>
                    <a:lnTo>
                      <a:pt x="1358" y="209"/>
                    </a:lnTo>
                    <a:lnTo>
                      <a:pt x="1348" y="211"/>
                    </a:lnTo>
                    <a:lnTo>
                      <a:pt x="1339" y="211"/>
                    </a:lnTo>
                    <a:lnTo>
                      <a:pt x="1312" y="209"/>
                    </a:lnTo>
                    <a:lnTo>
                      <a:pt x="1283" y="211"/>
                    </a:lnTo>
                    <a:lnTo>
                      <a:pt x="1256" y="214"/>
                    </a:lnTo>
                    <a:lnTo>
                      <a:pt x="1230" y="218"/>
                    </a:lnTo>
                    <a:lnTo>
                      <a:pt x="1203" y="224"/>
                    </a:lnTo>
                    <a:lnTo>
                      <a:pt x="1174" y="228"/>
                    </a:lnTo>
                    <a:lnTo>
                      <a:pt x="1147" y="232"/>
                    </a:lnTo>
                    <a:lnTo>
                      <a:pt x="1118" y="232"/>
                    </a:lnTo>
                    <a:lnTo>
                      <a:pt x="1111" y="234"/>
                    </a:lnTo>
                    <a:lnTo>
                      <a:pt x="1101" y="235"/>
                    </a:lnTo>
                    <a:lnTo>
                      <a:pt x="1091" y="237"/>
                    </a:lnTo>
                    <a:lnTo>
                      <a:pt x="1080" y="241"/>
                    </a:lnTo>
                    <a:lnTo>
                      <a:pt x="1060" y="245"/>
                    </a:lnTo>
                    <a:lnTo>
                      <a:pt x="1041" y="247"/>
                    </a:lnTo>
                    <a:lnTo>
                      <a:pt x="1022" y="251"/>
                    </a:lnTo>
                    <a:lnTo>
                      <a:pt x="1006" y="255"/>
                    </a:lnTo>
                    <a:lnTo>
                      <a:pt x="989" y="257"/>
                    </a:lnTo>
                    <a:lnTo>
                      <a:pt x="972" y="260"/>
                    </a:lnTo>
                    <a:lnTo>
                      <a:pt x="954" y="264"/>
                    </a:lnTo>
                    <a:lnTo>
                      <a:pt x="935" y="268"/>
                    </a:lnTo>
                    <a:lnTo>
                      <a:pt x="919" y="270"/>
                    </a:lnTo>
                    <a:lnTo>
                      <a:pt x="902" y="272"/>
                    </a:lnTo>
                    <a:lnTo>
                      <a:pt x="885" y="276"/>
                    </a:lnTo>
                    <a:lnTo>
                      <a:pt x="869" y="278"/>
                    </a:lnTo>
                    <a:lnTo>
                      <a:pt x="852" y="281"/>
                    </a:lnTo>
                    <a:lnTo>
                      <a:pt x="836" y="285"/>
                    </a:lnTo>
                    <a:lnTo>
                      <a:pt x="821" y="287"/>
                    </a:lnTo>
                    <a:lnTo>
                      <a:pt x="805" y="289"/>
                    </a:lnTo>
                    <a:lnTo>
                      <a:pt x="761" y="293"/>
                    </a:lnTo>
                    <a:lnTo>
                      <a:pt x="720" y="297"/>
                    </a:lnTo>
                    <a:lnTo>
                      <a:pt x="676" y="302"/>
                    </a:lnTo>
                    <a:lnTo>
                      <a:pt x="635" y="308"/>
                    </a:lnTo>
                    <a:lnTo>
                      <a:pt x="591" y="314"/>
                    </a:lnTo>
                    <a:lnTo>
                      <a:pt x="550" y="320"/>
                    </a:lnTo>
                    <a:lnTo>
                      <a:pt x="506" y="325"/>
                    </a:lnTo>
                    <a:lnTo>
                      <a:pt x="465" y="333"/>
                    </a:lnTo>
                    <a:lnTo>
                      <a:pt x="421" y="339"/>
                    </a:lnTo>
                    <a:lnTo>
                      <a:pt x="380" y="346"/>
                    </a:lnTo>
                    <a:lnTo>
                      <a:pt x="336" y="354"/>
                    </a:lnTo>
                    <a:lnTo>
                      <a:pt x="295" y="360"/>
                    </a:lnTo>
                    <a:lnTo>
                      <a:pt x="251" y="367"/>
                    </a:lnTo>
                    <a:lnTo>
                      <a:pt x="208" y="373"/>
                    </a:lnTo>
                    <a:lnTo>
                      <a:pt x="164" y="381"/>
                    </a:lnTo>
                    <a:lnTo>
                      <a:pt x="121" y="387"/>
                    </a:lnTo>
                    <a:lnTo>
                      <a:pt x="0" y="404"/>
                    </a:lnTo>
                    <a:lnTo>
                      <a:pt x="5" y="387"/>
                    </a:lnTo>
                    <a:lnTo>
                      <a:pt x="42" y="379"/>
                    </a:lnTo>
                    <a:lnTo>
                      <a:pt x="79" y="371"/>
                    </a:lnTo>
                    <a:lnTo>
                      <a:pt x="116" y="364"/>
                    </a:lnTo>
                    <a:lnTo>
                      <a:pt x="156" y="356"/>
                    </a:lnTo>
                    <a:lnTo>
                      <a:pt x="193" y="348"/>
                    </a:lnTo>
                    <a:lnTo>
                      <a:pt x="230" y="341"/>
                    </a:lnTo>
                    <a:lnTo>
                      <a:pt x="268" y="333"/>
                    </a:lnTo>
                    <a:lnTo>
                      <a:pt x="305" y="327"/>
                    </a:lnTo>
                    <a:lnTo>
                      <a:pt x="344" y="320"/>
                    </a:lnTo>
                    <a:lnTo>
                      <a:pt x="382" y="314"/>
                    </a:lnTo>
                    <a:lnTo>
                      <a:pt x="419" y="308"/>
                    </a:lnTo>
                    <a:lnTo>
                      <a:pt x="458" y="302"/>
                    </a:lnTo>
                    <a:lnTo>
                      <a:pt x="496" y="297"/>
                    </a:lnTo>
                    <a:lnTo>
                      <a:pt x="535" y="293"/>
                    </a:lnTo>
                    <a:lnTo>
                      <a:pt x="572" y="289"/>
                    </a:lnTo>
                    <a:lnTo>
                      <a:pt x="612" y="285"/>
                    </a:lnTo>
                    <a:lnTo>
                      <a:pt x="643" y="281"/>
                    </a:lnTo>
                    <a:lnTo>
                      <a:pt x="674" y="276"/>
                    </a:lnTo>
                    <a:lnTo>
                      <a:pt x="703" y="270"/>
                    </a:lnTo>
                    <a:lnTo>
                      <a:pt x="734" y="266"/>
                    </a:lnTo>
                    <a:lnTo>
                      <a:pt x="765" y="260"/>
                    </a:lnTo>
                    <a:lnTo>
                      <a:pt x="794" y="258"/>
                    </a:lnTo>
                    <a:lnTo>
                      <a:pt x="825" y="255"/>
                    </a:lnTo>
                    <a:lnTo>
                      <a:pt x="856" y="255"/>
                    </a:lnTo>
                    <a:lnTo>
                      <a:pt x="869" y="251"/>
                    </a:lnTo>
                    <a:lnTo>
                      <a:pt x="883" y="249"/>
                    </a:lnTo>
                    <a:lnTo>
                      <a:pt x="896" y="247"/>
                    </a:lnTo>
                    <a:lnTo>
                      <a:pt x="908" y="245"/>
                    </a:lnTo>
                    <a:lnTo>
                      <a:pt x="943" y="239"/>
                    </a:lnTo>
                    <a:lnTo>
                      <a:pt x="981" y="234"/>
                    </a:lnTo>
                    <a:lnTo>
                      <a:pt x="1018" y="226"/>
                    </a:lnTo>
                    <a:lnTo>
                      <a:pt x="1055" y="220"/>
                    </a:lnTo>
                    <a:lnTo>
                      <a:pt x="1093" y="214"/>
                    </a:lnTo>
                    <a:lnTo>
                      <a:pt x="1130" y="209"/>
                    </a:lnTo>
                    <a:lnTo>
                      <a:pt x="1167" y="201"/>
                    </a:lnTo>
                    <a:lnTo>
                      <a:pt x="1205" y="193"/>
                    </a:lnTo>
                    <a:lnTo>
                      <a:pt x="1259" y="186"/>
                    </a:lnTo>
                    <a:lnTo>
                      <a:pt x="1310" y="178"/>
                    </a:lnTo>
                    <a:lnTo>
                      <a:pt x="1364" y="170"/>
                    </a:lnTo>
                    <a:lnTo>
                      <a:pt x="1418" y="163"/>
                    </a:lnTo>
                    <a:lnTo>
                      <a:pt x="1470" y="153"/>
                    </a:lnTo>
                    <a:lnTo>
                      <a:pt x="1524" y="146"/>
                    </a:lnTo>
                    <a:lnTo>
                      <a:pt x="1576" y="136"/>
                    </a:lnTo>
                    <a:lnTo>
                      <a:pt x="1630" y="128"/>
                    </a:lnTo>
                    <a:lnTo>
                      <a:pt x="1681" y="121"/>
                    </a:lnTo>
                    <a:lnTo>
                      <a:pt x="1735" y="113"/>
                    </a:lnTo>
                    <a:lnTo>
                      <a:pt x="1787" y="105"/>
                    </a:lnTo>
                    <a:lnTo>
                      <a:pt x="1841" y="98"/>
                    </a:lnTo>
                    <a:lnTo>
                      <a:pt x="1893" y="90"/>
                    </a:lnTo>
                    <a:lnTo>
                      <a:pt x="1947" y="84"/>
                    </a:lnTo>
                    <a:lnTo>
                      <a:pt x="1999" y="79"/>
                    </a:lnTo>
                    <a:lnTo>
                      <a:pt x="2052" y="75"/>
                    </a:lnTo>
                    <a:lnTo>
                      <a:pt x="2065" y="69"/>
                    </a:lnTo>
                    <a:lnTo>
                      <a:pt x="2077" y="65"/>
                    </a:lnTo>
                    <a:lnTo>
                      <a:pt x="2090" y="63"/>
                    </a:lnTo>
                    <a:lnTo>
                      <a:pt x="2102" y="61"/>
                    </a:lnTo>
                    <a:lnTo>
                      <a:pt x="2115" y="61"/>
                    </a:lnTo>
                    <a:lnTo>
                      <a:pt x="2129" y="60"/>
                    </a:lnTo>
                    <a:lnTo>
                      <a:pt x="2142" y="56"/>
                    </a:lnTo>
                    <a:lnTo>
                      <a:pt x="2154" y="52"/>
                    </a:lnTo>
                    <a:lnTo>
                      <a:pt x="2185" y="52"/>
                    </a:lnTo>
                    <a:lnTo>
                      <a:pt x="2214" y="52"/>
                    </a:lnTo>
                    <a:lnTo>
                      <a:pt x="2243" y="50"/>
                    </a:lnTo>
                    <a:lnTo>
                      <a:pt x="2272" y="46"/>
                    </a:lnTo>
                    <a:lnTo>
                      <a:pt x="2301" y="42"/>
                    </a:lnTo>
                    <a:lnTo>
                      <a:pt x="2330" y="39"/>
                    </a:lnTo>
                    <a:lnTo>
                      <a:pt x="2357" y="35"/>
                    </a:lnTo>
                    <a:lnTo>
                      <a:pt x="2386" y="29"/>
                    </a:lnTo>
                    <a:lnTo>
                      <a:pt x="2415" y="25"/>
                    </a:lnTo>
                    <a:lnTo>
                      <a:pt x="2442" y="19"/>
                    </a:lnTo>
                    <a:lnTo>
                      <a:pt x="2471" y="16"/>
                    </a:lnTo>
                    <a:lnTo>
                      <a:pt x="2500" y="12"/>
                    </a:lnTo>
                    <a:lnTo>
                      <a:pt x="2529" y="10"/>
                    </a:lnTo>
                    <a:lnTo>
                      <a:pt x="2560" y="8"/>
                    </a:lnTo>
                    <a:lnTo>
                      <a:pt x="2591" y="6"/>
                    </a:lnTo>
                    <a:lnTo>
                      <a:pt x="2622" y="8"/>
                    </a:lnTo>
                    <a:lnTo>
                      <a:pt x="2633" y="4"/>
                    </a:lnTo>
                    <a:lnTo>
                      <a:pt x="2645" y="2"/>
                    </a:lnTo>
                    <a:lnTo>
                      <a:pt x="2658" y="0"/>
                    </a:lnTo>
                    <a:lnTo>
                      <a:pt x="2670" y="0"/>
                    </a:lnTo>
                    <a:lnTo>
                      <a:pt x="2670" y="17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6" name="Freeform 48"/>
              <p:cNvSpPr>
                <a:spLocks/>
              </p:cNvSpPr>
              <p:nvPr/>
            </p:nvSpPr>
            <p:spPr bwMode="auto">
              <a:xfrm>
                <a:off x="4072" y="2775"/>
                <a:ext cx="64" cy="38"/>
              </a:xfrm>
              <a:custGeom>
                <a:avLst/>
                <a:gdLst>
                  <a:gd name="T0" fmla="*/ 64 w 64"/>
                  <a:gd name="T1" fmla="*/ 28 h 38"/>
                  <a:gd name="T2" fmla="*/ 52 w 64"/>
                  <a:gd name="T3" fmla="*/ 28 h 38"/>
                  <a:gd name="T4" fmla="*/ 35 w 64"/>
                  <a:gd name="T5" fmla="*/ 23 h 38"/>
                  <a:gd name="T6" fmla="*/ 19 w 64"/>
                  <a:gd name="T7" fmla="*/ 23 h 38"/>
                  <a:gd name="T8" fmla="*/ 12 w 64"/>
                  <a:gd name="T9" fmla="*/ 38 h 38"/>
                  <a:gd name="T10" fmla="*/ 4 w 64"/>
                  <a:gd name="T11" fmla="*/ 32 h 38"/>
                  <a:gd name="T12" fmla="*/ 0 w 64"/>
                  <a:gd name="T13" fmla="*/ 25 h 38"/>
                  <a:gd name="T14" fmla="*/ 2 w 64"/>
                  <a:gd name="T15" fmla="*/ 17 h 38"/>
                  <a:gd name="T16" fmla="*/ 4 w 64"/>
                  <a:gd name="T17" fmla="*/ 9 h 38"/>
                  <a:gd name="T18" fmla="*/ 10 w 64"/>
                  <a:gd name="T19" fmla="*/ 3 h 38"/>
                  <a:gd name="T20" fmla="*/ 17 w 64"/>
                  <a:gd name="T21" fmla="*/ 2 h 38"/>
                  <a:gd name="T22" fmla="*/ 23 w 64"/>
                  <a:gd name="T23" fmla="*/ 0 h 38"/>
                  <a:gd name="T24" fmla="*/ 29 w 64"/>
                  <a:gd name="T25" fmla="*/ 0 h 38"/>
                  <a:gd name="T26" fmla="*/ 37 w 64"/>
                  <a:gd name="T27" fmla="*/ 7 h 38"/>
                  <a:gd name="T28" fmla="*/ 46 w 64"/>
                  <a:gd name="T29" fmla="*/ 17 h 38"/>
                  <a:gd name="T30" fmla="*/ 54 w 64"/>
                  <a:gd name="T31" fmla="*/ 25 h 38"/>
                  <a:gd name="T32" fmla="*/ 64 w 64"/>
                  <a:gd name="T33" fmla="*/ 28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38"/>
                  <a:gd name="T53" fmla="*/ 64 w 64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38">
                    <a:moveTo>
                      <a:pt x="64" y="28"/>
                    </a:moveTo>
                    <a:lnTo>
                      <a:pt x="52" y="28"/>
                    </a:lnTo>
                    <a:lnTo>
                      <a:pt x="35" y="23"/>
                    </a:lnTo>
                    <a:lnTo>
                      <a:pt x="19" y="23"/>
                    </a:lnTo>
                    <a:lnTo>
                      <a:pt x="12" y="38"/>
                    </a:lnTo>
                    <a:lnTo>
                      <a:pt x="4" y="32"/>
                    </a:lnTo>
                    <a:lnTo>
                      <a:pt x="0" y="25"/>
                    </a:lnTo>
                    <a:lnTo>
                      <a:pt x="2" y="17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7" y="7"/>
                    </a:lnTo>
                    <a:lnTo>
                      <a:pt x="46" y="17"/>
                    </a:lnTo>
                    <a:lnTo>
                      <a:pt x="54" y="25"/>
                    </a:lnTo>
                    <a:lnTo>
                      <a:pt x="64" y="28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7" name="Freeform 49"/>
              <p:cNvSpPr>
                <a:spLocks/>
              </p:cNvSpPr>
              <p:nvPr/>
            </p:nvSpPr>
            <p:spPr bwMode="auto">
              <a:xfrm>
                <a:off x="3655" y="2792"/>
                <a:ext cx="270" cy="97"/>
              </a:xfrm>
              <a:custGeom>
                <a:avLst/>
                <a:gdLst>
                  <a:gd name="T0" fmla="*/ 262 w 270"/>
                  <a:gd name="T1" fmla="*/ 9 h 97"/>
                  <a:gd name="T2" fmla="*/ 245 w 270"/>
                  <a:gd name="T3" fmla="*/ 27 h 97"/>
                  <a:gd name="T4" fmla="*/ 222 w 270"/>
                  <a:gd name="T5" fmla="*/ 51 h 97"/>
                  <a:gd name="T6" fmla="*/ 208 w 270"/>
                  <a:gd name="T7" fmla="*/ 34 h 97"/>
                  <a:gd name="T8" fmla="*/ 191 w 270"/>
                  <a:gd name="T9" fmla="*/ 19 h 97"/>
                  <a:gd name="T10" fmla="*/ 181 w 270"/>
                  <a:gd name="T11" fmla="*/ 25 h 97"/>
                  <a:gd name="T12" fmla="*/ 168 w 270"/>
                  <a:gd name="T13" fmla="*/ 32 h 97"/>
                  <a:gd name="T14" fmla="*/ 179 w 270"/>
                  <a:gd name="T15" fmla="*/ 48 h 97"/>
                  <a:gd name="T16" fmla="*/ 174 w 270"/>
                  <a:gd name="T17" fmla="*/ 61 h 97"/>
                  <a:gd name="T18" fmla="*/ 170 w 270"/>
                  <a:gd name="T19" fmla="*/ 53 h 97"/>
                  <a:gd name="T20" fmla="*/ 162 w 270"/>
                  <a:gd name="T21" fmla="*/ 46 h 97"/>
                  <a:gd name="T22" fmla="*/ 145 w 270"/>
                  <a:gd name="T23" fmla="*/ 51 h 97"/>
                  <a:gd name="T24" fmla="*/ 127 w 270"/>
                  <a:gd name="T25" fmla="*/ 46 h 97"/>
                  <a:gd name="T26" fmla="*/ 106 w 270"/>
                  <a:gd name="T27" fmla="*/ 50 h 97"/>
                  <a:gd name="T28" fmla="*/ 94 w 270"/>
                  <a:gd name="T29" fmla="*/ 80 h 97"/>
                  <a:gd name="T30" fmla="*/ 98 w 270"/>
                  <a:gd name="T31" fmla="*/ 88 h 97"/>
                  <a:gd name="T32" fmla="*/ 92 w 270"/>
                  <a:gd name="T33" fmla="*/ 76 h 97"/>
                  <a:gd name="T34" fmla="*/ 65 w 270"/>
                  <a:gd name="T35" fmla="*/ 80 h 97"/>
                  <a:gd name="T36" fmla="*/ 54 w 270"/>
                  <a:gd name="T37" fmla="*/ 61 h 97"/>
                  <a:gd name="T38" fmla="*/ 38 w 270"/>
                  <a:gd name="T39" fmla="*/ 44 h 97"/>
                  <a:gd name="T40" fmla="*/ 31 w 270"/>
                  <a:gd name="T41" fmla="*/ 69 h 97"/>
                  <a:gd name="T42" fmla="*/ 40 w 270"/>
                  <a:gd name="T43" fmla="*/ 97 h 97"/>
                  <a:gd name="T44" fmla="*/ 29 w 270"/>
                  <a:gd name="T45" fmla="*/ 92 h 97"/>
                  <a:gd name="T46" fmla="*/ 13 w 270"/>
                  <a:gd name="T47" fmla="*/ 88 h 97"/>
                  <a:gd name="T48" fmla="*/ 0 w 270"/>
                  <a:gd name="T49" fmla="*/ 61 h 97"/>
                  <a:gd name="T50" fmla="*/ 0 w 270"/>
                  <a:gd name="T51" fmla="*/ 30 h 97"/>
                  <a:gd name="T52" fmla="*/ 23 w 270"/>
                  <a:gd name="T53" fmla="*/ 19 h 97"/>
                  <a:gd name="T54" fmla="*/ 48 w 270"/>
                  <a:gd name="T55" fmla="*/ 19 h 97"/>
                  <a:gd name="T56" fmla="*/ 92 w 270"/>
                  <a:gd name="T57" fmla="*/ 29 h 97"/>
                  <a:gd name="T58" fmla="*/ 129 w 270"/>
                  <a:gd name="T59" fmla="*/ 17 h 97"/>
                  <a:gd name="T60" fmla="*/ 166 w 270"/>
                  <a:gd name="T61" fmla="*/ 8 h 97"/>
                  <a:gd name="T62" fmla="*/ 201 w 270"/>
                  <a:gd name="T63" fmla="*/ 6 h 97"/>
                  <a:gd name="T64" fmla="*/ 230 w 270"/>
                  <a:gd name="T65" fmla="*/ 8 h 97"/>
                  <a:gd name="T66" fmla="*/ 255 w 270"/>
                  <a:gd name="T67" fmla="*/ 0 h 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0"/>
                  <a:gd name="T103" fmla="*/ 0 h 97"/>
                  <a:gd name="T104" fmla="*/ 270 w 270"/>
                  <a:gd name="T105" fmla="*/ 97 h 9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0" h="97">
                    <a:moveTo>
                      <a:pt x="270" y="0"/>
                    </a:moveTo>
                    <a:lnTo>
                      <a:pt x="262" y="9"/>
                    </a:lnTo>
                    <a:lnTo>
                      <a:pt x="251" y="17"/>
                    </a:lnTo>
                    <a:lnTo>
                      <a:pt x="245" y="27"/>
                    </a:lnTo>
                    <a:lnTo>
                      <a:pt x="253" y="38"/>
                    </a:lnTo>
                    <a:lnTo>
                      <a:pt x="222" y="51"/>
                    </a:lnTo>
                    <a:lnTo>
                      <a:pt x="216" y="42"/>
                    </a:lnTo>
                    <a:lnTo>
                      <a:pt x="208" y="34"/>
                    </a:lnTo>
                    <a:lnTo>
                      <a:pt x="197" y="27"/>
                    </a:lnTo>
                    <a:lnTo>
                      <a:pt x="191" y="19"/>
                    </a:lnTo>
                    <a:lnTo>
                      <a:pt x="185" y="21"/>
                    </a:lnTo>
                    <a:lnTo>
                      <a:pt x="181" y="25"/>
                    </a:lnTo>
                    <a:lnTo>
                      <a:pt x="174" y="29"/>
                    </a:lnTo>
                    <a:lnTo>
                      <a:pt x="168" y="32"/>
                    </a:lnTo>
                    <a:lnTo>
                      <a:pt x="170" y="40"/>
                    </a:lnTo>
                    <a:lnTo>
                      <a:pt x="179" y="48"/>
                    </a:lnTo>
                    <a:lnTo>
                      <a:pt x="181" y="53"/>
                    </a:lnTo>
                    <a:lnTo>
                      <a:pt x="174" y="61"/>
                    </a:lnTo>
                    <a:lnTo>
                      <a:pt x="170" y="57"/>
                    </a:lnTo>
                    <a:lnTo>
                      <a:pt x="170" y="53"/>
                    </a:lnTo>
                    <a:lnTo>
                      <a:pt x="168" y="50"/>
                    </a:lnTo>
                    <a:lnTo>
                      <a:pt x="162" y="46"/>
                    </a:lnTo>
                    <a:lnTo>
                      <a:pt x="154" y="50"/>
                    </a:lnTo>
                    <a:lnTo>
                      <a:pt x="145" y="51"/>
                    </a:lnTo>
                    <a:lnTo>
                      <a:pt x="137" y="51"/>
                    </a:lnTo>
                    <a:lnTo>
                      <a:pt x="127" y="46"/>
                    </a:lnTo>
                    <a:lnTo>
                      <a:pt x="114" y="34"/>
                    </a:lnTo>
                    <a:lnTo>
                      <a:pt x="106" y="50"/>
                    </a:lnTo>
                    <a:lnTo>
                      <a:pt x="98" y="65"/>
                    </a:lnTo>
                    <a:lnTo>
                      <a:pt x="94" y="80"/>
                    </a:lnTo>
                    <a:lnTo>
                      <a:pt x="98" y="94"/>
                    </a:lnTo>
                    <a:lnTo>
                      <a:pt x="98" y="88"/>
                    </a:lnTo>
                    <a:lnTo>
                      <a:pt x="96" y="82"/>
                    </a:lnTo>
                    <a:lnTo>
                      <a:pt x="92" y="76"/>
                    </a:lnTo>
                    <a:lnTo>
                      <a:pt x="87" y="73"/>
                    </a:lnTo>
                    <a:lnTo>
                      <a:pt x="65" y="80"/>
                    </a:lnTo>
                    <a:lnTo>
                      <a:pt x="60" y="71"/>
                    </a:lnTo>
                    <a:lnTo>
                      <a:pt x="54" y="61"/>
                    </a:lnTo>
                    <a:lnTo>
                      <a:pt x="46" y="53"/>
                    </a:lnTo>
                    <a:lnTo>
                      <a:pt x="38" y="44"/>
                    </a:lnTo>
                    <a:lnTo>
                      <a:pt x="31" y="55"/>
                    </a:lnTo>
                    <a:lnTo>
                      <a:pt x="31" y="69"/>
                    </a:lnTo>
                    <a:lnTo>
                      <a:pt x="36" y="84"/>
                    </a:lnTo>
                    <a:lnTo>
                      <a:pt x="40" y="97"/>
                    </a:lnTo>
                    <a:lnTo>
                      <a:pt x="34" y="95"/>
                    </a:lnTo>
                    <a:lnTo>
                      <a:pt x="29" y="92"/>
                    </a:lnTo>
                    <a:lnTo>
                      <a:pt x="21" y="88"/>
                    </a:lnTo>
                    <a:lnTo>
                      <a:pt x="13" y="88"/>
                    </a:lnTo>
                    <a:lnTo>
                      <a:pt x="5" y="74"/>
                    </a:lnTo>
                    <a:lnTo>
                      <a:pt x="0" y="61"/>
                    </a:lnTo>
                    <a:lnTo>
                      <a:pt x="0" y="46"/>
                    </a:lnTo>
                    <a:lnTo>
                      <a:pt x="0" y="30"/>
                    </a:lnTo>
                    <a:lnTo>
                      <a:pt x="11" y="23"/>
                    </a:lnTo>
                    <a:lnTo>
                      <a:pt x="23" y="19"/>
                    </a:lnTo>
                    <a:lnTo>
                      <a:pt x="36" y="19"/>
                    </a:lnTo>
                    <a:lnTo>
                      <a:pt x="48" y="19"/>
                    </a:lnTo>
                    <a:lnTo>
                      <a:pt x="73" y="30"/>
                    </a:lnTo>
                    <a:lnTo>
                      <a:pt x="92" y="29"/>
                    </a:lnTo>
                    <a:lnTo>
                      <a:pt x="110" y="23"/>
                    </a:lnTo>
                    <a:lnTo>
                      <a:pt x="129" y="17"/>
                    </a:lnTo>
                    <a:lnTo>
                      <a:pt x="148" y="11"/>
                    </a:lnTo>
                    <a:lnTo>
                      <a:pt x="166" y="8"/>
                    </a:lnTo>
                    <a:lnTo>
                      <a:pt x="183" y="4"/>
                    </a:lnTo>
                    <a:lnTo>
                      <a:pt x="201" y="6"/>
                    </a:lnTo>
                    <a:lnTo>
                      <a:pt x="218" y="11"/>
                    </a:lnTo>
                    <a:lnTo>
                      <a:pt x="230" y="8"/>
                    </a:lnTo>
                    <a:lnTo>
                      <a:pt x="243" y="4"/>
                    </a:lnTo>
                    <a:lnTo>
                      <a:pt x="255" y="0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8" name="Freeform 50"/>
              <p:cNvSpPr>
                <a:spLocks/>
              </p:cNvSpPr>
              <p:nvPr/>
            </p:nvSpPr>
            <p:spPr bwMode="auto">
              <a:xfrm>
                <a:off x="3908" y="2845"/>
                <a:ext cx="6" cy="12"/>
              </a:xfrm>
              <a:custGeom>
                <a:avLst/>
                <a:gdLst>
                  <a:gd name="T0" fmla="*/ 6 w 6"/>
                  <a:gd name="T1" fmla="*/ 4 h 12"/>
                  <a:gd name="T2" fmla="*/ 6 w 6"/>
                  <a:gd name="T3" fmla="*/ 12 h 12"/>
                  <a:gd name="T4" fmla="*/ 0 w 6"/>
                  <a:gd name="T5" fmla="*/ 0 h 12"/>
                  <a:gd name="T6" fmla="*/ 2 w 6"/>
                  <a:gd name="T7" fmla="*/ 0 h 12"/>
                  <a:gd name="T8" fmla="*/ 4 w 6"/>
                  <a:gd name="T9" fmla="*/ 2 h 12"/>
                  <a:gd name="T10" fmla="*/ 4 w 6"/>
                  <a:gd name="T11" fmla="*/ 2 h 12"/>
                  <a:gd name="T12" fmla="*/ 6 w 6"/>
                  <a:gd name="T13" fmla="*/ 4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2"/>
                  <a:gd name="T23" fmla="*/ 6 w 6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2">
                    <a:moveTo>
                      <a:pt x="6" y="4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9" name="Freeform 51"/>
              <p:cNvSpPr>
                <a:spLocks/>
              </p:cNvSpPr>
              <p:nvPr/>
            </p:nvSpPr>
            <p:spPr bwMode="auto">
              <a:xfrm>
                <a:off x="3185" y="2874"/>
                <a:ext cx="311" cy="92"/>
              </a:xfrm>
              <a:custGeom>
                <a:avLst/>
                <a:gdLst>
                  <a:gd name="T0" fmla="*/ 311 w 311"/>
                  <a:gd name="T1" fmla="*/ 21 h 92"/>
                  <a:gd name="T2" fmla="*/ 294 w 311"/>
                  <a:gd name="T3" fmla="*/ 17 h 92"/>
                  <a:gd name="T4" fmla="*/ 273 w 311"/>
                  <a:gd name="T5" fmla="*/ 15 h 92"/>
                  <a:gd name="T6" fmla="*/ 251 w 311"/>
                  <a:gd name="T7" fmla="*/ 19 h 92"/>
                  <a:gd name="T8" fmla="*/ 236 w 311"/>
                  <a:gd name="T9" fmla="*/ 35 h 92"/>
                  <a:gd name="T10" fmla="*/ 211 w 311"/>
                  <a:gd name="T11" fmla="*/ 38 h 92"/>
                  <a:gd name="T12" fmla="*/ 188 w 311"/>
                  <a:gd name="T13" fmla="*/ 42 h 92"/>
                  <a:gd name="T14" fmla="*/ 168 w 311"/>
                  <a:gd name="T15" fmla="*/ 27 h 92"/>
                  <a:gd name="T16" fmla="*/ 143 w 311"/>
                  <a:gd name="T17" fmla="*/ 15 h 92"/>
                  <a:gd name="T18" fmla="*/ 139 w 311"/>
                  <a:gd name="T19" fmla="*/ 56 h 92"/>
                  <a:gd name="T20" fmla="*/ 126 w 311"/>
                  <a:gd name="T21" fmla="*/ 54 h 92"/>
                  <a:gd name="T22" fmla="*/ 114 w 311"/>
                  <a:gd name="T23" fmla="*/ 48 h 92"/>
                  <a:gd name="T24" fmla="*/ 112 w 311"/>
                  <a:gd name="T25" fmla="*/ 52 h 92"/>
                  <a:gd name="T26" fmla="*/ 108 w 311"/>
                  <a:gd name="T27" fmla="*/ 56 h 92"/>
                  <a:gd name="T28" fmla="*/ 81 w 311"/>
                  <a:gd name="T29" fmla="*/ 42 h 92"/>
                  <a:gd name="T30" fmla="*/ 52 w 311"/>
                  <a:gd name="T31" fmla="*/ 36 h 92"/>
                  <a:gd name="T32" fmla="*/ 43 w 311"/>
                  <a:gd name="T33" fmla="*/ 56 h 92"/>
                  <a:gd name="T34" fmla="*/ 45 w 311"/>
                  <a:gd name="T35" fmla="*/ 75 h 92"/>
                  <a:gd name="T36" fmla="*/ 52 w 311"/>
                  <a:gd name="T37" fmla="*/ 82 h 92"/>
                  <a:gd name="T38" fmla="*/ 50 w 311"/>
                  <a:gd name="T39" fmla="*/ 92 h 92"/>
                  <a:gd name="T40" fmla="*/ 19 w 311"/>
                  <a:gd name="T41" fmla="*/ 82 h 92"/>
                  <a:gd name="T42" fmla="*/ 0 w 311"/>
                  <a:gd name="T43" fmla="*/ 61 h 92"/>
                  <a:gd name="T44" fmla="*/ 0 w 311"/>
                  <a:gd name="T45" fmla="*/ 40 h 92"/>
                  <a:gd name="T46" fmla="*/ 10 w 311"/>
                  <a:gd name="T47" fmla="*/ 23 h 92"/>
                  <a:gd name="T48" fmla="*/ 39 w 311"/>
                  <a:gd name="T49" fmla="*/ 15 h 92"/>
                  <a:gd name="T50" fmla="*/ 68 w 311"/>
                  <a:gd name="T51" fmla="*/ 13 h 92"/>
                  <a:gd name="T52" fmla="*/ 95 w 311"/>
                  <a:gd name="T53" fmla="*/ 12 h 92"/>
                  <a:gd name="T54" fmla="*/ 122 w 311"/>
                  <a:gd name="T55" fmla="*/ 2 h 92"/>
                  <a:gd name="T56" fmla="*/ 157 w 311"/>
                  <a:gd name="T57" fmla="*/ 2 h 92"/>
                  <a:gd name="T58" fmla="*/ 193 w 311"/>
                  <a:gd name="T59" fmla="*/ 8 h 92"/>
                  <a:gd name="T60" fmla="*/ 226 w 311"/>
                  <a:gd name="T61" fmla="*/ 10 h 92"/>
                  <a:gd name="T62" fmla="*/ 261 w 311"/>
                  <a:gd name="T63" fmla="*/ 2 h 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1"/>
                  <a:gd name="T97" fmla="*/ 0 h 92"/>
                  <a:gd name="T98" fmla="*/ 311 w 311"/>
                  <a:gd name="T99" fmla="*/ 92 h 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1" h="92">
                    <a:moveTo>
                      <a:pt x="307" y="10"/>
                    </a:moveTo>
                    <a:lnTo>
                      <a:pt x="311" y="21"/>
                    </a:lnTo>
                    <a:lnTo>
                      <a:pt x="305" y="19"/>
                    </a:lnTo>
                    <a:lnTo>
                      <a:pt x="294" y="17"/>
                    </a:lnTo>
                    <a:lnTo>
                      <a:pt x="284" y="15"/>
                    </a:lnTo>
                    <a:lnTo>
                      <a:pt x="273" y="15"/>
                    </a:lnTo>
                    <a:lnTo>
                      <a:pt x="261" y="17"/>
                    </a:lnTo>
                    <a:lnTo>
                      <a:pt x="251" y="19"/>
                    </a:lnTo>
                    <a:lnTo>
                      <a:pt x="242" y="25"/>
                    </a:lnTo>
                    <a:lnTo>
                      <a:pt x="236" y="35"/>
                    </a:lnTo>
                    <a:lnTo>
                      <a:pt x="224" y="38"/>
                    </a:lnTo>
                    <a:lnTo>
                      <a:pt x="211" y="38"/>
                    </a:lnTo>
                    <a:lnTo>
                      <a:pt x="199" y="38"/>
                    </a:lnTo>
                    <a:lnTo>
                      <a:pt x="188" y="42"/>
                    </a:lnTo>
                    <a:lnTo>
                      <a:pt x="178" y="35"/>
                    </a:lnTo>
                    <a:lnTo>
                      <a:pt x="168" y="27"/>
                    </a:lnTo>
                    <a:lnTo>
                      <a:pt x="155" y="21"/>
                    </a:lnTo>
                    <a:lnTo>
                      <a:pt x="143" y="15"/>
                    </a:lnTo>
                    <a:lnTo>
                      <a:pt x="126" y="35"/>
                    </a:lnTo>
                    <a:lnTo>
                      <a:pt x="139" y="56"/>
                    </a:lnTo>
                    <a:lnTo>
                      <a:pt x="133" y="56"/>
                    </a:lnTo>
                    <a:lnTo>
                      <a:pt x="126" y="54"/>
                    </a:lnTo>
                    <a:lnTo>
                      <a:pt x="120" y="52"/>
                    </a:lnTo>
                    <a:lnTo>
                      <a:pt x="114" y="48"/>
                    </a:lnTo>
                    <a:lnTo>
                      <a:pt x="114" y="50"/>
                    </a:lnTo>
                    <a:lnTo>
                      <a:pt x="112" y="52"/>
                    </a:lnTo>
                    <a:lnTo>
                      <a:pt x="108" y="54"/>
                    </a:lnTo>
                    <a:lnTo>
                      <a:pt x="108" y="56"/>
                    </a:lnTo>
                    <a:lnTo>
                      <a:pt x="95" y="50"/>
                    </a:lnTo>
                    <a:lnTo>
                      <a:pt x="81" y="42"/>
                    </a:lnTo>
                    <a:lnTo>
                      <a:pt x="68" y="36"/>
                    </a:lnTo>
                    <a:lnTo>
                      <a:pt x="52" y="36"/>
                    </a:lnTo>
                    <a:lnTo>
                      <a:pt x="45" y="46"/>
                    </a:lnTo>
                    <a:lnTo>
                      <a:pt x="43" y="56"/>
                    </a:lnTo>
                    <a:lnTo>
                      <a:pt x="43" y="63"/>
                    </a:lnTo>
                    <a:lnTo>
                      <a:pt x="45" y="75"/>
                    </a:lnTo>
                    <a:lnTo>
                      <a:pt x="50" y="78"/>
                    </a:lnTo>
                    <a:lnTo>
                      <a:pt x="52" y="82"/>
                    </a:lnTo>
                    <a:lnTo>
                      <a:pt x="52" y="86"/>
                    </a:lnTo>
                    <a:lnTo>
                      <a:pt x="50" y="92"/>
                    </a:lnTo>
                    <a:lnTo>
                      <a:pt x="33" y="88"/>
                    </a:lnTo>
                    <a:lnTo>
                      <a:pt x="19" y="82"/>
                    </a:lnTo>
                    <a:lnTo>
                      <a:pt x="8" y="75"/>
                    </a:lnTo>
                    <a:lnTo>
                      <a:pt x="0" y="61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2" y="33"/>
                    </a:lnTo>
                    <a:lnTo>
                      <a:pt x="10" y="23"/>
                    </a:lnTo>
                    <a:lnTo>
                      <a:pt x="25" y="17"/>
                    </a:lnTo>
                    <a:lnTo>
                      <a:pt x="39" y="15"/>
                    </a:lnTo>
                    <a:lnTo>
                      <a:pt x="54" y="13"/>
                    </a:lnTo>
                    <a:lnTo>
                      <a:pt x="68" y="13"/>
                    </a:lnTo>
                    <a:lnTo>
                      <a:pt x="83" y="13"/>
                    </a:lnTo>
                    <a:lnTo>
                      <a:pt x="95" y="12"/>
                    </a:lnTo>
                    <a:lnTo>
                      <a:pt x="110" y="8"/>
                    </a:lnTo>
                    <a:lnTo>
                      <a:pt x="122" y="2"/>
                    </a:lnTo>
                    <a:lnTo>
                      <a:pt x="139" y="0"/>
                    </a:lnTo>
                    <a:lnTo>
                      <a:pt x="157" y="2"/>
                    </a:lnTo>
                    <a:lnTo>
                      <a:pt x="174" y="4"/>
                    </a:lnTo>
                    <a:lnTo>
                      <a:pt x="193" y="8"/>
                    </a:lnTo>
                    <a:lnTo>
                      <a:pt x="209" y="10"/>
                    </a:lnTo>
                    <a:lnTo>
                      <a:pt x="226" y="10"/>
                    </a:lnTo>
                    <a:lnTo>
                      <a:pt x="244" y="8"/>
                    </a:lnTo>
                    <a:lnTo>
                      <a:pt x="261" y="2"/>
                    </a:lnTo>
                    <a:lnTo>
                      <a:pt x="307" y="1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0" name="Freeform 52"/>
              <p:cNvSpPr>
                <a:spLocks/>
              </p:cNvSpPr>
              <p:nvPr/>
            </p:nvSpPr>
            <p:spPr bwMode="auto">
              <a:xfrm>
                <a:off x="2951" y="2899"/>
                <a:ext cx="83" cy="73"/>
              </a:xfrm>
              <a:custGeom>
                <a:avLst/>
                <a:gdLst>
                  <a:gd name="T0" fmla="*/ 70 w 83"/>
                  <a:gd name="T1" fmla="*/ 6 h 73"/>
                  <a:gd name="T2" fmla="*/ 58 w 83"/>
                  <a:gd name="T3" fmla="*/ 6 h 73"/>
                  <a:gd name="T4" fmla="*/ 47 w 83"/>
                  <a:gd name="T5" fmla="*/ 10 h 73"/>
                  <a:gd name="T6" fmla="*/ 39 w 83"/>
                  <a:gd name="T7" fmla="*/ 17 h 73"/>
                  <a:gd name="T8" fmla="*/ 31 w 83"/>
                  <a:gd name="T9" fmla="*/ 23 h 73"/>
                  <a:gd name="T10" fmla="*/ 33 w 83"/>
                  <a:gd name="T11" fmla="*/ 27 h 73"/>
                  <a:gd name="T12" fmla="*/ 33 w 83"/>
                  <a:gd name="T13" fmla="*/ 29 h 73"/>
                  <a:gd name="T14" fmla="*/ 33 w 83"/>
                  <a:gd name="T15" fmla="*/ 32 h 73"/>
                  <a:gd name="T16" fmla="*/ 33 w 83"/>
                  <a:gd name="T17" fmla="*/ 36 h 73"/>
                  <a:gd name="T18" fmla="*/ 43 w 83"/>
                  <a:gd name="T19" fmla="*/ 42 h 73"/>
                  <a:gd name="T20" fmla="*/ 58 w 83"/>
                  <a:gd name="T21" fmla="*/ 42 h 73"/>
                  <a:gd name="T22" fmla="*/ 70 w 83"/>
                  <a:gd name="T23" fmla="*/ 42 h 73"/>
                  <a:gd name="T24" fmla="*/ 83 w 83"/>
                  <a:gd name="T25" fmla="*/ 46 h 73"/>
                  <a:gd name="T26" fmla="*/ 70 w 83"/>
                  <a:gd name="T27" fmla="*/ 46 h 73"/>
                  <a:gd name="T28" fmla="*/ 58 w 83"/>
                  <a:gd name="T29" fmla="*/ 46 h 73"/>
                  <a:gd name="T30" fmla="*/ 45 w 83"/>
                  <a:gd name="T31" fmla="*/ 50 h 73"/>
                  <a:gd name="T32" fmla="*/ 37 w 83"/>
                  <a:gd name="T33" fmla="*/ 55 h 73"/>
                  <a:gd name="T34" fmla="*/ 37 w 83"/>
                  <a:gd name="T35" fmla="*/ 61 h 73"/>
                  <a:gd name="T36" fmla="*/ 39 w 83"/>
                  <a:gd name="T37" fmla="*/ 65 h 73"/>
                  <a:gd name="T38" fmla="*/ 41 w 83"/>
                  <a:gd name="T39" fmla="*/ 71 h 73"/>
                  <a:gd name="T40" fmla="*/ 37 w 83"/>
                  <a:gd name="T41" fmla="*/ 73 h 73"/>
                  <a:gd name="T42" fmla="*/ 27 w 83"/>
                  <a:gd name="T43" fmla="*/ 71 h 73"/>
                  <a:gd name="T44" fmla="*/ 18 w 83"/>
                  <a:gd name="T45" fmla="*/ 65 h 73"/>
                  <a:gd name="T46" fmla="*/ 14 w 83"/>
                  <a:gd name="T47" fmla="*/ 57 h 73"/>
                  <a:gd name="T48" fmla="*/ 6 w 83"/>
                  <a:gd name="T49" fmla="*/ 53 h 73"/>
                  <a:gd name="T50" fmla="*/ 10 w 83"/>
                  <a:gd name="T51" fmla="*/ 44 h 73"/>
                  <a:gd name="T52" fmla="*/ 8 w 83"/>
                  <a:gd name="T53" fmla="*/ 34 h 73"/>
                  <a:gd name="T54" fmla="*/ 2 w 83"/>
                  <a:gd name="T55" fmla="*/ 27 h 73"/>
                  <a:gd name="T56" fmla="*/ 0 w 83"/>
                  <a:gd name="T57" fmla="*/ 17 h 73"/>
                  <a:gd name="T58" fmla="*/ 8 w 83"/>
                  <a:gd name="T59" fmla="*/ 13 h 73"/>
                  <a:gd name="T60" fmla="*/ 14 w 83"/>
                  <a:gd name="T61" fmla="*/ 8 h 73"/>
                  <a:gd name="T62" fmla="*/ 22 w 83"/>
                  <a:gd name="T63" fmla="*/ 6 h 73"/>
                  <a:gd name="T64" fmla="*/ 33 w 83"/>
                  <a:gd name="T65" fmla="*/ 2 h 73"/>
                  <a:gd name="T66" fmla="*/ 41 w 83"/>
                  <a:gd name="T67" fmla="*/ 2 h 73"/>
                  <a:gd name="T68" fmla="*/ 49 w 83"/>
                  <a:gd name="T69" fmla="*/ 0 h 73"/>
                  <a:gd name="T70" fmla="*/ 60 w 83"/>
                  <a:gd name="T71" fmla="*/ 0 h 73"/>
                  <a:gd name="T72" fmla="*/ 70 w 83"/>
                  <a:gd name="T73" fmla="*/ 0 h 73"/>
                  <a:gd name="T74" fmla="*/ 70 w 83"/>
                  <a:gd name="T75" fmla="*/ 6 h 7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3"/>
                  <a:gd name="T115" fmla="*/ 0 h 73"/>
                  <a:gd name="T116" fmla="*/ 83 w 83"/>
                  <a:gd name="T117" fmla="*/ 73 h 7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3" h="73">
                    <a:moveTo>
                      <a:pt x="70" y="6"/>
                    </a:moveTo>
                    <a:lnTo>
                      <a:pt x="58" y="6"/>
                    </a:lnTo>
                    <a:lnTo>
                      <a:pt x="47" y="10"/>
                    </a:lnTo>
                    <a:lnTo>
                      <a:pt x="39" y="17"/>
                    </a:lnTo>
                    <a:lnTo>
                      <a:pt x="31" y="23"/>
                    </a:lnTo>
                    <a:lnTo>
                      <a:pt x="33" y="27"/>
                    </a:lnTo>
                    <a:lnTo>
                      <a:pt x="33" y="29"/>
                    </a:lnTo>
                    <a:lnTo>
                      <a:pt x="33" y="32"/>
                    </a:lnTo>
                    <a:lnTo>
                      <a:pt x="33" y="36"/>
                    </a:lnTo>
                    <a:lnTo>
                      <a:pt x="43" y="42"/>
                    </a:lnTo>
                    <a:lnTo>
                      <a:pt x="58" y="42"/>
                    </a:lnTo>
                    <a:lnTo>
                      <a:pt x="70" y="42"/>
                    </a:lnTo>
                    <a:lnTo>
                      <a:pt x="83" y="46"/>
                    </a:lnTo>
                    <a:lnTo>
                      <a:pt x="70" y="46"/>
                    </a:lnTo>
                    <a:lnTo>
                      <a:pt x="58" y="46"/>
                    </a:lnTo>
                    <a:lnTo>
                      <a:pt x="45" y="50"/>
                    </a:lnTo>
                    <a:lnTo>
                      <a:pt x="37" y="55"/>
                    </a:lnTo>
                    <a:lnTo>
                      <a:pt x="37" y="61"/>
                    </a:lnTo>
                    <a:lnTo>
                      <a:pt x="39" y="65"/>
                    </a:lnTo>
                    <a:lnTo>
                      <a:pt x="41" y="71"/>
                    </a:lnTo>
                    <a:lnTo>
                      <a:pt x="37" y="73"/>
                    </a:lnTo>
                    <a:lnTo>
                      <a:pt x="27" y="71"/>
                    </a:lnTo>
                    <a:lnTo>
                      <a:pt x="18" y="65"/>
                    </a:lnTo>
                    <a:lnTo>
                      <a:pt x="14" y="57"/>
                    </a:lnTo>
                    <a:lnTo>
                      <a:pt x="6" y="53"/>
                    </a:lnTo>
                    <a:lnTo>
                      <a:pt x="10" y="44"/>
                    </a:lnTo>
                    <a:lnTo>
                      <a:pt x="8" y="34"/>
                    </a:lnTo>
                    <a:lnTo>
                      <a:pt x="2" y="27"/>
                    </a:lnTo>
                    <a:lnTo>
                      <a:pt x="0" y="17"/>
                    </a:lnTo>
                    <a:lnTo>
                      <a:pt x="8" y="13"/>
                    </a:lnTo>
                    <a:lnTo>
                      <a:pt x="14" y="8"/>
                    </a:lnTo>
                    <a:lnTo>
                      <a:pt x="22" y="6"/>
                    </a:lnTo>
                    <a:lnTo>
                      <a:pt x="33" y="2"/>
                    </a:lnTo>
                    <a:lnTo>
                      <a:pt x="41" y="2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70" y="6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1" name="Freeform 53"/>
              <p:cNvSpPr>
                <a:spLocks/>
              </p:cNvSpPr>
              <p:nvPr/>
            </p:nvSpPr>
            <p:spPr bwMode="auto">
              <a:xfrm>
                <a:off x="5023" y="2905"/>
                <a:ext cx="40" cy="82"/>
              </a:xfrm>
              <a:custGeom>
                <a:avLst/>
                <a:gdLst>
                  <a:gd name="T0" fmla="*/ 38 w 40"/>
                  <a:gd name="T1" fmla="*/ 53 h 82"/>
                  <a:gd name="T2" fmla="*/ 40 w 40"/>
                  <a:gd name="T3" fmla="*/ 59 h 82"/>
                  <a:gd name="T4" fmla="*/ 40 w 40"/>
                  <a:gd name="T5" fmla="*/ 67 h 82"/>
                  <a:gd name="T6" fmla="*/ 38 w 40"/>
                  <a:gd name="T7" fmla="*/ 76 h 82"/>
                  <a:gd name="T8" fmla="*/ 31 w 40"/>
                  <a:gd name="T9" fmla="*/ 82 h 82"/>
                  <a:gd name="T10" fmla="*/ 15 w 40"/>
                  <a:gd name="T11" fmla="*/ 74 h 82"/>
                  <a:gd name="T12" fmla="*/ 7 w 40"/>
                  <a:gd name="T13" fmla="*/ 63 h 82"/>
                  <a:gd name="T14" fmla="*/ 2 w 40"/>
                  <a:gd name="T15" fmla="*/ 49 h 82"/>
                  <a:gd name="T16" fmla="*/ 0 w 40"/>
                  <a:gd name="T17" fmla="*/ 34 h 82"/>
                  <a:gd name="T18" fmla="*/ 0 w 40"/>
                  <a:gd name="T19" fmla="*/ 25 h 82"/>
                  <a:gd name="T20" fmla="*/ 5 w 40"/>
                  <a:gd name="T21" fmla="*/ 15 h 82"/>
                  <a:gd name="T22" fmla="*/ 11 w 40"/>
                  <a:gd name="T23" fmla="*/ 7 h 82"/>
                  <a:gd name="T24" fmla="*/ 19 w 40"/>
                  <a:gd name="T25" fmla="*/ 0 h 82"/>
                  <a:gd name="T26" fmla="*/ 38 w 40"/>
                  <a:gd name="T27" fmla="*/ 7 h 82"/>
                  <a:gd name="T28" fmla="*/ 38 w 40"/>
                  <a:gd name="T29" fmla="*/ 21 h 82"/>
                  <a:gd name="T30" fmla="*/ 34 w 40"/>
                  <a:gd name="T31" fmla="*/ 38 h 82"/>
                  <a:gd name="T32" fmla="*/ 38 w 40"/>
                  <a:gd name="T33" fmla="*/ 53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82"/>
                  <a:gd name="T53" fmla="*/ 40 w 40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82">
                    <a:moveTo>
                      <a:pt x="38" y="53"/>
                    </a:moveTo>
                    <a:lnTo>
                      <a:pt x="40" y="59"/>
                    </a:lnTo>
                    <a:lnTo>
                      <a:pt x="40" y="67"/>
                    </a:lnTo>
                    <a:lnTo>
                      <a:pt x="38" y="76"/>
                    </a:lnTo>
                    <a:lnTo>
                      <a:pt x="31" y="82"/>
                    </a:lnTo>
                    <a:lnTo>
                      <a:pt x="15" y="74"/>
                    </a:lnTo>
                    <a:lnTo>
                      <a:pt x="7" y="63"/>
                    </a:lnTo>
                    <a:lnTo>
                      <a:pt x="2" y="49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5" y="15"/>
                    </a:lnTo>
                    <a:lnTo>
                      <a:pt x="11" y="7"/>
                    </a:lnTo>
                    <a:lnTo>
                      <a:pt x="19" y="0"/>
                    </a:lnTo>
                    <a:lnTo>
                      <a:pt x="38" y="7"/>
                    </a:lnTo>
                    <a:lnTo>
                      <a:pt x="38" y="21"/>
                    </a:lnTo>
                    <a:lnTo>
                      <a:pt x="34" y="38"/>
                    </a:lnTo>
                    <a:lnTo>
                      <a:pt x="38" y="53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2" name="Freeform 54"/>
              <p:cNvSpPr>
                <a:spLocks/>
              </p:cNvSpPr>
              <p:nvPr/>
            </p:nvSpPr>
            <p:spPr bwMode="auto">
              <a:xfrm>
                <a:off x="4885" y="2922"/>
                <a:ext cx="45" cy="59"/>
              </a:xfrm>
              <a:custGeom>
                <a:avLst/>
                <a:gdLst>
                  <a:gd name="T0" fmla="*/ 45 w 45"/>
                  <a:gd name="T1" fmla="*/ 59 h 59"/>
                  <a:gd name="T2" fmla="*/ 31 w 45"/>
                  <a:gd name="T3" fmla="*/ 53 h 59"/>
                  <a:gd name="T4" fmla="*/ 16 w 45"/>
                  <a:gd name="T5" fmla="*/ 48 h 59"/>
                  <a:gd name="T6" fmla="*/ 6 w 45"/>
                  <a:gd name="T7" fmla="*/ 40 h 59"/>
                  <a:gd name="T8" fmla="*/ 0 w 45"/>
                  <a:gd name="T9" fmla="*/ 27 h 59"/>
                  <a:gd name="T10" fmla="*/ 2 w 45"/>
                  <a:gd name="T11" fmla="*/ 19 h 59"/>
                  <a:gd name="T12" fmla="*/ 8 w 45"/>
                  <a:gd name="T13" fmla="*/ 11 h 59"/>
                  <a:gd name="T14" fmla="*/ 12 w 45"/>
                  <a:gd name="T15" fmla="*/ 6 h 59"/>
                  <a:gd name="T16" fmla="*/ 20 w 45"/>
                  <a:gd name="T17" fmla="*/ 0 h 59"/>
                  <a:gd name="T18" fmla="*/ 37 w 45"/>
                  <a:gd name="T19" fmla="*/ 11 h 59"/>
                  <a:gd name="T20" fmla="*/ 37 w 45"/>
                  <a:gd name="T21" fmla="*/ 27 h 59"/>
                  <a:gd name="T22" fmla="*/ 35 w 45"/>
                  <a:gd name="T23" fmla="*/ 44 h 59"/>
                  <a:gd name="T24" fmla="*/ 45 w 45"/>
                  <a:gd name="T25" fmla="*/ 59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59"/>
                  <a:gd name="T41" fmla="*/ 45 w 45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59">
                    <a:moveTo>
                      <a:pt x="45" y="59"/>
                    </a:moveTo>
                    <a:lnTo>
                      <a:pt x="31" y="53"/>
                    </a:lnTo>
                    <a:lnTo>
                      <a:pt x="16" y="48"/>
                    </a:lnTo>
                    <a:lnTo>
                      <a:pt x="6" y="40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8" y="11"/>
                    </a:lnTo>
                    <a:lnTo>
                      <a:pt x="12" y="6"/>
                    </a:lnTo>
                    <a:lnTo>
                      <a:pt x="20" y="0"/>
                    </a:lnTo>
                    <a:lnTo>
                      <a:pt x="37" y="11"/>
                    </a:lnTo>
                    <a:lnTo>
                      <a:pt x="37" y="27"/>
                    </a:lnTo>
                    <a:lnTo>
                      <a:pt x="35" y="44"/>
                    </a:lnTo>
                    <a:lnTo>
                      <a:pt x="45" y="59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" name="Freeform 55"/>
              <p:cNvSpPr>
                <a:spLocks/>
              </p:cNvSpPr>
              <p:nvPr/>
            </p:nvSpPr>
            <p:spPr bwMode="auto">
              <a:xfrm>
                <a:off x="2866" y="2930"/>
                <a:ext cx="56" cy="55"/>
              </a:xfrm>
              <a:custGeom>
                <a:avLst/>
                <a:gdLst>
                  <a:gd name="T0" fmla="*/ 56 w 56"/>
                  <a:gd name="T1" fmla="*/ 55 h 55"/>
                  <a:gd name="T2" fmla="*/ 35 w 56"/>
                  <a:gd name="T3" fmla="*/ 49 h 55"/>
                  <a:gd name="T4" fmla="*/ 22 w 56"/>
                  <a:gd name="T5" fmla="*/ 36 h 55"/>
                  <a:gd name="T6" fmla="*/ 12 w 56"/>
                  <a:gd name="T7" fmla="*/ 22 h 55"/>
                  <a:gd name="T8" fmla="*/ 0 w 56"/>
                  <a:gd name="T9" fmla="*/ 9 h 55"/>
                  <a:gd name="T10" fmla="*/ 4 w 56"/>
                  <a:gd name="T11" fmla="*/ 0 h 55"/>
                  <a:gd name="T12" fmla="*/ 25 w 56"/>
                  <a:gd name="T13" fmla="*/ 9 h 55"/>
                  <a:gd name="T14" fmla="*/ 35 w 56"/>
                  <a:gd name="T15" fmla="*/ 22 h 55"/>
                  <a:gd name="T16" fmla="*/ 43 w 56"/>
                  <a:gd name="T17" fmla="*/ 40 h 55"/>
                  <a:gd name="T18" fmla="*/ 56 w 56"/>
                  <a:gd name="T19" fmla="*/ 55 h 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6"/>
                  <a:gd name="T31" fmla="*/ 0 h 55"/>
                  <a:gd name="T32" fmla="*/ 56 w 56"/>
                  <a:gd name="T33" fmla="*/ 55 h 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6" h="55">
                    <a:moveTo>
                      <a:pt x="56" y="55"/>
                    </a:moveTo>
                    <a:lnTo>
                      <a:pt x="35" y="49"/>
                    </a:lnTo>
                    <a:lnTo>
                      <a:pt x="22" y="36"/>
                    </a:lnTo>
                    <a:lnTo>
                      <a:pt x="12" y="22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25" y="9"/>
                    </a:lnTo>
                    <a:lnTo>
                      <a:pt x="35" y="22"/>
                    </a:lnTo>
                    <a:lnTo>
                      <a:pt x="43" y="40"/>
                    </a:lnTo>
                    <a:lnTo>
                      <a:pt x="56" y="55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" name="Freeform 56"/>
              <p:cNvSpPr>
                <a:spLocks/>
              </p:cNvSpPr>
              <p:nvPr/>
            </p:nvSpPr>
            <p:spPr bwMode="auto">
              <a:xfrm>
                <a:off x="2739" y="2933"/>
                <a:ext cx="52" cy="14"/>
              </a:xfrm>
              <a:custGeom>
                <a:avLst/>
                <a:gdLst>
                  <a:gd name="T0" fmla="*/ 52 w 52"/>
                  <a:gd name="T1" fmla="*/ 2 h 14"/>
                  <a:gd name="T2" fmla="*/ 40 w 52"/>
                  <a:gd name="T3" fmla="*/ 6 h 14"/>
                  <a:gd name="T4" fmla="*/ 27 w 52"/>
                  <a:gd name="T5" fmla="*/ 12 h 14"/>
                  <a:gd name="T6" fmla="*/ 13 w 52"/>
                  <a:gd name="T7" fmla="*/ 14 h 14"/>
                  <a:gd name="T8" fmla="*/ 0 w 52"/>
                  <a:gd name="T9" fmla="*/ 12 h 14"/>
                  <a:gd name="T10" fmla="*/ 6 w 52"/>
                  <a:gd name="T11" fmla="*/ 2 h 14"/>
                  <a:gd name="T12" fmla="*/ 19 w 52"/>
                  <a:gd name="T13" fmla="*/ 0 h 14"/>
                  <a:gd name="T14" fmla="*/ 35 w 52"/>
                  <a:gd name="T15" fmla="*/ 2 h 14"/>
                  <a:gd name="T16" fmla="*/ 52 w 52"/>
                  <a:gd name="T17" fmla="*/ 2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14"/>
                  <a:gd name="T29" fmla="*/ 52 w 52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14">
                    <a:moveTo>
                      <a:pt x="52" y="2"/>
                    </a:moveTo>
                    <a:lnTo>
                      <a:pt x="40" y="6"/>
                    </a:lnTo>
                    <a:lnTo>
                      <a:pt x="27" y="12"/>
                    </a:lnTo>
                    <a:lnTo>
                      <a:pt x="13" y="14"/>
                    </a:lnTo>
                    <a:lnTo>
                      <a:pt x="0" y="12"/>
                    </a:lnTo>
                    <a:lnTo>
                      <a:pt x="6" y="2"/>
                    </a:lnTo>
                    <a:lnTo>
                      <a:pt x="19" y="0"/>
                    </a:lnTo>
                    <a:lnTo>
                      <a:pt x="35" y="2"/>
                    </a:ln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" name="Freeform 57"/>
              <p:cNvSpPr>
                <a:spLocks/>
              </p:cNvSpPr>
              <p:nvPr/>
            </p:nvSpPr>
            <p:spPr bwMode="auto">
              <a:xfrm>
                <a:off x="2814" y="2933"/>
                <a:ext cx="39" cy="75"/>
              </a:xfrm>
              <a:custGeom>
                <a:avLst/>
                <a:gdLst>
                  <a:gd name="T0" fmla="*/ 14 w 39"/>
                  <a:gd name="T1" fmla="*/ 2 h 75"/>
                  <a:gd name="T2" fmla="*/ 23 w 39"/>
                  <a:gd name="T3" fmla="*/ 19 h 75"/>
                  <a:gd name="T4" fmla="*/ 29 w 39"/>
                  <a:gd name="T5" fmla="*/ 39 h 75"/>
                  <a:gd name="T6" fmla="*/ 33 w 39"/>
                  <a:gd name="T7" fmla="*/ 58 h 75"/>
                  <a:gd name="T8" fmla="*/ 39 w 39"/>
                  <a:gd name="T9" fmla="*/ 75 h 75"/>
                  <a:gd name="T10" fmla="*/ 21 w 39"/>
                  <a:gd name="T11" fmla="*/ 60 h 75"/>
                  <a:gd name="T12" fmla="*/ 8 w 39"/>
                  <a:gd name="T13" fmla="*/ 41 h 75"/>
                  <a:gd name="T14" fmla="*/ 2 w 39"/>
                  <a:gd name="T15" fmla="*/ 21 h 75"/>
                  <a:gd name="T16" fmla="*/ 0 w 39"/>
                  <a:gd name="T17" fmla="*/ 0 h 75"/>
                  <a:gd name="T18" fmla="*/ 4 w 39"/>
                  <a:gd name="T19" fmla="*/ 0 h 75"/>
                  <a:gd name="T20" fmla="*/ 8 w 39"/>
                  <a:gd name="T21" fmla="*/ 2 h 75"/>
                  <a:gd name="T22" fmla="*/ 10 w 39"/>
                  <a:gd name="T23" fmla="*/ 2 h 75"/>
                  <a:gd name="T24" fmla="*/ 14 w 39"/>
                  <a:gd name="T25" fmla="*/ 2 h 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75"/>
                  <a:gd name="T41" fmla="*/ 39 w 39"/>
                  <a:gd name="T42" fmla="*/ 75 h 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75">
                    <a:moveTo>
                      <a:pt x="14" y="2"/>
                    </a:moveTo>
                    <a:lnTo>
                      <a:pt x="23" y="19"/>
                    </a:lnTo>
                    <a:lnTo>
                      <a:pt x="29" y="39"/>
                    </a:lnTo>
                    <a:lnTo>
                      <a:pt x="33" y="58"/>
                    </a:lnTo>
                    <a:lnTo>
                      <a:pt x="39" y="75"/>
                    </a:lnTo>
                    <a:lnTo>
                      <a:pt x="21" y="60"/>
                    </a:lnTo>
                    <a:lnTo>
                      <a:pt x="8" y="41"/>
                    </a:lnTo>
                    <a:lnTo>
                      <a:pt x="2" y="2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" name="Freeform 58"/>
              <p:cNvSpPr>
                <a:spLocks/>
              </p:cNvSpPr>
              <p:nvPr/>
            </p:nvSpPr>
            <p:spPr bwMode="auto">
              <a:xfrm>
                <a:off x="2652" y="2945"/>
                <a:ext cx="48" cy="74"/>
              </a:xfrm>
              <a:custGeom>
                <a:avLst/>
                <a:gdLst>
                  <a:gd name="T0" fmla="*/ 48 w 48"/>
                  <a:gd name="T1" fmla="*/ 2 h 74"/>
                  <a:gd name="T2" fmla="*/ 40 w 48"/>
                  <a:gd name="T3" fmla="*/ 15 h 74"/>
                  <a:gd name="T4" fmla="*/ 27 w 48"/>
                  <a:gd name="T5" fmla="*/ 27 h 74"/>
                  <a:gd name="T6" fmla="*/ 19 w 48"/>
                  <a:gd name="T7" fmla="*/ 42 h 74"/>
                  <a:gd name="T8" fmla="*/ 27 w 48"/>
                  <a:gd name="T9" fmla="*/ 57 h 74"/>
                  <a:gd name="T10" fmla="*/ 31 w 48"/>
                  <a:gd name="T11" fmla="*/ 61 h 74"/>
                  <a:gd name="T12" fmla="*/ 35 w 48"/>
                  <a:gd name="T13" fmla="*/ 63 h 74"/>
                  <a:gd name="T14" fmla="*/ 37 w 48"/>
                  <a:gd name="T15" fmla="*/ 67 h 74"/>
                  <a:gd name="T16" fmla="*/ 37 w 48"/>
                  <a:gd name="T17" fmla="*/ 71 h 74"/>
                  <a:gd name="T18" fmla="*/ 35 w 48"/>
                  <a:gd name="T19" fmla="*/ 71 h 74"/>
                  <a:gd name="T20" fmla="*/ 31 w 48"/>
                  <a:gd name="T21" fmla="*/ 71 h 74"/>
                  <a:gd name="T22" fmla="*/ 29 w 48"/>
                  <a:gd name="T23" fmla="*/ 73 h 74"/>
                  <a:gd name="T24" fmla="*/ 27 w 48"/>
                  <a:gd name="T25" fmla="*/ 74 h 74"/>
                  <a:gd name="T26" fmla="*/ 19 w 48"/>
                  <a:gd name="T27" fmla="*/ 73 h 74"/>
                  <a:gd name="T28" fmla="*/ 11 w 48"/>
                  <a:gd name="T29" fmla="*/ 67 h 74"/>
                  <a:gd name="T30" fmla="*/ 2 w 48"/>
                  <a:gd name="T31" fmla="*/ 59 h 74"/>
                  <a:gd name="T32" fmla="*/ 0 w 48"/>
                  <a:gd name="T33" fmla="*/ 50 h 74"/>
                  <a:gd name="T34" fmla="*/ 4 w 48"/>
                  <a:gd name="T35" fmla="*/ 34 h 74"/>
                  <a:gd name="T36" fmla="*/ 11 w 48"/>
                  <a:gd name="T37" fmla="*/ 13 h 74"/>
                  <a:gd name="T38" fmla="*/ 23 w 48"/>
                  <a:gd name="T39" fmla="*/ 0 h 74"/>
                  <a:gd name="T40" fmla="*/ 48 w 48"/>
                  <a:gd name="T41" fmla="*/ 2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74"/>
                  <a:gd name="T65" fmla="*/ 48 w 48"/>
                  <a:gd name="T66" fmla="*/ 74 h 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74">
                    <a:moveTo>
                      <a:pt x="48" y="2"/>
                    </a:moveTo>
                    <a:lnTo>
                      <a:pt x="40" y="15"/>
                    </a:lnTo>
                    <a:lnTo>
                      <a:pt x="27" y="27"/>
                    </a:lnTo>
                    <a:lnTo>
                      <a:pt x="19" y="42"/>
                    </a:lnTo>
                    <a:lnTo>
                      <a:pt x="27" y="57"/>
                    </a:lnTo>
                    <a:lnTo>
                      <a:pt x="31" y="61"/>
                    </a:lnTo>
                    <a:lnTo>
                      <a:pt x="35" y="63"/>
                    </a:lnTo>
                    <a:lnTo>
                      <a:pt x="37" y="67"/>
                    </a:lnTo>
                    <a:lnTo>
                      <a:pt x="37" y="71"/>
                    </a:lnTo>
                    <a:lnTo>
                      <a:pt x="35" y="71"/>
                    </a:lnTo>
                    <a:lnTo>
                      <a:pt x="31" y="71"/>
                    </a:lnTo>
                    <a:lnTo>
                      <a:pt x="29" y="73"/>
                    </a:lnTo>
                    <a:lnTo>
                      <a:pt x="27" y="74"/>
                    </a:lnTo>
                    <a:lnTo>
                      <a:pt x="19" y="73"/>
                    </a:lnTo>
                    <a:lnTo>
                      <a:pt x="11" y="67"/>
                    </a:lnTo>
                    <a:lnTo>
                      <a:pt x="2" y="59"/>
                    </a:lnTo>
                    <a:lnTo>
                      <a:pt x="0" y="50"/>
                    </a:lnTo>
                    <a:lnTo>
                      <a:pt x="4" y="34"/>
                    </a:lnTo>
                    <a:lnTo>
                      <a:pt x="11" y="13"/>
                    </a:lnTo>
                    <a:lnTo>
                      <a:pt x="23" y="0"/>
                    </a:ln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" name="Freeform 59"/>
              <p:cNvSpPr>
                <a:spLocks/>
              </p:cNvSpPr>
              <p:nvPr/>
            </p:nvSpPr>
            <p:spPr bwMode="auto">
              <a:xfrm>
                <a:off x="4725" y="2952"/>
                <a:ext cx="91" cy="46"/>
              </a:xfrm>
              <a:custGeom>
                <a:avLst/>
                <a:gdLst>
                  <a:gd name="T0" fmla="*/ 91 w 91"/>
                  <a:gd name="T1" fmla="*/ 41 h 46"/>
                  <a:gd name="T2" fmla="*/ 81 w 91"/>
                  <a:gd name="T3" fmla="*/ 39 h 46"/>
                  <a:gd name="T4" fmla="*/ 70 w 91"/>
                  <a:gd name="T5" fmla="*/ 37 h 46"/>
                  <a:gd name="T6" fmla="*/ 60 w 91"/>
                  <a:gd name="T7" fmla="*/ 33 h 46"/>
                  <a:gd name="T8" fmla="*/ 50 w 91"/>
                  <a:gd name="T9" fmla="*/ 31 h 46"/>
                  <a:gd name="T10" fmla="*/ 39 w 91"/>
                  <a:gd name="T11" fmla="*/ 31 h 46"/>
                  <a:gd name="T12" fmla="*/ 29 w 91"/>
                  <a:gd name="T13" fmla="*/ 33 h 46"/>
                  <a:gd name="T14" fmla="*/ 21 w 91"/>
                  <a:gd name="T15" fmla="*/ 39 h 46"/>
                  <a:gd name="T16" fmla="*/ 14 w 91"/>
                  <a:gd name="T17" fmla="*/ 46 h 46"/>
                  <a:gd name="T18" fmla="*/ 10 w 91"/>
                  <a:gd name="T19" fmla="*/ 39 h 46"/>
                  <a:gd name="T20" fmla="*/ 4 w 91"/>
                  <a:gd name="T21" fmla="*/ 29 h 46"/>
                  <a:gd name="T22" fmla="*/ 0 w 91"/>
                  <a:gd name="T23" fmla="*/ 20 h 46"/>
                  <a:gd name="T24" fmla="*/ 4 w 91"/>
                  <a:gd name="T25" fmla="*/ 8 h 46"/>
                  <a:gd name="T26" fmla="*/ 16 w 91"/>
                  <a:gd name="T27" fmla="*/ 2 h 46"/>
                  <a:gd name="T28" fmla="*/ 29 w 91"/>
                  <a:gd name="T29" fmla="*/ 0 h 46"/>
                  <a:gd name="T30" fmla="*/ 41 w 91"/>
                  <a:gd name="T31" fmla="*/ 4 h 46"/>
                  <a:gd name="T32" fmla="*/ 54 w 91"/>
                  <a:gd name="T33" fmla="*/ 8 h 46"/>
                  <a:gd name="T34" fmla="*/ 64 w 91"/>
                  <a:gd name="T35" fmla="*/ 16 h 46"/>
                  <a:gd name="T36" fmla="*/ 75 w 91"/>
                  <a:gd name="T37" fmla="*/ 23 h 46"/>
                  <a:gd name="T38" fmla="*/ 85 w 91"/>
                  <a:gd name="T39" fmla="*/ 33 h 46"/>
                  <a:gd name="T40" fmla="*/ 91 w 91"/>
                  <a:gd name="T41" fmla="*/ 41 h 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1"/>
                  <a:gd name="T64" fmla="*/ 0 h 46"/>
                  <a:gd name="T65" fmla="*/ 91 w 91"/>
                  <a:gd name="T66" fmla="*/ 46 h 4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1" h="46">
                    <a:moveTo>
                      <a:pt x="91" y="41"/>
                    </a:moveTo>
                    <a:lnTo>
                      <a:pt x="81" y="39"/>
                    </a:lnTo>
                    <a:lnTo>
                      <a:pt x="70" y="37"/>
                    </a:lnTo>
                    <a:lnTo>
                      <a:pt x="60" y="33"/>
                    </a:lnTo>
                    <a:lnTo>
                      <a:pt x="50" y="31"/>
                    </a:lnTo>
                    <a:lnTo>
                      <a:pt x="39" y="31"/>
                    </a:lnTo>
                    <a:lnTo>
                      <a:pt x="29" y="33"/>
                    </a:lnTo>
                    <a:lnTo>
                      <a:pt x="21" y="39"/>
                    </a:lnTo>
                    <a:lnTo>
                      <a:pt x="14" y="46"/>
                    </a:lnTo>
                    <a:lnTo>
                      <a:pt x="10" y="39"/>
                    </a:lnTo>
                    <a:lnTo>
                      <a:pt x="4" y="29"/>
                    </a:lnTo>
                    <a:lnTo>
                      <a:pt x="0" y="20"/>
                    </a:lnTo>
                    <a:lnTo>
                      <a:pt x="4" y="8"/>
                    </a:lnTo>
                    <a:lnTo>
                      <a:pt x="16" y="2"/>
                    </a:lnTo>
                    <a:lnTo>
                      <a:pt x="29" y="0"/>
                    </a:lnTo>
                    <a:lnTo>
                      <a:pt x="41" y="4"/>
                    </a:lnTo>
                    <a:lnTo>
                      <a:pt x="54" y="8"/>
                    </a:lnTo>
                    <a:lnTo>
                      <a:pt x="64" y="16"/>
                    </a:lnTo>
                    <a:lnTo>
                      <a:pt x="75" y="23"/>
                    </a:lnTo>
                    <a:lnTo>
                      <a:pt x="85" y="33"/>
                    </a:lnTo>
                    <a:lnTo>
                      <a:pt x="91" y="41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" name="Freeform 60"/>
              <p:cNvSpPr>
                <a:spLocks/>
              </p:cNvSpPr>
              <p:nvPr/>
            </p:nvSpPr>
            <p:spPr bwMode="auto">
              <a:xfrm>
                <a:off x="2542" y="2954"/>
                <a:ext cx="65" cy="90"/>
              </a:xfrm>
              <a:custGeom>
                <a:avLst/>
                <a:gdLst>
                  <a:gd name="T0" fmla="*/ 27 w 65"/>
                  <a:gd name="T1" fmla="*/ 27 h 90"/>
                  <a:gd name="T2" fmla="*/ 36 w 65"/>
                  <a:gd name="T3" fmla="*/ 41 h 90"/>
                  <a:gd name="T4" fmla="*/ 48 w 65"/>
                  <a:gd name="T5" fmla="*/ 50 h 90"/>
                  <a:gd name="T6" fmla="*/ 58 w 65"/>
                  <a:gd name="T7" fmla="*/ 62 h 90"/>
                  <a:gd name="T8" fmla="*/ 65 w 65"/>
                  <a:gd name="T9" fmla="*/ 75 h 90"/>
                  <a:gd name="T10" fmla="*/ 54 w 65"/>
                  <a:gd name="T11" fmla="*/ 81 h 90"/>
                  <a:gd name="T12" fmla="*/ 42 w 65"/>
                  <a:gd name="T13" fmla="*/ 86 h 90"/>
                  <a:gd name="T14" fmla="*/ 27 w 65"/>
                  <a:gd name="T15" fmla="*/ 90 h 90"/>
                  <a:gd name="T16" fmla="*/ 13 w 65"/>
                  <a:gd name="T17" fmla="*/ 90 h 90"/>
                  <a:gd name="T18" fmla="*/ 15 w 65"/>
                  <a:gd name="T19" fmla="*/ 79 h 90"/>
                  <a:gd name="T20" fmla="*/ 21 w 65"/>
                  <a:gd name="T21" fmla="*/ 69 h 90"/>
                  <a:gd name="T22" fmla="*/ 29 w 65"/>
                  <a:gd name="T23" fmla="*/ 62 h 90"/>
                  <a:gd name="T24" fmla="*/ 42 w 65"/>
                  <a:gd name="T25" fmla="*/ 54 h 90"/>
                  <a:gd name="T26" fmla="*/ 27 w 65"/>
                  <a:gd name="T27" fmla="*/ 48 h 90"/>
                  <a:gd name="T28" fmla="*/ 11 w 65"/>
                  <a:gd name="T29" fmla="*/ 44 h 90"/>
                  <a:gd name="T30" fmla="*/ 0 w 65"/>
                  <a:gd name="T31" fmla="*/ 37 h 90"/>
                  <a:gd name="T32" fmla="*/ 7 w 65"/>
                  <a:gd name="T33" fmla="*/ 21 h 90"/>
                  <a:gd name="T34" fmla="*/ 13 w 65"/>
                  <a:gd name="T35" fmla="*/ 14 h 90"/>
                  <a:gd name="T36" fmla="*/ 23 w 65"/>
                  <a:gd name="T37" fmla="*/ 8 h 90"/>
                  <a:gd name="T38" fmla="*/ 33 w 65"/>
                  <a:gd name="T39" fmla="*/ 4 h 90"/>
                  <a:gd name="T40" fmla="*/ 44 w 65"/>
                  <a:gd name="T41" fmla="*/ 0 h 90"/>
                  <a:gd name="T42" fmla="*/ 65 w 65"/>
                  <a:gd name="T43" fmla="*/ 4 h 90"/>
                  <a:gd name="T44" fmla="*/ 27 w 65"/>
                  <a:gd name="T45" fmla="*/ 27 h 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5"/>
                  <a:gd name="T70" fmla="*/ 0 h 90"/>
                  <a:gd name="T71" fmla="*/ 65 w 65"/>
                  <a:gd name="T72" fmla="*/ 90 h 9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5" h="90">
                    <a:moveTo>
                      <a:pt x="27" y="27"/>
                    </a:moveTo>
                    <a:lnTo>
                      <a:pt x="36" y="41"/>
                    </a:lnTo>
                    <a:lnTo>
                      <a:pt x="48" y="50"/>
                    </a:lnTo>
                    <a:lnTo>
                      <a:pt x="58" y="62"/>
                    </a:lnTo>
                    <a:lnTo>
                      <a:pt x="65" y="75"/>
                    </a:lnTo>
                    <a:lnTo>
                      <a:pt x="54" y="81"/>
                    </a:lnTo>
                    <a:lnTo>
                      <a:pt x="42" y="86"/>
                    </a:lnTo>
                    <a:lnTo>
                      <a:pt x="27" y="90"/>
                    </a:lnTo>
                    <a:lnTo>
                      <a:pt x="13" y="90"/>
                    </a:lnTo>
                    <a:lnTo>
                      <a:pt x="15" y="79"/>
                    </a:lnTo>
                    <a:lnTo>
                      <a:pt x="21" y="69"/>
                    </a:lnTo>
                    <a:lnTo>
                      <a:pt x="29" y="62"/>
                    </a:lnTo>
                    <a:lnTo>
                      <a:pt x="42" y="54"/>
                    </a:lnTo>
                    <a:lnTo>
                      <a:pt x="27" y="48"/>
                    </a:lnTo>
                    <a:lnTo>
                      <a:pt x="11" y="44"/>
                    </a:lnTo>
                    <a:lnTo>
                      <a:pt x="0" y="37"/>
                    </a:lnTo>
                    <a:lnTo>
                      <a:pt x="7" y="21"/>
                    </a:lnTo>
                    <a:lnTo>
                      <a:pt x="13" y="14"/>
                    </a:lnTo>
                    <a:lnTo>
                      <a:pt x="23" y="8"/>
                    </a:lnTo>
                    <a:lnTo>
                      <a:pt x="33" y="4"/>
                    </a:lnTo>
                    <a:lnTo>
                      <a:pt x="44" y="0"/>
                    </a:lnTo>
                    <a:lnTo>
                      <a:pt x="65" y="4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9" name="Freeform 61"/>
              <p:cNvSpPr>
                <a:spLocks/>
              </p:cNvSpPr>
              <p:nvPr/>
            </p:nvSpPr>
            <p:spPr bwMode="auto">
              <a:xfrm>
                <a:off x="2735" y="2962"/>
                <a:ext cx="58" cy="46"/>
              </a:xfrm>
              <a:custGeom>
                <a:avLst/>
                <a:gdLst>
                  <a:gd name="T0" fmla="*/ 58 w 58"/>
                  <a:gd name="T1" fmla="*/ 12 h 46"/>
                  <a:gd name="T2" fmla="*/ 44 w 58"/>
                  <a:gd name="T3" fmla="*/ 15 h 46"/>
                  <a:gd name="T4" fmla="*/ 29 w 58"/>
                  <a:gd name="T5" fmla="*/ 19 h 46"/>
                  <a:gd name="T6" fmla="*/ 19 w 58"/>
                  <a:gd name="T7" fmla="*/ 29 h 46"/>
                  <a:gd name="T8" fmla="*/ 25 w 58"/>
                  <a:gd name="T9" fmla="*/ 44 h 46"/>
                  <a:gd name="T10" fmla="*/ 23 w 58"/>
                  <a:gd name="T11" fmla="*/ 46 h 46"/>
                  <a:gd name="T12" fmla="*/ 21 w 58"/>
                  <a:gd name="T13" fmla="*/ 46 h 46"/>
                  <a:gd name="T14" fmla="*/ 17 w 58"/>
                  <a:gd name="T15" fmla="*/ 46 h 46"/>
                  <a:gd name="T16" fmla="*/ 15 w 58"/>
                  <a:gd name="T17" fmla="*/ 46 h 46"/>
                  <a:gd name="T18" fmla="*/ 0 w 58"/>
                  <a:gd name="T19" fmla="*/ 0 h 46"/>
                  <a:gd name="T20" fmla="*/ 15 w 58"/>
                  <a:gd name="T21" fmla="*/ 4 h 46"/>
                  <a:gd name="T22" fmla="*/ 29 w 58"/>
                  <a:gd name="T23" fmla="*/ 8 h 46"/>
                  <a:gd name="T24" fmla="*/ 42 w 58"/>
                  <a:gd name="T25" fmla="*/ 12 h 46"/>
                  <a:gd name="T26" fmla="*/ 58 w 58"/>
                  <a:gd name="T27" fmla="*/ 12 h 4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46"/>
                  <a:gd name="T44" fmla="*/ 58 w 58"/>
                  <a:gd name="T45" fmla="*/ 46 h 4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46">
                    <a:moveTo>
                      <a:pt x="58" y="12"/>
                    </a:moveTo>
                    <a:lnTo>
                      <a:pt x="44" y="15"/>
                    </a:lnTo>
                    <a:lnTo>
                      <a:pt x="29" y="19"/>
                    </a:lnTo>
                    <a:lnTo>
                      <a:pt x="19" y="29"/>
                    </a:lnTo>
                    <a:lnTo>
                      <a:pt x="25" y="44"/>
                    </a:lnTo>
                    <a:lnTo>
                      <a:pt x="23" y="46"/>
                    </a:lnTo>
                    <a:lnTo>
                      <a:pt x="21" y="46"/>
                    </a:lnTo>
                    <a:lnTo>
                      <a:pt x="17" y="46"/>
                    </a:lnTo>
                    <a:lnTo>
                      <a:pt x="15" y="46"/>
                    </a:lnTo>
                    <a:lnTo>
                      <a:pt x="0" y="0"/>
                    </a:lnTo>
                    <a:lnTo>
                      <a:pt x="15" y="4"/>
                    </a:lnTo>
                    <a:lnTo>
                      <a:pt x="29" y="8"/>
                    </a:lnTo>
                    <a:lnTo>
                      <a:pt x="42" y="12"/>
                    </a:lnTo>
                    <a:lnTo>
                      <a:pt x="58" y="12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Freeform 62"/>
              <p:cNvSpPr>
                <a:spLocks/>
              </p:cNvSpPr>
              <p:nvPr/>
            </p:nvSpPr>
            <p:spPr bwMode="auto">
              <a:xfrm>
                <a:off x="2976" y="2981"/>
                <a:ext cx="53" cy="14"/>
              </a:xfrm>
              <a:custGeom>
                <a:avLst/>
                <a:gdLst>
                  <a:gd name="T0" fmla="*/ 53 w 53"/>
                  <a:gd name="T1" fmla="*/ 4 h 14"/>
                  <a:gd name="T2" fmla="*/ 41 w 53"/>
                  <a:gd name="T3" fmla="*/ 8 h 14"/>
                  <a:gd name="T4" fmla="*/ 26 w 53"/>
                  <a:gd name="T5" fmla="*/ 10 h 14"/>
                  <a:gd name="T6" fmla="*/ 14 w 53"/>
                  <a:gd name="T7" fmla="*/ 12 h 14"/>
                  <a:gd name="T8" fmla="*/ 0 w 53"/>
                  <a:gd name="T9" fmla="*/ 14 h 14"/>
                  <a:gd name="T10" fmla="*/ 0 w 53"/>
                  <a:gd name="T11" fmla="*/ 0 h 14"/>
                  <a:gd name="T12" fmla="*/ 53 w 53"/>
                  <a:gd name="T13" fmla="*/ 4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4"/>
                  <a:gd name="T23" fmla="*/ 53 w 53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4">
                    <a:moveTo>
                      <a:pt x="53" y="4"/>
                    </a:moveTo>
                    <a:lnTo>
                      <a:pt x="41" y="8"/>
                    </a:lnTo>
                    <a:lnTo>
                      <a:pt x="26" y="10"/>
                    </a:lnTo>
                    <a:lnTo>
                      <a:pt x="14" y="12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Freeform 63"/>
              <p:cNvSpPr>
                <a:spLocks/>
              </p:cNvSpPr>
              <p:nvPr/>
            </p:nvSpPr>
            <p:spPr bwMode="auto">
              <a:xfrm>
                <a:off x="4543" y="2987"/>
                <a:ext cx="66" cy="38"/>
              </a:xfrm>
              <a:custGeom>
                <a:avLst/>
                <a:gdLst>
                  <a:gd name="T0" fmla="*/ 66 w 66"/>
                  <a:gd name="T1" fmla="*/ 21 h 38"/>
                  <a:gd name="T2" fmla="*/ 62 w 66"/>
                  <a:gd name="T3" fmla="*/ 19 h 38"/>
                  <a:gd name="T4" fmla="*/ 60 w 66"/>
                  <a:gd name="T5" fmla="*/ 19 h 38"/>
                  <a:gd name="T6" fmla="*/ 55 w 66"/>
                  <a:gd name="T7" fmla="*/ 19 h 38"/>
                  <a:gd name="T8" fmla="*/ 51 w 66"/>
                  <a:gd name="T9" fmla="*/ 19 h 38"/>
                  <a:gd name="T10" fmla="*/ 49 w 66"/>
                  <a:gd name="T11" fmla="*/ 25 h 38"/>
                  <a:gd name="T12" fmla="*/ 45 w 66"/>
                  <a:gd name="T13" fmla="*/ 29 h 38"/>
                  <a:gd name="T14" fmla="*/ 39 w 66"/>
                  <a:gd name="T15" fmla="*/ 34 h 38"/>
                  <a:gd name="T16" fmla="*/ 33 w 66"/>
                  <a:gd name="T17" fmla="*/ 38 h 38"/>
                  <a:gd name="T18" fmla="*/ 26 w 66"/>
                  <a:gd name="T19" fmla="*/ 31 h 38"/>
                  <a:gd name="T20" fmla="*/ 20 w 66"/>
                  <a:gd name="T21" fmla="*/ 21 h 38"/>
                  <a:gd name="T22" fmla="*/ 12 w 66"/>
                  <a:gd name="T23" fmla="*/ 13 h 38"/>
                  <a:gd name="T24" fmla="*/ 0 w 66"/>
                  <a:gd name="T25" fmla="*/ 8 h 38"/>
                  <a:gd name="T26" fmla="*/ 8 w 66"/>
                  <a:gd name="T27" fmla="*/ 8 h 38"/>
                  <a:gd name="T28" fmla="*/ 18 w 66"/>
                  <a:gd name="T29" fmla="*/ 4 h 38"/>
                  <a:gd name="T30" fmla="*/ 31 w 66"/>
                  <a:gd name="T31" fmla="*/ 2 h 38"/>
                  <a:gd name="T32" fmla="*/ 41 w 66"/>
                  <a:gd name="T33" fmla="*/ 0 h 38"/>
                  <a:gd name="T34" fmla="*/ 51 w 66"/>
                  <a:gd name="T35" fmla="*/ 0 h 38"/>
                  <a:gd name="T36" fmla="*/ 60 w 66"/>
                  <a:gd name="T37" fmla="*/ 4 h 38"/>
                  <a:gd name="T38" fmla="*/ 64 w 66"/>
                  <a:gd name="T39" fmla="*/ 9 h 38"/>
                  <a:gd name="T40" fmla="*/ 66 w 66"/>
                  <a:gd name="T41" fmla="*/ 21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66" y="21"/>
                    </a:moveTo>
                    <a:lnTo>
                      <a:pt x="62" y="19"/>
                    </a:lnTo>
                    <a:lnTo>
                      <a:pt x="60" y="19"/>
                    </a:lnTo>
                    <a:lnTo>
                      <a:pt x="55" y="19"/>
                    </a:lnTo>
                    <a:lnTo>
                      <a:pt x="51" y="19"/>
                    </a:lnTo>
                    <a:lnTo>
                      <a:pt x="49" y="25"/>
                    </a:lnTo>
                    <a:lnTo>
                      <a:pt x="45" y="29"/>
                    </a:lnTo>
                    <a:lnTo>
                      <a:pt x="39" y="34"/>
                    </a:lnTo>
                    <a:lnTo>
                      <a:pt x="33" y="38"/>
                    </a:lnTo>
                    <a:lnTo>
                      <a:pt x="26" y="31"/>
                    </a:lnTo>
                    <a:lnTo>
                      <a:pt x="20" y="21"/>
                    </a:lnTo>
                    <a:lnTo>
                      <a:pt x="12" y="13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51" y="0"/>
                    </a:lnTo>
                    <a:lnTo>
                      <a:pt x="60" y="4"/>
                    </a:lnTo>
                    <a:lnTo>
                      <a:pt x="64" y="9"/>
                    </a:lnTo>
                    <a:lnTo>
                      <a:pt x="66" y="21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Freeform 64"/>
              <p:cNvSpPr>
                <a:spLocks/>
              </p:cNvSpPr>
              <p:nvPr/>
            </p:nvSpPr>
            <p:spPr bwMode="auto">
              <a:xfrm>
                <a:off x="4574" y="2998"/>
                <a:ext cx="10" cy="10"/>
              </a:xfrm>
              <a:custGeom>
                <a:avLst/>
                <a:gdLst>
                  <a:gd name="T0" fmla="*/ 0 w 10"/>
                  <a:gd name="T1" fmla="*/ 10 h 10"/>
                  <a:gd name="T2" fmla="*/ 10 w 10"/>
                  <a:gd name="T3" fmla="*/ 0 h 10"/>
                  <a:gd name="T4" fmla="*/ 6 w 10"/>
                  <a:gd name="T5" fmla="*/ 10 h 10"/>
                  <a:gd name="T6" fmla="*/ 0 w 10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0"/>
                  <a:gd name="T14" fmla="*/ 10 w 10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0">
                    <a:moveTo>
                      <a:pt x="0" y="10"/>
                    </a:moveTo>
                    <a:lnTo>
                      <a:pt x="10" y="0"/>
                    </a:lnTo>
                    <a:lnTo>
                      <a:pt x="6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Freeform 65"/>
              <p:cNvSpPr>
                <a:spLocks/>
              </p:cNvSpPr>
              <p:nvPr/>
            </p:nvSpPr>
            <p:spPr bwMode="auto">
              <a:xfrm>
                <a:off x="4176" y="3004"/>
                <a:ext cx="45" cy="84"/>
              </a:xfrm>
              <a:custGeom>
                <a:avLst/>
                <a:gdLst>
                  <a:gd name="T0" fmla="*/ 29 w 45"/>
                  <a:gd name="T1" fmla="*/ 2 h 84"/>
                  <a:gd name="T2" fmla="*/ 35 w 45"/>
                  <a:gd name="T3" fmla="*/ 23 h 84"/>
                  <a:gd name="T4" fmla="*/ 41 w 45"/>
                  <a:gd name="T5" fmla="*/ 42 h 84"/>
                  <a:gd name="T6" fmla="*/ 45 w 45"/>
                  <a:gd name="T7" fmla="*/ 63 h 84"/>
                  <a:gd name="T8" fmla="*/ 43 w 45"/>
                  <a:gd name="T9" fmla="*/ 84 h 84"/>
                  <a:gd name="T10" fmla="*/ 35 w 45"/>
                  <a:gd name="T11" fmla="*/ 80 h 84"/>
                  <a:gd name="T12" fmla="*/ 24 w 45"/>
                  <a:gd name="T13" fmla="*/ 75 h 84"/>
                  <a:gd name="T14" fmla="*/ 14 w 45"/>
                  <a:gd name="T15" fmla="*/ 67 h 84"/>
                  <a:gd name="T16" fmla="*/ 10 w 45"/>
                  <a:gd name="T17" fmla="*/ 56 h 84"/>
                  <a:gd name="T18" fmla="*/ 4 w 45"/>
                  <a:gd name="T19" fmla="*/ 38 h 84"/>
                  <a:gd name="T20" fmla="*/ 0 w 45"/>
                  <a:gd name="T21" fmla="*/ 15 h 84"/>
                  <a:gd name="T22" fmla="*/ 6 w 45"/>
                  <a:gd name="T23" fmla="*/ 0 h 84"/>
                  <a:gd name="T24" fmla="*/ 29 w 45"/>
                  <a:gd name="T25" fmla="*/ 2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84"/>
                  <a:gd name="T41" fmla="*/ 45 w 45"/>
                  <a:gd name="T42" fmla="*/ 84 h 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84">
                    <a:moveTo>
                      <a:pt x="29" y="2"/>
                    </a:moveTo>
                    <a:lnTo>
                      <a:pt x="35" y="23"/>
                    </a:lnTo>
                    <a:lnTo>
                      <a:pt x="41" y="42"/>
                    </a:lnTo>
                    <a:lnTo>
                      <a:pt x="45" y="63"/>
                    </a:lnTo>
                    <a:lnTo>
                      <a:pt x="43" y="84"/>
                    </a:lnTo>
                    <a:lnTo>
                      <a:pt x="35" y="80"/>
                    </a:lnTo>
                    <a:lnTo>
                      <a:pt x="24" y="75"/>
                    </a:lnTo>
                    <a:lnTo>
                      <a:pt x="14" y="67"/>
                    </a:lnTo>
                    <a:lnTo>
                      <a:pt x="10" y="56"/>
                    </a:lnTo>
                    <a:lnTo>
                      <a:pt x="4" y="38"/>
                    </a:lnTo>
                    <a:lnTo>
                      <a:pt x="0" y="15"/>
                    </a:lnTo>
                    <a:lnTo>
                      <a:pt x="6" y="0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Freeform 66"/>
              <p:cNvSpPr>
                <a:spLocks/>
              </p:cNvSpPr>
              <p:nvPr/>
            </p:nvSpPr>
            <p:spPr bwMode="auto">
              <a:xfrm>
                <a:off x="4435" y="3000"/>
                <a:ext cx="89" cy="39"/>
              </a:xfrm>
              <a:custGeom>
                <a:avLst/>
                <a:gdLst>
                  <a:gd name="T0" fmla="*/ 72 w 89"/>
                  <a:gd name="T1" fmla="*/ 35 h 39"/>
                  <a:gd name="T2" fmla="*/ 66 w 89"/>
                  <a:gd name="T3" fmla="*/ 29 h 39"/>
                  <a:gd name="T4" fmla="*/ 56 w 89"/>
                  <a:gd name="T5" fmla="*/ 21 h 39"/>
                  <a:gd name="T6" fmla="*/ 45 w 89"/>
                  <a:gd name="T7" fmla="*/ 16 h 39"/>
                  <a:gd name="T8" fmla="*/ 31 w 89"/>
                  <a:gd name="T9" fmla="*/ 14 h 39"/>
                  <a:gd name="T10" fmla="*/ 6 w 89"/>
                  <a:gd name="T11" fmla="*/ 39 h 39"/>
                  <a:gd name="T12" fmla="*/ 4 w 89"/>
                  <a:gd name="T13" fmla="*/ 31 h 39"/>
                  <a:gd name="T14" fmla="*/ 2 w 89"/>
                  <a:gd name="T15" fmla="*/ 23 h 39"/>
                  <a:gd name="T16" fmla="*/ 0 w 89"/>
                  <a:gd name="T17" fmla="*/ 16 h 39"/>
                  <a:gd name="T18" fmla="*/ 0 w 89"/>
                  <a:gd name="T19" fmla="*/ 6 h 39"/>
                  <a:gd name="T20" fmla="*/ 12 w 89"/>
                  <a:gd name="T21" fmla="*/ 4 h 39"/>
                  <a:gd name="T22" fmla="*/ 23 w 89"/>
                  <a:gd name="T23" fmla="*/ 2 h 39"/>
                  <a:gd name="T24" fmla="*/ 35 w 89"/>
                  <a:gd name="T25" fmla="*/ 4 h 39"/>
                  <a:gd name="T26" fmla="*/ 45 w 89"/>
                  <a:gd name="T27" fmla="*/ 4 h 39"/>
                  <a:gd name="T28" fmla="*/ 56 w 89"/>
                  <a:gd name="T29" fmla="*/ 6 h 39"/>
                  <a:gd name="T30" fmla="*/ 66 w 89"/>
                  <a:gd name="T31" fmla="*/ 6 h 39"/>
                  <a:gd name="T32" fmla="*/ 78 w 89"/>
                  <a:gd name="T33" fmla="*/ 4 h 39"/>
                  <a:gd name="T34" fmla="*/ 89 w 89"/>
                  <a:gd name="T35" fmla="*/ 0 h 39"/>
                  <a:gd name="T36" fmla="*/ 78 w 89"/>
                  <a:gd name="T37" fmla="*/ 10 h 39"/>
                  <a:gd name="T38" fmla="*/ 81 w 89"/>
                  <a:gd name="T39" fmla="*/ 19 h 39"/>
                  <a:gd name="T40" fmla="*/ 85 w 89"/>
                  <a:gd name="T41" fmla="*/ 29 h 39"/>
                  <a:gd name="T42" fmla="*/ 72 w 89"/>
                  <a:gd name="T43" fmla="*/ 35 h 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"/>
                  <a:gd name="T67" fmla="*/ 0 h 39"/>
                  <a:gd name="T68" fmla="*/ 89 w 89"/>
                  <a:gd name="T69" fmla="*/ 39 h 3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" h="39">
                    <a:moveTo>
                      <a:pt x="72" y="35"/>
                    </a:moveTo>
                    <a:lnTo>
                      <a:pt x="66" y="29"/>
                    </a:lnTo>
                    <a:lnTo>
                      <a:pt x="56" y="21"/>
                    </a:lnTo>
                    <a:lnTo>
                      <a:pt x="45" y="16"/>
                    </a:lnTo>
                    <a:lnTo>
                      <a:pt x="31" y="14"/>
                    </a:lnTo>
                    <a:lnTo>
                      <a:pt x="6" y="39"/>
                    </a:lnTo>
                    <a:lnTo>
                      <a:pt x="4" y="31"/>
                    </a:lnTo>
                    <a:lnTo>
                      <a:pt x="2" y="23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12" y="4"/>
                    </a:lnTo>
                    <a:lnTo>
                      <a:pt x="23" y="2"/>
                    </a:lnTo>
                    <a:lnTo>
                      <a:pt x="35" y="4"/>
                    </a:lnTo>
                    <a:lnTo>
                      <a:pt x="45" y="4"/>
                    </a:lnTo>
                    <a:lnTo>
                      <a:pt x="56" y="6"/>
                    </a:lnTo>
                    <a:lnTo>
                      <a:pt x="66" y="6"/>
                    </a:lnTo>
                    <a:lnTo>
                      <a:pt x="78" y="4"/>
                    </a:lnTo>
                    <a:lnTo>
                      <a:pt x="89" y="0"/>
                    </a:lnTo>
                    <a:lnTo>
                      <a:pt x="78" y="10"/>
                    </a:lnTo>
                    <a:lnTo>
                      <a:pt x="81" y="19"/>
                    </a:lnTo>
                    <a:lnTo>
                      <a:pt x="85" y="29"/>
                    </a:lnTo>
                    <a:lnTo>
                      <a:pt x="72" y="35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Freeform 67"/>
              <p:cNvSpPr>
                <a:spLocks/>
              </p:cNvSpPr>
              <p:nvPr/>
            </p:nvSpPr>
            <p:spPr bwMode="auto">
              <a:xfrm>
                <a:off x="4240" y="3002"/>
                <a:ext cx="77" cy="94"/>
              </a:xfrm>
              <a:custGeom>
                <a:avLst/>
                <a:gdLst>
                  <a:gd name="T0" fmla="*/ 77 w 77"/>
                  <a:gd name="T1" fmla="*/ 6 h 94"/>
                  <a:gd name="T2" fmla="*/ 68 w 77"/>
                  <a:gd name="T3" fmla="*/ 6 h 94"/>
                  <a:gd name="T4" fmla="*/ 60 w 77"/>
                  <a:gd name="T5" fmla="*/ 8 h 94"/>
                  <a:gd name="T6" fmla="*/ 54 w 77"/>
                  <a:gd name="T7" fmla="*/ 10 h 94"/>
                  <a:gd name="T8" fmla="*/ 50 w 77"/>
                  <a:gd name="T9" fmla="*/ 14 h 94"/>
                  <a:gd name="T10" fmla="*/ 52 w 77"/>
                  <a:gd name="T11" fmla="*/ 35 h 94"/>
                  <a:gd name="T12" fmla="*/ 54 w 77"/>
                  <a:gd name="T13" fmla="*/ 54 h 94"/>
                  <a:gd name="T14" fmla="*/ 52 w 77"/>
                  <a:gd name="T15" fmla="*/ 75 h 94"/>
                  <a:gd name="T16" fmla="*/ 52 w 77"/>
                  <a:gd name="T17" fmla="*/ 94 h 94"/>
                  <a:gd name="T18" fmla="*/ 31 w 77"/>
                  <a:gd name="T19" fmla="*/ 79 h 94"/>
                  <a:gd name="T20" fmla="*/ 27 w 77"/>
                  <a:gd name="T21" fmla="*/ 56 h 94"/>
                  <a:gd name="T22" fmla="*/ 21 w 77"/>
                  <a:gd name="T23" fmla="*/ 33 h 94"/>
                  <a:gd name="T24" fmla="*/ 0 w 77"/>
                  <a:gd name="T25" fmla="*/ 17 h 94"/>
                  <a:gd name="T26" fmla="*/ 0 w 77"/>
                  <a:gd name="T27" fmla="*/ 8 h 94"/>
                  <a:gd name="T28" fmla="*/ 8 w 77"/>
                  <a:gd name="T29" fmla="*/ 4 h 94"/>
                  <a:gd name="T30" fmla="*/ 19 w 77"/>
                  <a:gd name="T31" fmla="*/ 2 h 94"/>
                  <a:gd name="T32" fmla="*/ 27 w 77"/>
                  <a:gd name="T33" fmla="*/ 0 h 94"/>
                  <a:gd name="T34" fmla="*/ 77 w 77"/>
                  <a:gd name="T35" fmla="*/ 6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7"/>
                  <a:gd name="T55" fmla="*/ 0 h 94"/>
                  <a:gd name="T56" fmla="*/ 77 w 77"/>
                  <a:gd name="T57" fmla="*/ 94 h 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7" h="94">
                    <a:moveTo>
                      <a:pt x="77" y="6"/>
                    </a:moveTo>
                    <a:lnTo>
                      <a:pt x="68" y="6"/>
                    </a:lnTo>
                    <a:lnTo>
                      <a:pt x="60" y="8"/>
                    </a:lnTo>
                    <a:lnTo>
                      <a:pt x="54" y="10"/>
                    </a:lnTo>
                    <a:lnTo>
                      <a:pt x="50" y="14"/>
                    </a:lnTo>
                    <a:lnTo>
                      <a:pt x="52" y="35"/>
                    </a:lnTo>
                    <a:lnTo>
                      <a:pt x="54" y="54"/>
                    </a:lnTo>
                    <a:lnTo>
                      <a:pt x="52" y="75"/>
                    </a:lnTo>
                    <a:lnTo>
                      <a:pt x="52" y="94"/>
                    </a:lnTo>
                    <a:lnTo>
                      <a:pt x="31" y="79"/>
                    </a:lnTo>
                    <a:lnTo>
                      <a:pt x="27" y="56"/>
                    </a:lnTo>
                    <a:lnTo>
                      <a:pt x="21" y="33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8" y="4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Freeform 68"/>
              <p:cNvSpPr>
                <a:spLocks/>
              </p:cNvSpPr>
              <p:nvPr/>
            </p:nvSpPr>
            <p:spPr bwMode="auto">
              <a:xfrm>
                <a:off x="4018" y="3029"/>
                <a:ext cx="77" cy="101"/>
              </a:xfrm>
              <a:custGeom>
                <a:avLst/>
                <a:gdLst>
                  <a:gd name="T0" fmla="*/ 66 w 77"/>
                  <a:gd name="T1" fmla="*/ 0 h 101"/>
                  <a:gd name="T2" fmla="*/ 71 w 77"/>
                  <a:gd name="T3" fmla="*/ 10 h 101"/>
                  <a:gd name="T4" fmla="*/ 75 w 77"/>
                  <a:gd name="T5" fmla="*/ 21 h 101"/>
                  <a:gd name="T6" fmla="*/ 77 w 77"/>
                  <a:gd name="T7" fmla="*/ 31 h 101"/>
                  <a:gd name="T8" fmla="*/ 71 w 77"/>
                  <a:gd name="T9" fmla="*/ 34 h 101"/>
                  <a:gd name="T10" fmla="*/ 71 w 77"/>
                  <a:gd name="T11" fmla="*/ 36 h 101"/>
                  <a:gd name="T12" fmla="*/ 71 w 77"/>
                  <a:gd name="T13" fmla="*/ 38 h 101"/>
                  <a:gd name="T14" fmla="*/ 71 w 77"/>
                  <a:gd name="T15" fmla="*/ 40 h 101"/>
                  <a:gd name="T16" fmla="*/ 73 w 77"/>
                  <a:gd name="T17" fmla="*/ 42 h 101"/>
                  <a:gd name="T18" fmla="*/ 64 w 77"/>
                  <a:gd name="T19" fmla="*/ 46 h 101"/>
                  <a:gd name="T20" fmla="*/ 56 w 77"/>
                  <a:gd name="T21" fmla="*/ 52 h 101"/>
                  <a:gd name="T22" fmla="*/ 48 w 77"/>
                  <a:gd name="T23" fmla="*/ 57 h 101"/>
                  <a:gd name="T24" fmla="*/ 35 w 77"/>
                  <a:gd name="T25" fmla="*/ 59 h 101"/>
                  <a:gd name="T26" fmla="*/ 31 w 77"/>
                  <a:gd name="T27" fmla="*/ 69 h 101"/>
                  <a:gd name="T28" fmla="*/ 33 w 77"/>
                  <a:gd name="T29" fmla="*/ 80 h 101"/>
                  <a:gd name="T30" fmla="*/ 35 w 77"/>
                  <a:gd name="T31" fmla="*/ 92 h 101"/>
                  <a:gd name="T32" fmla="*/ 31 w 77"/>
                  <a:gd name="T33" fmla="*/ 101 h 101"/>
                  <a:gd name="T34" fmla="*/ 17 w 77"/>
                  <a:gd name="T35" fmla="*/ 82 h 101"/>
                  <a:gd name="T36" fmla="*/ 10 w 77"/>
                  <a:gd name="T37" fmla="*/ 57 h 101"/>
                  <a:gd name="T38" fmla="*/ 6 w 77"/>
                  <a:gd name="T39" fmla="*/ 34 h 101"/>
                  <a:gd name="T40" fmla="*/ 0 w 77"/>
                  <a:gd name="T41" fmla="*/ 10 h 101"/>
                  <a:gd name="T42" fmla="*/ 8 w 77"/>
                  <a:gd name="T43" fmla="*/ 6 h 101"/>
                  <a:gd name="T44" fmla="*/ 15 w 77"/>
                  <a:gd name="T45" fmla="*/ 2 h 101"/>
                  <a:gd name="T46" fmla="*/ 23 w 77"/>
                  <a:gd name="T47" fmla="*/ 0 h 101"/>
                  <a:gd name="T48" fmla="*/ 31 w 77"/>
                  <a:gd name="T49" fmla="*/ 0 h 101"/>
                  <a:gd name="T50" fmla="*/ 39 w 77"/>
                  <a:gd name="T51" fmla="*/ 0 h 101"/>
                  <a:gd name="T52" fmla="*/ 48 w 77"/>
                  <a:gd name="T53" fmla="*/ 0 h 101"/>
                  <a:gd name="T54" fmla="*/ 56 w 77"/>
                  <a:gd name="T55" fmla="*/ 0 h 101"/>
                  <a:gd name="T56" fmla="*/ 66 w 77"/>
                  <a:gd name="T57" fmla="*/ 0 h 10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7"/>
                  <a:gd name="T88" fmla="*/ 0 h 101"/>
                  <a:gd name="T89" fmla="*/ 77 w 77"/>
                  <a:gd name="T90" fmla="*/ 101 h 10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7" h="101">
                    <a:moveTo>
                      <a:pt x="66" y="0"/>
                    </a:moveTo>
                    <a:lnTo>
                      <a:pt x="71" y="10"/>
                    </a:lnTo>
                    <a:lnTo>
                      <a:pt x="75" y="21"/>
                    </a:lnTo>
                    <a:lnTo>
                      <a:pt x="77" y="31"/>
                    </a:lnTo>
                    <a:lnTo>
                      <a:pt x="71" y="34"/>
                    </a:lnTo>
                    <a:lnTo>
                      <a:pt x="71" y="36"/>
                    </a:lnTo>
                    <a:lnTo>
                      <a:pt x="71" y="38"/>
                    </a:lnTo>
                    <a:lnTo>
                      <a:pt x="71" y="40"/>
                    </a:lnTo>
                    <a:lnTo>
                      <a:pt x="73" y="42"/>
                    </a:lnTo>
                    <a:lnTo>
                      <a:pt x="64" y="46"/>
                    </a:lnTo>
                    <a:lnTo>
                      <a:pt x="56" y="52"/>
                    </a:lnTo>
                    <a:lnTo>
                      <a:pt x="48" y="57"/>
                    </a:lnTo>
                    <a:lnTo>
                      <a:pt x="35" y="59"/>
                    </a:lnTo>
                    <a:lnTo>
                      <a:pt x="31" y="69"/>
                    </a:lnTo>
                    <a:lnTo>
                      <a:pt x="33" y="80"/>
                    </a:lnTo>
                    <a:lnTo>
                      <a:pt x="35" y="92"/>
                    </a:lnTo>
                    <a:lnTo>
                      <a:pt x="31" y="101"/>
                    </a:lnTo>
                    <a:lnTo>
                      <a:pt x="17" y="82"/>
                    </a:lnTo>
                    <a:lnTo>
                      <a:pt x="10" y="57"/>
                    </a:lnTo>
                    <a:lnTo>
                      <a:pt x="6" y="34"/>
                    </a:lnTo>
                    <a:lnTo>
                      <a:pt x="0" y="10"/>
                    </a:lnTo>
                    <a:lnTo>
                      <a:pt x="8" y="6"/>
                    </a:lnTo>
                    <a:lnTo>
                      <a:pt x="15" y="2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Freeform 69"/>
              <p:cNvSpPr>
                <a:spLocks/>
              </p:cNvSpPr>
              <p:nvPr/>
            </p:nvSpPr>
            <p:spPr bwMode="auto">
              <a:xfrm>
                <a:off x="4126" y="3039"/>
                <a:ext cx="27" cy="78"/>
              </a:xfrm>
              <a:custGeom>
                <a:avLst/>
                <a:gdLst>
                  <a:gd name="T0" fmla="*/ 25 w 27"/>
                  <a:gd name="T1" fmla="*/ 1 h 78"/>
                  <a:gd name="T2" fmla="*/ 27 w 27"/>
                  <a:gd name="T3" fmla="*/ 76 h 78"/>
                  <a:gd name="T4" fmla="*/ 14 w 27"/>
                  <a:gd name="T5" fmla="*/ 78 h 78"/>
                  <a:gd name="T6" fmla="*/ 8 w 27"/>
                  <a:gd name="T7" fmla="*/ 70 h 78"/>
                  <a:gd name="T8" fmla="*/ 4 w 27"/>
                  <a:gd name="T9" fmla="*/ 59 h 78"/>
                  <a:gd name="T10" fmla="*/ 0 w 27"/>
                  <a:gd name="T11" fmla="*/ 49 h 78"/>
                  <a:gd name="T12" fmla="*/ 0 w 27"/>
                  <a:gd name="T13" fmla="*/ 30 h 78"/>
                  <a:gd name="T14" fmla="*/ 0 w 27"/>
                  <a:gd name="T15" fmla="*/ 13 h 78"/>
                  <a:gd name="T16" fmla="*/ 6 w 27"/>
                  <a:gd name="T17" fmla="*/ 0 h 78"/>
                  <a:gd name="T18" fmla="*/ 25 w 27"/>
                  <a:gd name="T19" fmla="*/ 1 h 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78"/>
                  <a:gd name="T32" fmla="*/ 27 w 27"/>
                  <a:gd name="T33" fmla="*/ 78 h 7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78">
                    <a:moveTo>
                      <a:pt x="25" y="1"/>
                    </a:moveTo>
                    <a:lnTo>
                      <a:pt x="27" y="76"/>
                    </a:lnTo>
                    <a:lnTo>
                      <a:pt x="14" y="78"/>
                    </a:lnTo>
                    <a:lnTo>
                      <a:pt x="8" y="70"/>
                    </a:lnTo>
                    <a:lnTo>
                      <a:pt x="4" y="59"/>
                    </a:lnTo>
                    <a:lnTo>
                      <a:pt x="0" y="49"/>
                    </a:lnTo>
                    <a:lnTo>
                      <a:pt x="0" y="3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Freeform 70"/>
              <p:cNvSpPr>
                <a:spLocks/>
              </p:cNvSpPr>
              <p:nvPr/>
            </p:nvSpPr>
            <p:spPr bwMode="auto">
              <a:xfrm>
                <a:off x="4045" y="3039"/>
                <a:ext cx="29" cy="32"/>
              </a:xfrm>
              <a:custGeom>
                <a:avLst/>
                <a:gdLst>
                  <a:gd name="T0" fmla="*/ 29 w 29"/>
                  <a:gd name="T1" fmla="*/ 32 h 32"/>
                  <a:gd name="T2" fmla="*/ 23 w 29"/>
                  <a:gd name="T3" fmla="*/ 32 h 32"/>
                  <a:gd name="T4" fmla="*/ 17 w 29"/>
                  <a:gd name="T5" fmla="*/ 30 h 32"/>
                  <a:gd name="T6" fmla="*/ 10 w 29"/>
                  <a:gd name="T7" fmla="*/ 30 h 32"/>
                  <a:gd name="T8" fmla="*/ 4 w 29"/>
                  <a:gd name="T9" fmla="*/ 30 h 32"/>
                  <a:gd name="T10" fmla="*/ 2 w 29"/>
                  <a:gd name="T11" fmla="*/ 24 h 32"/>
                  <a:gd name="T12" fmla="*/ 0 w 29"/>
                  <a:gd name="T13" fmla="*/ 17 h 32"/>
                  <a:gd name="T14" fmla="*/ 2 w 29"/>
                  <a:gd name="T15" fmla="*/ 11 h 32"/>
                  <a:gd name="T16" fmla="*/ 2 w 29"/>
                  <a:gd name="T17" fmla="*/ 5 h 32"/>
                  <a:gd name="T18" fmla="*/ 6 w 29"/>
                  <a:gd name="T19" fmla="*/ 3 h 32"/>
                  <a:gd name="T20" fmla="*/ 8 w 29"/>
                  <a:gd name="T21" fmla="*/ 1 h 32"/>
                  <a:gd name="T22" fmla="*/ 12 w 29"/>
                  <a:gd name="T23" fmla="*/ 1 h 32"/>
                  <a:gd name="T24" fmla="*/ 15 w 29"/>
                  <a:gd name="T25" fmla="*/ 0 h 32"/>
                  <a:gd name="T26" fmla="*/ 21 w 29"/>
                  <a:gd name="T27" fmla="*/ 7 h 32"/>
                  <a:gd name="T28" fmla="*/ 25 w 29"/>
                  <a:gd name="T29" fmla="*/ 15 h 32"/>
                  <a:gd name="T30" fmla="*/ 27 w 29"/>
                  <a:gd name="T31" fmla="*/ 24 h 32"/>
                  <a:gd name="T32" fmla="*/ 29 w 29"/>
                  <a:gd name="T33" fmla="*/ 32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32"/>
                  <a:gd name="T53" fmla="*/ 29 w 29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32">
                    <a:moveTo>
                      <a:pt x="29" y="32"/>
                    </a:moveTo>
                    <a:lnTo>
                      <a:pt x="23" y="32"/>
                    </a:lnTo>
                    <a:lnTo>
                      <a:pt x="17" y="30"/>
                    </a:lnTo>
                    <a:lnTo>
                      <a:pt x="10" y="30"/>
                    </a:lnTo>
                    <a:lnTo>
                      <a:pt x="4" y="30"/>
                    </a:lnTo>
                    <a:lnTo>
                      <a:pt x="2" y="24"/>
                    </a:lnTo>
                    <a:lnTo>
                      <a:pt x="0" y="17"/>
                    </a:lnTo>
                    <a:lnTo>
                      <a:pt x="2" y="11"/>
                    </a:lnTo>
                    <a:lnTo>
                      <a:pt x="2" y="5"/>
                    </a:lnTo>
                    <a:lnTo>
                      <a:pt x="6" y="3"/>
                    </a:lnTo>
                    <a:lnTo>
                      <a:pt x="8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21" y="7"/>
                    </a:lnTo>
                    <a:lnTo>
                      <a:pt x="25" y="15"/>
                    </a:lnTo>
                    <a:lnTo>
                      <a:pt x="27" y="24"/>
                    </a:ln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Freeform 71"/>
              <p:cNvSpPr>
                <a:spLocks/>
              </p:cNvSpPr>
              <p:nvPr/>
            </p:nvSpPr>
            <p:spPr bwMode="auto">
              <a:xfrm>
                <a:off x="2565" y="3044"/>
                <a:ext cx="2736" cy="423"/>
              </a:xfrm>
              <a:custGeom>
                <a:avLst/>
                <a:gdLst>
                  <a:gd name="T0" fmla="*/ 2691 w 2736"/>
                  <a:gd name="T1" fmla="*/ 44 h 423"/>
                  <a:gd name="T2" fmla="*/ 2624 w 2736"/>
                  <a:gd name="T3" fmla="*/ 52 h 423"/>
                  <a:gd name="T4" fmla="*/ 2560 w 2736"/>
                  <a:gd name="T5" fmla="*/ 61 h 423"/>
                  <a:gd name="T6" fmla="*/ 2498 w 2736"/>
                  <a:gd name="T7" fmla="*/ 75 h 423"/>
                  <a:gd name="T8" fmla="*/ 2434 w 2736"/>
                  <a:gd name="T9" fmla="*/ 84 h 423"/>
                  <a:gd name="T10" fmla="*/ 2363 w 2736"/>
                  <a:gd name="T11" fmla="*/ 88 h 423"/>
                  <a:gd name="T12" fmla="*/ 2284 w 2736"/>
                  <a:gd name="T13" fmla="*/ 100 h 423"/>
                  <a:gd name="T14" fmla="*/ 2208 w 2736"/>
                  <a:gd name="T15" fmla="*/ 107 h 423"/>
                  <a:gd name="T16" fmla="*/ 2092 w 2736"/>
                  <a:gd name="T17" fmla="*/ 119 h 423"/>
                  <a:gd name="T18" fmla="*/ 1955 w 2736"/>
                  <a:gd name="T19" fmla="*/ 138 h 423"/>
                  <a:gd name="T20" fmla="*/ 1818 w 2736"/>
                  <a:gd name="T21" fmla="*/ 159 h 423"/>
                  <a:gd name="T22" fmla="*/ 1681 w 2736"/>
                  <a:gd name="T23" fmla="*/ 178 h 423"/>
                  <a:gd name="T24" fmla="*/ 1542 w 2736"/>
                  <a:gd name="T25" fmla="*/ 195 h 423"/>
                  <a:gd name="T26" fmla="*/ 1439 w 2736"/>
                  <a:gd name="T27" fmla="*/ 211 h 423"/>
                  <a:gd name="T28" fmla="*/ 1401 w 2736"/>
                  <a:gd name="T29" fmla="*/ 214 h 423"/>
                  <a:gd name="T30" fmla="*/ 1333 w 2736"/>
                  <a:gd name="T31" fmla="*/ 230 h 423"/>
                  <a:gd name="T32" fmla="*/ 1264 w 2736"/>
                  <a:gd name="T33" fmla="*/ 241 h 423"/>
                  <a:gd name="T34" fmla="*/ 1194 w 2736"/>
                  <a:gd name="T35" fmla="*/ 253 h 423"/>
                  <a:gd name="T36" fmla="*/ 1124 w 2736"/>
                  <a:gd name="T37" fmla="*/ 262 h 423"/>
                  <a:gd name="T38" fmla="*/ 1051 w 2736"/>
                  <a:gd name="T39" fmla="*/ 276 h 423"/>
                  <a:gd name="T40" fmla="*/ 968 w 2736"/>
                  <a:gd name="T41" fmla="*/ 285 h 423"/>
                  <a:gd name="T42" fmla="*/ 883 w 2736"/>
                  <a:gd name="T43" fmla="*/ 297 h 423"/>
                  <a:gd name="T44" fmla="*/ 798 w 2736"/>
                  <a:gd name="T45" fmla="*/ 312 h 423"/>
                  <a:gd name="T46" fmla="*/ 713 w 2736"/>
                  <a:gd name="T47" fmla="*/ 327 h 423"/>
                  <a:gd name="T48" fmla="*/ 630 w 2736"/>
                  <a:gd name="T49" fmla="*/ 339 h 423"/>
                  <a:gd name="T50" fmla="*/ 541 w 2736"/>
                  <a:gd name="T51" fmla="*/ 346 h 423"/>
                  <a:gd name="T52" fmla="*/ 446 w 2736"/>
                  <a:gd name="T53" fmla="*/ 360 h 423"/>
                  <a:gd name="T54" fmla="*/ 348 w 2736"/>
                  <a:gd name="T55" fmla="*/ 375 h 423"/>
                  <a:gd name="T56" fmla="*/ 251 w 2736"/>
                  <a:gd name="T57" fmla="*/ 390 h 423"/>
                  <a:gd name="T58" fmla="*/ 153 w 2736"/>
                  <a:gd name="T59" fmla="*/ 404 h 423"/>
                  <a:gd name="T60" fmla="*/ 58 w 2736"/>
                  <a:gd name="T61" fmla="*/ 415 h 423"/>
                  <a:gd name="T62" fmla="*/ 19 w 2736"/>
                  <a:gd name="T63" fmla="*/ 417 h 423"/>
                  <a:gd name="T64" fmla="*/ 0 w 2736"/>
                  <a:gd name="T65" fmla="*/ 411 h 423"/>
                  <a:gd name="T66" fmla="*/ 19 w 2736"/>
                  <a:gd name="T67" fmla="*/ 392 h 423"/>
                  <a:gd name="T68" fmla="*/ 75 w 2736"/>
                  <a:gd name="T69" fmla="*/ 385 h 423"/>
                  <a:gd name="T70" fmla="*/ 133 w 2736"/>
                  <a:gd name="T71" fmla="*/ 379 h 423"/>
                  <a:gd name="T72" fmla="*/ 228 w 2736"/>
                  <a:gd name="T73" fmla="*/ 358 h 423"/>
                  <a:gd name="T74" fmla="*/ 350 w 2736"/>
                  <a:gd name="T75" fmla="*/ 339 h 423"/>
                  <a:gd name="T76" fmla="*/ 471 w 2736"/>
                  <a:gd name="T77" fmla="*/ 322 h 423"/>
                  <a:gd name="T78" fmla="*/ 551 w 2736"/>
                  <a:gd name="T79" fmla="*/ 310 h 423"/>
                  <a:gd name="T80" fmla="*/ 630 w 2736"/>
                  <a:gd name="T81" fmla="*/ 297 h 423"/>
                  <a:gd name="T82" fmla="*/ 690 w 2736"/>
                  <a:gd name="T83" fmla="*/ 287 h 423"/>
                  <a:gd name="T84" fmla="*/ 721 w 2736"/>
                  <a:gd name="T85" fmla="*/ 285 h 423"/>
                  <a:gd name="T86" fmla="*/ 854 w 2736"/>
                  <a:gd name="T87" fmla="*/ 264 h 423"/>
                  <a:gd name="T88" fmla="*/ 991 w 2736"/>
                  <a:gd name="T89" fmla="*/ 241 h 423"/>
                  <a:gd name="T90" fmla="*/ 1128 w 2736"/>
                  <a:gd name="T91" fmla="*/ 220 h 423"/>
                  <a:gd name="T92" fmla="*/ 1267 w 2736"/>
                  <a:gd name="T93" fmla="*/ 201 h 423"/>
                  <a:gd name="T94" fmla="*/ 1407 w 2736"/>
                  <a:gd name="T95" fmla="*/ 184 h 423"/>
                  <a:gd name="T96" fmla="*/ 1515 w 2736"/>
                  <a:gd name="T97" fmla="*/ 170 h 423"/>
                  <a:gd name="T98" fmla="*/ 1611 w 2736"/>
                  <a:gd name="T99" fmla="*/ 157 h 423"/>
                  <a:gd name="T100" fmla="*/ 1706 w 2736"/>
                  <a:gd name="T101" fmla="*/ 144 h 423"/>
                  <a:gd name="T102" fmla="*/ 1799 w 2736"/>
                  <a:gd name="T103" fmla="*/ 128 h 423"/>
                  <a:gd name="T104" fmla="*/ 1893 w 2736"/>
                  <a:gd name="T105" fmla="*/ 113 h 423"/>
                  <a:gd name="T106" fmla="*/ 1996 w 2736"/>
                  <a:gd name="T107" fmla="*/ 98 h 423"/>
                  <a:gd name="T108" fmla="*/ 2133 w 2736"/>
                  <a:gd name="T109" fmla="*/ 84 h 423"/>
                  <a:gd name="T110" fmla="*/ 2268 w 2736"/>
                  <a:gd name="T111" fmla="*/ 69 h 423"/>
                  <a:gd name="T112" fmla="*/ 2407 w 2736"/>
                  <a:gd name="T113" fmla="*/ 52 h 423"/>
                  <a:gd name="T114" fmla="*/ 2541 w 2736"/>
                  <a:gd name="T115" fmla="*/ 33 h 423"/>
                  <a:gd name="T116" fmla="*/ 2676 w 2736"/>
                  <a:gd name="T117" fmla="*/ 16 h 423"/>
                  <a:gd name="T118" fmla="*/ 2711 w 2736"/>
                  <a:gd name="T119" fmla="*/ 2 h 423"/>
                  <a:gd name="T120" fmla="*/ 2734 w 2736"/>
                  <a:gd name="T121" fmla="*/ 19 h 42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736"/>
                  <a:gd name="T184" fmla="*/ 0 h 423"/>
                  <a:gd name="T185" fmla="*/ 2736 w 2736"/>
                  <a:gd name="T186" fmla="*/ 423 h 42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736" h="423">
                    <a:moveTo>
                      <a:pt x="2736" y="44"/>
                    </a:moveTo>
                    <a:lnTo>
                      <a:pt x="2713" y="44"/>
                    </a:lnTo>
                    <a:lnTo>
                      <a:pt x="2691" y="44"/>
                    </a:lnTo>
                    <a:lnTo>
                      <a:pt x="2668" y="46"/>
                    </a:lnTo>
                    <a:lnTo>
                      <a:pt x="2645" y="48"/>
                    </a:lnTo>
                    <a:lnTo>
                      <a:pt x="2624" y="52"/>
                    </a:lnTo>
                    <a:lnTo>
                      <a:pt x="2603" y="54"/>
                    </a:lnTo>
                    <a:lnTo>
                      <a:pt x="2581" y="58"/>
                    </a:lnTo>
                    <a:lnTo>
                      <a:pt x="2560" y="61"/>
                    </a:lnTo>
                    <a:lnTo>
                      <a:pt x="2539" y="67"/>
                    </a:lnTo>
                    <a:lnTo>
                      <a:pt x="2518" y="71"/>
                    </a:lnTo>
                    <a:lnTo>
                      <a:pt x="2498" y="75"/>
                    </a:lnTo>
                    <a:lnTo>
                      <a:pt x="2477" y="79"/>
                    </a:lnTo>
                    <a:lnTo>
                      <a:pt x="2456" y="81"/>
                    </a:lnTo>
                    <a:lnTo>
                      <a:pt x="2434" y="84"/>
                    </a:lnTo>
                    <a:lnTo>
                      <a:pt x="2413" y="86"/>
                    </a:lnTo>
                    <a:lnTo>
                      <a:pt x="2390" y="86"/>
                    </a:lnTo>
                    <a:lnTo>
                      <a:pt x="2363" y="88"/>
                    </a:lnTo>
                    <a:lnTo>
                      <a:pt x="2338" y="92"/>
                    </a:lnTo>
                    <a:lnTo>
                      <a:pt x="2311" y="96"/>
                    </a:lnTo>
                    <a:lnTo>
                      <a:pt x="2284" y="100"/>
                    </a:lnTo>
                    <a:lnTo>
                      <a:pt x="2259" y="104"/>
                    </a:lnTo>
                    <a:lnTo>
                      <a:pt x="2232" y="105"/>
                    </a:lnTo>
                    <a:lnTo>
                      <a:pt x="2208" y="107"/>
                    </a:lnTo>
                    <a:lnTo>
                      <a:pt x="2183" y="105"/>
                    </a:lnTo>
                    <a:lnTo>
                      <a:pt x="2137" y="111"/>
                    </a:lnTo>
                    <a:lnTo>
                      <a:pt x="2092" y="119"/>
                    </a:lnTo>
                    <a:lnTo>
                      <a:pt x="2046" y="125"/>
                    </a:lnTo>
                    <a:lnTo>
                      <a:pt x="2000" y="132"/>
                    </a:lnTo>
                    <a:lnTo>
                      <a:pt x="1955" y="138"/>
                    </a:lnTo>
                    <a:lnTo>
                      <a:pt x="1909" y="146"/>
                    </a:lnTo>
                    <a:lnTo>
                      <a:pt x="1863" y="153"/>
                    </a:lnTo>
                    <a:lnTo>
                      <a:pt x="1818" y="159"/>
                    </a:lnTo>
                    <a:lnTo>
                      <a:pt x="1772" y="165"/>
                    </a:lnTo>
                    <a:lnTo>
                      <a:pt x="1727" y="172"/>
                    </a:lnTo>
                    <a:lnTo>
                      <a:pt x="1681" y="178"/>
                    </a:lnTo>
                    <a:lnTo>
                      <a:pt x="1633" y="184"/>
                    </a:lnTo>
                    <a:lnTo>
                      <a:pt x="1588" y="190"/>
                    </a:lnTo>
                    <a:lnTo>
                      <a:pt x="1542" y="195"/>
                    </a:lnTo>
                    <a:lnTo>
                      <a:pt x="1495" y="201"/>
                    </a:lnTo>
                    <a:lnTo>
                      <a:pt x="1449" y="207"/>
                    </a:lnTo>
                    <a:lnTo>
                      <a:pt x="1439" y="211"/>
                    </a:lnTo>
                    <a:lnTo>
                      <a:pt x="1426" y="213"/>
                    </a:lnTo>
                    <a:lnTo>
                      <a:pt x="1412" y="214"/>
                    </a:lnTo>
                    <a:lnTo>
                      <a:pt x="1401" y="214"/>
                    </a:lnTo>
                    <a:lnTo>
                      <a:pt x="1378" y="220"/>
                    </a:lnTo>
                    <a:lnTo>
                      <a:pt x="1356" y="224"/>
                    </a:lnTo>
                    <a:lnTo>
                      <a:pt x="1333" y="230"/>
                    </a:lnTo>
                    <a:lnTo>
                      <a:pt x="1310" y="234"/>
                    </a:lnTo>
                    <a:lnTo>
                      <a:pt x="1287" y="237"/>
                    </a:lnTo>
                    <a:lnTo>
                      <a:pt x="1264" y="241"/>
                    </a:lnTo>
                    <a:lnTo>
                      <a:pt x="1242" y="245"/>
                    </a:lnTo>
                    <a:lnTo>
                      <a:pt x="1217" y="249"/>
                    </a:lnTo>
                    <a:lnTo>
                      <a:pt x="1194" y="253"/>
                    </a:lnTo>
                    <a:lnTo>
                      <a:pt x="1171" y="257"/>
                    </a:lnTo>
                    <a:lnTo>
                      <a:pt x="1146" y="258"/>
                    </a:lnTo>
                    <a:lnTo>
                      <a:pt x="1124" y="262"/>
                    </a:lnTo>
                    <a:lnTo>
                      <a:pt x="1099" y="268"/>
                    </a:lnTo>
                    <a:lnTo>
                      <a:pt x="1074" y="272"/>
                    </a:lnTo>
                    <a:lnTo>
                      <a:pt x="1051" y="276"/>
                    </a:lnTo>
                    <a:lnTo>
                      <a:pt x="1026" y="281"/>
                    </a:lnTo>
                    <a:lnTo>
                      <a:pt x="997" y="283"/>
                    </a:lnTo>
                    <a:lnTo>
                      <a:pt x="968" y="285"/>
                    </a:lnTo>
                    <a:lnTo>
                      <a:pt x="939" y="287"/>
                    </a:lnTo>
                    <a:lnTo>
                      <a:pt x="912" y="291"/>
                    </a:lnTo>
                    <a:lnTo>
                      <a:pt x="883" y="297"/>
                    </a:lnTo>
                    <a:lnTo>
                      <a:pt x="854" y="301"/>
                    </a:lnTo>
                    <a:lnTo>
                      <a:pt x="827" y="306"/>
                    </a:lnTo>
                    <a:lnTo>
                      <a:pt x="798" y="312"/>
                    </a:lnTo>
                    <a:lnTo>
                      <a:pt x="771" y="318"/>
                    </a:lnTo>
                    <a:lnTo>
                      <a:pt x="742" y="323"/>
                    </a:lnTo>
                    <a:lnTo>
                      <a:pt x="713" y="327"/>
                    </a:lnTo>
                    <a:lnTo>
                      <a:pt x="686" y="333"/>
                    </a:lnTo>
                    <a:lnTo>
                      <a:pt x="657" y="337"/>
                    </a:lnTo>
                    <a:lnTo>
                      <a:pt x="630" y="339"/>
                    </a:lnTo>
                    <a:lnTo>
                      <a:pt x="601" y="341"/>
                    </a:lnTo>
                    <a:lnTo>
                      <a:pt x="572" y="343"/>
                    </a:lnTo>
                    <a:lnTo>
                      <a:pt x="541" y="346"/>
                    </a:lnTo>
                    <a:lnTo>
                      <a:pt x="510" y="350"/>
                    </a:lnTo>
                    <a:lnTo>
                      <a:pt x="479" y="354"/>
                    </a:lnTo>
                    <a:lnTo>
                      <a:pt x="446" y="360"/>
                    </a:lnTo>
                    <a:lnTo>
                      <a:pt x="415" y="364"/>
                    </a:lnTo>
                    <a:lnTo>
                      <a:pt x="381" y="369"/>
                    </a:lnTo>
                    <a:lnTo>
                      <a:pt x="348" y="375"/>
                    </a:lnTo>
                    <a:lnTo>
                      <a:pt x="315" y="379"/>
                    </a:lnTo>
                    <a:lnTo>
                      <a:pt x="284" y="385"/>
                    </a:lnTo>
                    <a:lnTo>
                      <a:pt x="251" y="390"/>
                    </a:lnTo>
                    <a:lnTo>
                      <a:pt x="218" y="394"/>
                    </a:lnTo>
                    <a:lnTo>
                      <a:pt x="185" y="400"/>
                    </a:lnTo>
                    <a:lnTo>
                      <a:pt x="153" y="404"/>
                    </a:lnTo>
                    <a:lnTo>
                      <a:pt x="120" y="408"/>
                    </a:lnTo>
                    <a:lnTo>
                      <a:pt x="89" y="411"/>
                    </a:lnTo>
                    <a:lnTo>
                      <a:pt x="58" y="415"/>
                    </a:lnTo>
                    <a:lnTo>
                      <a:pt x="48" y="413"/>
                    </a:lnTo>
                    <a:lnTo>
                      <a:pt x="33" y="413"/>
                    </a:lnTo>
                    <a:lnTo>
                      <a:pt x="19" y="417"/>
                    </a:lnTo>
                    <a:lnTo>
                      <a:pt x="6" y="423"/>
                    </a:lnTo>
                    <a:lnTo>
                      <a:pt x="2" y="417"/>
                    </a:lnTo>
                    <a:lnTo>
                      <a:pt x="0" y="411"/>
                    </a:lnTo>
                    <a:lnTo>
                      <a:pt x="0" y="404"/>
                    </a:lnTo>
                    <a:lnTo>
                      <a:pt x="0" y="396"/>
                    </a:lnTo>
                    <a:lnTo>
                      <a:pt x="19" y="392"/>
                    </a:lnTo>
                    <a:lnTo>
                      <a:pt x="37" y="390"/>
                    </a:lnTo>
                    <a:lnTo>
                      <a:pt x="56" y="387"/>
                    </a:lnTo>
                    <a:lnTo>
                      <a:pt x="75" y="385"/>
                    </a:lnTo>
                    <a:lnTo>
                      <a:pt x="95" y="383"/>
                    </a:lnTo>
                    <a:lnTo>
                      <a:pt x="114" y="381"/>
                    </a:lnTo>
                    <a:lnTo>
                      <a:pt x="133" y="379"/>
                    </a:lnTo>
                    <a:lnTo>
                      <a:pt x="149" y="377"/>
                    </a:lnTo>
                    <a:lnTo>
                      <a:pt x="189" y="367"/>
                    </a:lnTo>
                    <a:lnTo>
                      <a:pt x="228" y="358"/>
                    </a:lnTo>
                    <a:lnTo>
                      <a:pt x="270" y="350"/>
                    </a:lnTo>
                    <a:lnTo>
                      <a:pt x="311" y="344"/>
                    </a:lnTo>
                    <a:lnTo>
                      <a:pt x="350" y="339"/>
                    </a:lnTo>
                    <a:lnTo>
                      <a:pt x="392" y="333"/>
                    </a:lnTo>
                    <a:lnTo>
                      <a:pt x="431" y="327"/>
                    </a:lnTo>
                    <a:lnTo>
                      <a:pt x="471" y="322"/>
                    </a:lnTo>
                    <a:lnTo>
                      <a:pt x="498" y="320"/>
                    </a:lnTo>
                    <a:lnTo>
                      <a:pt x="525" y="316"/>
                    </a:lnTo>
                    <a:lnTo>
                      <a:pt x="551" y="310"/>
                    </a:lnTo>
                    <a:lnTo>
                      <a:pt x="578" y="304"/>
                    </a:lnTo>
                    <a:lnTo>
                      <a:pt x="603" y="301"/>
                    </a:lnTo>
                    <a:lnTo>
                      <a:pt x="630" y="297"/>
                    </a:lnTo>
                    <a:lnTo>
                      <a:pt x="655" y="293"/>
                    </a:lnTo>
                    <a:lnTo>
                      <a:pt x="682" y="293"/>
                    </a:lnTo>
                    <a:lnTo>
                      <a:pt x="690" y="287"/>
                    </a:lnTo>
                    <a:lnTo>
                      <a:pt x="703" y="285"/>
                    </a:lnTo>
                    <a:lnTo>
                      <a:pt x="713" y="285"/>
                    </a:lnTo>
                    <a:lnTo>
                      <a:pt x="721" y="285"/>
                    </a:lnTo>
                    <a:lnTo>
                      <a:pt x="765" y="278"/>
                    </a:lnTo>
                    <a:lnTo>
                      <a:pt x="808" y="272"/>
                    </a:lnTo>
                    <a:lnTo>
                      <a:pt x="854" y="264"/>
                    </a:lnTo>
                    <a:lnTo>
                      <a:pt x="900" y="257"/>
                    </a:lnTo>
                    <a:lnTo>
                      <a:pt x="945" y="249"/>
                    </a:lnTo>
                    <a:lnTo>
                      <a:pt x="991" y="241"/>
                    </a:lnTo>
                    <a:lnTo>
                      <a:pt x="1036" y="234"/>
                    </a:lnTo>
                    <a:lnTo>
                      <a:pt x="1082" y="226"/>
                    </a:lnTo>
                    <a:lnTo>
                      <a:pt x="1128" y="220"/>
                    </a:lnTo>
                    <a:lnTo>
                      <a:pt x="1175" y="213"/>
                    </a:lnTo>
                    <a:lnTo>
                      <a:pt x="1221" y="207"/>
                    </a:lnTo>
                    <a:lnTo>
                      <a:pt x="1267" y="201"/>
                    </a:lnTo>
                    <a:lnTo>
                      <a:pt x="1314" y="195"/>
                    </a:lnTo>
                    <a:lnTo>
                      <a:pt x="1360" y="190"/>
                    </a:lnTo>
                    <a:lnTo>
                      <a:pt x="1407" y="184"/>
                    </a:lnTo>
                    <a:lnTo>
                      <a:pt x="1453" y="180"/>
                    </a:lnTo>
                    <a:lnTo>
                      <a:pt x="1484" y="174"/>
                    </a:lnTo>
                    <a:lnTo>
                      <a:pt x="1515" y="170"/>
                    </a:lnTo>
                    <a:lnTo>
                      <a:pt x="1546" y="167"/>
                    </a:lnTo>
                    <a:lnTo>
                      <a:pt x="1577" y="161"/>
                    </a:lnTo>
                    <a:lnTo>
                      <a:pt x="1611" y="157"/>
                    </a:lnTo>
                    <a:lnTo>
                      <a:pt x="1642" y="153"/>
                    </a:lnTo>
                    <a:lnTo>
                      <a:pt x="1673" y="148"/>
                    </a:lnTo>
                    <a:lnTo>
                      <a:pt x="1706" y="144"/>
                    </a:lnTo>
                    <a:lnTo>
                      <a:pt x="1737" y="138"/>
                    </a:lnTo>
                    <a:lnTo>
                      <a:pt x="1768" y="134"/>
                    </a:lnTo>
                    <a:lnTo>
                      <a:pt x="1799" y="128"/>
                    </a:lnTo>
                    <a:lnTo>
                      <a:pt x="1830" y="125"/>
                    </a:lnTo>
                    <a:lnTo>
                      <a:pt x="1861" y="119"/>
                    </a:lnTo>
                    <a:lnTo>
                      <a:pt x="1893" y="113"/>
                    </a:lnTo>
                    <a:lnTo>
                      <a:pt x="1924" y="105"/>
                    </a:lnTo>
                    <a:lnTo>
                      <a:pt x="1953" y="100"/>
                    </a:lnTo>
                    <a:lnTo>
                      <a:pt x="1996" y="98"/>
                    </a:lnTo>
                    <a:lnTo>
                      <a:pt x="2042" y="94"/>
                    </a:lnTo>
                    <a:lnTo>
                      <a:pt x="2087" y="90"/>
                    </a:lnTo>
                    <a:lnTo>
                      <a:pt x="2133" y="84"/>
                    </a:lnTo>
                    <a:lnTo>
                      <a:pt x="2176" y="81"/>
                    </a:lnTo>
                    <a:lnTo>
                      <a:pt x="2222" y="75"/>
                    </a:lnTo>
                    <a:lnTo>
                      <a:pt x="2268" y="69"/>
                    </a:lnTo>
                    <a:lnTo>
                      <a:pt x="2315" y="63"/>
                    </a:lnTo>
                    <a:lnTo>
                      <a:pt x="2361" y="58"/>
                    </a:lnTo>
                    <a:lnTo>
                      <a:pt x="2407" y="52"/>
                    </a:lnTo>
                    <a:lnTo>
                      <a:pt x="2452" y="44"/>
                    </a:lnTo>
                    <a:lnTo>
                      <a:pt x="2496" y="39"/>
                    </a:lnTo>
                    <a:lnTo>
                      <a:pt x="2541" y="33"/>
                    </a:lnTo>
                    <a:lnTo>
                      <a:pt x="2587" y="27"/>
                    </a:lnTo>
                    <a:lnTo>
                      <a:pt x="2632" y="21"/>
                    </a:lnTo>
                    <a:lnTo>
                      <a:pt x="2676" y="16"/>
                    </a:lnTo>
                    <a:lnTo>
                      <a:pt x="2684" y="8"/>
                    </a:lnTo>
                    <a:lnTo>
                      <a:pt x="2697" y="4"/>
                    </a:lnTo>
                    <a:lnTo>
                      <a:pt x="2711" y="2"/>
                    </a:lnTo>
                    <a:lnTo>
                      <a:pt x="2724" y="0"/>
                    </a:lnTo>
                    <a:lnTo>
                      <a:pt x="2730" y="8"/>
                    </a:lnTo>
                    <a:lnTo>
                      <a:pt x="2734" y="19"/>
                    </a:lnTo>
                    <a:lnTo>
                      <a:pt x="2736" y="31"/>
                    </a:lnTo>
                    <a:lnTo>
                      <a:pt x="2736" y="44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Freeform 72"/>
              <p:cNvSpPr>
                <a:spLocks/>
              </p:cNvSpPr>
              <p:nvPr/>
            </p:nvSpPr>
            <p:spPr bwMode="auto">
              <a:xfrm>
                <a:off x="3523" y="3109"/>
                <a:ext cx="172" cy="84"/>
              </a:xfrm>
              <a:custGeom>
                <a:avLst/>
                <a:gdLst>
                  <a:gd name="T0" fmla="*/ 66 w 172"/>
                  <a:gd name="T1" fmla="*/ 2 h 84"/>
                  <a:gd name="T2" fmla="*/ 72 w 172"/>
                  <a:gd name="T3" fmla="*/ 21 h 84"/>
                  <a:gd name="T4" fmla="*/ 81 w 172"/>
                  <a:gd name="T5" fmla="*/ 18 h 84"/>
                  <a:gd name="T6" fmla="*/ 91 w 172"/>
                  <a:gd name="T7" fmla="*/ 14 h 84"/>
                  <a:gd name="T8" fmla="*/ 101 w 172"/>
                  <a:gd name="T9" fmla="*/ 10 h 84"/>
                  <a:gd name="T10" fmla="*/ 112 w 172"/>
                  <a:gd name="T11" fmla="*/ 8 h 84"/>
                  <a:gd name="T12" fmla="*/ 122 w 172"/>
                  <a:gd name="T13" fmla="*/ 6 h 84"/>
                  <a:gd name="T14" fmla="*/ 132 w 172"/>
                  <a:gd name="T15" fmla="*/ 6 h 84"/>
                  <a:gd name="T16" fmla="*/ 143 w 172"/>
                  <a:gd name="T17" fmla="*/ 8 h 84"/>
                  <a:gd name="T18" fmla="*/ 153 w 172"/>
                  <a:gd name="T19" fmla="*/ 12 h 84"/>
                  <a:gd name="T20" fmla="*/ 163 w 172"/>
                  <a:gd name="T21" fmla="*/ 19 h 84"/>
                  <a:gd name="T22" fmla="*/ 170 w 172"/>
                  <a:gd name="T23" fmla="*/ 29 h 84"/>
                  <a:gd name="T24" fmla="*/ 170 w 172"/>
                  <a:gd name="T25" fmla="*/ 39 h 84"/>
                  <a:gd name="T26" fmla="*/ 172 w 172"/>
                  <a:gd name="T27" fmla="*/ 48 h 84"/>
                  <a:gd name="T28" fmla="*/ 166 w 172"/>
                  <a:gd name="T29" fmla="*/ 44 h 84"/>
                  <a:gd name="T30" fmla="*/ 163 w 172"/>
                  <a:gd name="T31" fmla="*/ 39 h 84"/>
                  <a:gd name="T32" fmla="*/ 161 w 172"/>
                  <a:gd name="T33" fmla="*/ 33 h 84"/>
                  <a:gd name="T34" fmla="*/ 153 w 172"/>
                  <a:gd name="T35" fmla="*/ 29 h 84"/>
                  <a:gd name="T36" fmla="*/ 151 w 172"/>
                  <a:gd name="T37" fmla="*/ 35 h 84"/>
                  <a:gd name="T38" fmla="*/ 153 w 172"/>
                  <a:gd name="T39" fmla="*/ 40 h 84"/>
                  <a:gd name="T40" fmla="*/ 157 w 172"/>
                  <a:gd name="T41" fmla="*/ 48 h 84"/>
                  <a:gd name="T42" fmla="*/ 153 w 172"/>
                  <a:gd name="T43" fmla="*/ 54 h 84"/>
                  <a:gd name="T44" fmla="*/ 145 w 172"/>
                  <a:gd name="T45" fmla="*/ 46 h 84"/>
                  <a:gd name="T46" fmla="*/ 137 w 172"/>
                  <a:gd name="T47" fmla="*/ 37 h 84"/>
                  <a:gd name="T48" fmla="*/ 126 w 172"/>
                  <a:gd name="T49" fmla="*/ 31 h 84"/>
                  <a:gd name="T50" fmla="*/ 116 w 172"/>
                  <a:gd name="T51" fmla="*/ 27 h 84"/>
                  <a:gd name="T52" fmla="*/ 101 w 172"/>
                  <a:gd name="T53" fmla="*/ 40 h 84"/>
                  <a:gd name="T54" fmla="*/ 93 w 172"/>
                  <a:gd name="T55" fmla="*/ 56 h 84"/>
                  <a:gd name="T56" fmla="*/ 83 w 172"/>
                  <a:gd name="T57" fmla="*/ 71 h 84"/>
                  <a:gd name="T58" fmla="*/ 64 w 172"/>
                  <a:gd name="T59" fmla="*/ 79 h 84"/>
                  <a:gd name="T60" fmla="*/ 35 w 172"/>
                  <a:gd name="T61" fmla="*/ 39 h 84"/>
                  <a:gd name="T62" fmla="*/ 27 w 172"/>
                  <a:gd name="T63" fmla="*/ 48 h 84"/>
                  <a:gd name="T64" fmla="*/ 25 w 172"/>
                  <a:gd name="T65" fmla="*/ 60 h 84"/>
                  <a:gd name="T66" fmla="*/ 25 w 172"/>
                  <a:gd name="T67" fmla="*/ 73 h 84"/>
                  <a:gd name="T68" fmla="*/ 25 w 172"/>
                  <a:gd name="T69" fmla="*/ 84 h 84"/>
                  <a:gd name="T70" fmla="*/ 10 w 172"/>
                  <a:gd name="T71" fmla="*/ 81 h 84"/>
                  <a:gd name="T72" fmla="*/ 4 w 172"/>
                  <a:gd name="T73" fmla="*/ 71 h 84"/>
                  <a:gd name="T74" fmla="*/ 2 w 172"/>
                  <a:gd name="T75" fmla="*/ 58 h 84"/>
                  <a:gd name="T76" fmla="*/ 0 w 172"/>
                  <a:gd name="T77" fmla="*/ 46 h 84"/>
                  <a:gd name="T78" fmla="*/ 2 w 172"/>
                  <a:gd name="T79" fmla="*/ 31 h 84"/>
                  <a:gd name="T80" fmla="*/ 10 w 172"/>
                  <a:gd name="T81" fmla="*/ 19 h 84"/>
                  <a:gd name="T82" fmla="*/ 25 w 172"/>
                  <a:gd name="T83" fmla="*/ 10 h 84"/>
                  <a:gd name="T84" fmla="*/ 39 w 172"/>
                  <a:gd name="T85" fmla="*/ 0 h 84"/>
                  <a:gd name="T86" fmla="*/ 45 w 172"/>
                  <a:gd name="T87" fmla="*/ 0 h 84"/>
                  <a:gd name="T88" fmla="*/ 52 w 172"/>
                  <a:gd name="T89" fmla="*/ 2 h 84"/>
                  <a:gd name="T90" fmla="*/ 58 w 172"/>
                  <a:gd name="T91" fmla="*/ 2 h 84"/>
                  <a:gd name="T92" fmla="*/ 66 w 172"/>
                  <a:gd name="T93" fmla="*/ 2 h 8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72"/>
                  <a:gd name="T142" fmla="*/ 0 h 84"/>
                  <a:gd name="T143" fmla="*/ 172 w 172"/>
                  <a:gd name="T144" fmla="*/ 84 h 8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72" h="84">
                    <a:moveTo>
                      <a:pt x="66" y="2"/>
                    </a:moveTo>
                    <a:lnTo>
                      <a:pt x="72" y="21"/>
                    </a:lnTo>
                    <a:lnTo>
                      <a:pt x="81" y="18"/>
                    </a:lnTo>
                    <a:lnTo>
                      <a:pt x="91" y="14"/>
                    </a:lnTo>
                    <a:lnTo>
                      <a:pt x="101" y="10"/>
                    </a:lnTo>
                    <a:lnTo>
                      <a:pt x="112" y="8"/>
                    </a:lnTo>
                    <a:lnTo>
                      <a:pt x="122" y="6"/>
                    </a:lnTo>
                    <a:lnTo>
                      <a:pt x="132" y="6"/>
                    </a:lnTo>
                    <a:lnTo>
                      <a:pt x="143" y="8"/>
                    </a:lnTo>
                    <a:lnTo>
                      <a:pt x="153" y="12"/>
                    </a:lnTo>
                    <a:lnTo>
                      <a:pt x="163" y="19"/>
                    </a:lnTo>
                    <a:lnTo>
                      <a:pt x="170" y="29"/>
                    </a:lnTo>
                    <a:lnTo>
                      <a:pt x="170" y="39"/>
                    </a:lnTo>
                    <a:lnTo>
                      <a:pt x="172" y="48"/>
                    </a:lnTo>
                    <a:lnTo>
                      <a:pt x="166" y="44"/>
                    </a:lnTo>
                    <a:lnTo>
                      <a:pt x="163" y="39"/>
                    </a:lnTo>
                    <a:lnTo>
                      <a:pt x="161" y="33"/>
                    </a:lnTo>
                    <a:lnTo>
                      <a:pt x="153" y="29"/>
                    </a:lnTo>
                    <a:lnTo>
                      <a:pt x="151" y="35"/>
                    </a:lnTo>
                    <a:lnTo>
                      <a:pt x="153" y="40"/>
                    </a:lnTo>
                    <a:lnTo>
                      <a:pt x="157" y="48"/>
                    </a:lnTo>
                    <a:lnTo>
                      <a:pt x="153" y="54"/>
                    </a:lnTo>
                    <a:lnTo>
                      <a:pt x="145" y="46"/>
                    </a:lnTo>
                    <a:lnTo>
                      <a:pt x="137" y="37"/>
                    </a:lnTo>
                    <a:lnTo>
                      <a:pt x="126" y="31"/>
                    </a:lnTo>
                    <a:lnTo>
                      <a:pt x="116" y="27"/>
                    </a:lnTo>
                    <a:lnTo>
                      <a:pt x="101" y="40"/>
                    </a:lnTo>
                    <a:lnTo>
                      <a:pt x="93" y="56"/>
                    </a:lnTo>
                    <a:lnTo>
                      <a:pt x="83" y="71"/>
                    </a:lnTo>
                    <a:lnTo>
                      <a:pt x="64" y="79"/>
                    </a:lnTo>
                    <a:lnTo>
                      <a:pt x="35" y="39"/>
                    </a:lnTo>
                    <a:lnTo>
                      <a:pt x="27" y="48"/>
                    </a:lnTo>
                    <a:lnTo>
                      <a:pt x="25" y="60"/>
                    </a:lnTo>
                    <a:lnTo>
                      <a:pt x="25" y="73"/>
                    </a:lnTo>
                    <a:lnTo>
                      <a:pt x="25" y="84"/>
                    </a:lnTo>
                    <a:lnTo>
                      <a:pt x="10" y="81"/>
                    </a:lnTo>
                    <a:lnTo>
                      <a:pt x="4" y="71"/>
                    </a:lnTo>
                    <a:lnTo>
                      <a:pt x="2" y="58"/>
                    </a:lnTo>
                    <a:lnTo>
                      <a:pt x="0" y="46"/>
                    </a:lnTo>
                    <a:lnTo>
                      <a:pt x="2" y="31"/>
                    </a:lnTo>
                    <a:lnTo>
                      <a:pt x="10" y="19"/>
                    </a:lnTo>
                    <a:lnTo>
                      <a:pt x="25" y="1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2" y="2"/>
                    </a:lnTo>
                    <a:lnTo>
                      <a:pt x="58" y="2"/>
                    </a:lnTo>
                    <a:lnTo>
                      <a:pt x="66" y="2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Freeform 73"/>
              <p:cNvSpPr>
                <a:spLocks/>
              </p:cNvSpPr>
              <p:nvPr/>
            </p:nvSpPr>
            <p:spPr bwMode="auto">
              <a:xfrm>
                <a:off x="3744" y="3123"/>
                <a:ext cx="36" cy="34"/>
              </a:xfrm>
              <a:custGeom>
                <a:avLst/>
                <a:gdLst>
                  <a:gd name="T0" fmla="*/ 36 w 36"/>
                  <a:gd name="T1" fmla="*/ 11 h 34"/>
                  <a:gd name="T2" fmla="*/ 34 w 36"/>
                  <a:gd name="T3" fmla="*/ 19 h 34"/>
                  <a:gd name="T4" fmla="*/ 30 w 36"/>
                  <a:gd name="T5" fmla="*/ 25 h 34"/>
                  <a:gd name="T6" fmla="*/ 25 w 36"/>
                  <a:gd name="T7" fmla="*/ 30 h 34"/>
                  <a:gd name="T8" fmla="*/ 15 w 36"/>
                  <a:gd name="T9" fmla="*/ 34 h 34"/>
                  <a:gd name="T10" fmla="*/ 9 w 36"/>
                  <a:gd name="T11" fmla="*/ 30 h 34"/>
                  <a:gd name="T12" fmla="*/ 5 w 36"/>
                  <a:gd name="T13" fmla="*/ 25 h 34"/>
                  <a:gd name="T14" fmla="*/ 0 w 36"/>
                  <a:gd name="T15" fmla="*/ 19 h 34"/>
                  <a:gd name="T16" fmla="*/ 0 w 36"/>
                  <a:gd name="T17" fmla="*/ 11 h 34"/>
                  <a:gd name="T18" fmla="*/ 9 w 36"/>
                  <a:gd name="T19" fmla="*/ 4 h 34"/>
                  <a:gd name="T20" fmla="*/ 21 w 36"/>
                  <a:gd name="T21" fmla="*/ 0 h 34"/>
                  <a:gd name="T22" fmla="*/ 30 w 36"/>
                  <a:gd name="T23" fmla="*/ 2 h 34"/>
                  <a:gd name="T24" fmla="*/ 36 w 36"/>
                  <a:gd name="T25" fmla="*/ 11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34"/>
                  <a:gd name="T41" fmla="*/ 36 w 36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34">
                    <a:moveTo>
                      <a:pt x="36" y="11"/>
                    </a:moveTo>
                    <a:lnTo>
                      <a:pt x="34" y="19"/>
                    </a:lnTo>
                    <a:lnTo>
                      <a:pt x="30" y="25"/>
                    </a:lnTo>
                    <a:lnTo>
                      <a:pt x="25" y="30"/>
                    </a:lnTo>
                    <a:lnTo>
                      <a:pt x="15" y="34"/>
                    </a:lnTo>
                    <a:lnTo>
                      <a:pt x="9" y="30"/>
                    </a:lnTo>
                    <a:lnTo>
                      <a:pt x="5" y="25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9" y="4"/>
                    </a:lnTo>
                    <a:lnTo>
                      <a:pt x="21" y="0"/>
                    </a:lnTo>
                    <a:lnTo>
                      <a:pt x="30" y="2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Freeform 74"/>
              <p:cNvSpPr>
                <a:spLocks/>
              </p:cNvSpPr>
              <p:nvPr/>
            </p:nvSpPr>
            <p:spPr bwMode="auto">
              <a:xfrm>
                <a:off x="3208" y="3151"/>
                <a:ext cx="230" cy="100"/>
              </a:xfrm>
              <a:custGeom>
                <a:avLst/>
                <a:gdLst>
                  <a:gd name="T0" fmla="*/ 39 w 230"/>
                  <a:gd name="T1" fmla="*/ 44 h 100"/>
                  <a:gd name="T2" fmla="*/ 54 w 230"/>
                  <a:gd name="T3" fmla="*/ 46 h 100"/>
                  <a:gd name="T4" fmla="*/ 66 w 230"/>
                  <a:gd name="T5" fmla="*/ 44 h 100"/>
                  <a:gd name="T6" fmla="*/ 78 w 230"/>
                  <a:gd name="T7" fmla="*/ 41 h 100"/>
                  <a:gd name="T8" fmla="*/ 91 w 230"/>
                  <a:gd name="T9" fmla="*/ 35 h 100"/>
                  <a:gd name="T10" fmla="*/ 101 w 230"/>
                  <a:gd name="T11" fmla="*/ 31 h 100"/>
                  <a:gd name="T12" fmla="*/ 114 w 230"/>
                  <a:gd name="T13" fmla="*/ 29 h 100"/>
                  <a:gd name="T14" fmla="*/ 126 w 230"/>
                  <a:gd name="T15" fmla="*/ 31 h 100"/>
                  <a:gd name="T16" fmla="*/ 139 w 230"/>
                  <a:gd name="T17" fmla="*/ 37 h 100"/>
                  <a:gd name="T18" fmla="*/ 151 w 230"/>
                  <a:gd name="T19" fmla="*/ 37 h 100"/>
                  <a:gd name="T20" fmla="*/ 161 w 230"/>
                  <a:gd name="T21" fmla="*/ 37 h 100"/>
                  <a:gd name="T22" fmla="*/ 174 w 230"/>
                  <a:gd name="T23" fmla="*/ 37 h 100"/>
                  <a:gd name="T24" fmla="*/ 184 w 230"/>
                  <a:gd name="T25" fmla="*/ 37 h 100"/>
                  <a:gd name="T26" fmla="*/ 194 w 230"/>
                  <a:gd name="T27" fmla="*/ 39 h 100"/>
                  <a:gd name="T28" fmla="*/ 207 w 230"/>
                  <a:gd name="T29" fmla="*/ 39 h 100"/>
                  <a:gd name="T30" fmla="*/ 217 w 230"/>
                  <a:gd name="T31" fmla="*/ 39 h 100"/>
                  <a:gd name="T32" fmla="*/ 230 w 230"/>
                  <a:gd name="T33" fmla="*/ 39 h 100"/>
                  <a:gd name="T34" fmla="*/ 217 w 230"/>
                  <a:gd name="T35" fmla="*/ 44 h 100"/>
                  <a:gd name="T36" fmla="*/ 203 w 230"/>
                  <a:gd name="T37" fmla="*/ 46 h 100"/>
                  <a:gd name="T38" fmla="*/ 190 w 230"/>
                  <a:gd name="T39" fmla="*/ 48 h 100"/>
                  <a:gd name="T40" fmla="*/ 176 w 230"/>
                  <a:gd name="T41" fmla="*/ 48 h 100"/>
                  <a:gd name="T42" fmla="*/ 163 w 230"/>
                  <a:gd name="T43" fmla="*/ 48 h 100"/>
                  <a:gd name="T44" fmla="*/ 149 w 230"/>
                  <a:gd name="T45" fmla="*/ 46 h 100"/>
                  <a:gd name="T46" fmla="*/ 136 w 230"/>
                  <a:gd name="T47" fmla="*/ 44 h 100"/>
                  <a:gd name="T48" fmla="*/ 124 w 230"/>
                  <a:gd name="T49" fmla="*/ 42 h 100"/>
                  <a:gd name="T50" fmla="*/ 110 w 230"/>
                  <a:gd name="T51" fmla="*/ 42 h 100"/>
                  <a:gd name="T52" fmla="*/ 99 w 230"/>
                  <a:gd name="T53" fmla="*/ 48 h 100"/>
                  <a:gd name="T54" fmla="*/ 91 w 230"/>
                  <a:gd name="T55" fmla="*/ 56 h 100"/>
                  <a:gd name="T56" fmla="*/ 80 w 230"/>
                  <a:gd name="T57" fmla="*/ 63 h 100"/>
                  <a:gd name="T58" fmla="*/ 66 w 230"/>
                  <a:gd name="T59" fmla="*/ 62 h 100"/>
                  <a:gd name="T60" fmla="*/ 49 w 230"/>
                  <a:gd name="T61" fmla="*/ 58 h 100"/>
                  <a:gd name="T62" fmla="*/ 35 w 230"/>
                  <a:gd name="T63" fmla="*/ 56 h 100"/>
                  <a:gd name="T64" fmla="*/ 27 w 230"/>
                  <a:gd name="T65" fmla="*/ 69 h 100"/>
                  <a:gd name="T66" fmla="*/ 27 w 230"/>
                  <a:gd name="T67" fmla="*/ 100 h 100"/>
                  <a:gd name="T68" fmla="*/ 14 w 230"/>
                  <a:gd name="T69" fmla="*/ 100 h 100"/>
                  <a:gd name="T70" fmla="*/ 10 w 230"/>
                  <a:gd name="T71" fmla="*/ 92 h 100"/>
                  <a:gd name="T72" fmla="*/ 6 w 230"/>
                  <a:gd name="T73" fmla="*/ 85 h 100"/>
                  <a:gd name="T74" fmla="*/ 2 w 230"/>
                  <a:gd name="T75" fmla="*/ 79 h 100"/>
                  <a:gd name="T76" fmla="*/ 2 w 230"/>
                  <a:gd name="T77" fmla="*/ 60 h 100"/>
                  <a:gd name="T78" fmla="*/ 2 w 230"/>
                  <a:gd name="T79" fmla="*/ 41 h 100"/>
                  <a:gd name="T80" fmla="*/ 2 w 230"/>
                  <a:gd name="T81" fmla="*/ 21 h 100"/>
                  <a:gd name="T82" fmla="*/ 0 w 230"/>
                  <a:gd name="T83" fmla="*/ 0 h 100"/>
                  <a:gd name="T84" fmla="*/ 16 w 230"/>
                  <a:gd name="T85" fmla="*/ 4 h 100"/>
                  <a:gd name="T86" fmla="*/ 20 w 230"/>
                  <a:gd name="T87" fmla="*/ 18 h 100"/>
                  <a:gd name="T88" fmla="*/ 22 w 230"/>
                  <a:gd name="T89" fmla="*/ 35 h 100"/>
                  <a:gd name="T90" fmla="*/ 39 w 230"/>
                  <a:gd name="T91" fmla="*/ 44 h 10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0"/>
                  <a:gd name="T139" fmla="*/ 0 h 100"/>
                  <a:gd name="T140" fmla="*/ 230 w 230"/>
                  <a:gd name="T141" fmla="*/ 100 h 10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0" h="100">
                    <a:moveTo>
                      <a:pt x="39" y="44"/>
                    </a:moveTo>
                    <a:lnTo>
                      <a:pt x="54" y="46"/>
                    </a:lnTo>
                    <a:lnTo>
                      <a:pt x="66" y="44"/>
                    </a:lnTo>
                    <a:lnTo>
                      <a:pt x="78" y="41"/>
                    </a:lnTo>
                    <a:lnTo>
                      <a:pt x="91" y="35"/>
                    </a:lnTo>
                    <a:lnTo>
                      <a:pt x="101" y="31"/>
                    </a:lnTo>
                    <a:lnTo>
                      <a:pt x="114" y="29"/>
                    </a:lnTo>
                    <a:lnTo>
                      <a:pt x="126" y="31"/>
                    </a:lnTo>
                    <a:lnTo>
                      <a:pt x="139" y="37"/>
                    </a:lnTo>
                    <a:lnTo>
                      <a:pt x="151" y="37"/>
                    </a:lnTo>
                    <a:lnTo>
                      <a:pt x="161" y="37"/>
                    </a:lnTo>
                    <a:lnTo>
                      <a:pt x="174" y="37"/>
                    </a:lnTo>
                    <a:lnTo>
                      <a:pt x="184" y="37"/>
                    </a:lnTo>
                    <a:lnTo>
                      <a:pt x="194" y="39"/>
                    </a:lnTo>
                    <a:lnTo>
                      <a:pt x="207" y="39"/>
                    </a:lnTo>
                    <a:lnTo>
                      <a:pt x="217" y="39"/>
                    </a:lnTo>
                    <a:lnTo>
                      <a:pt x="230" y="39"/>
                    </a:lnTo>
                    <a:lnTo>
                      <a:pt x="217" y="44"/>
                    </a:lnTo>
                    <a:lnTo>
                      <a:pt x="203" y="46"/>
                    </a:lnTo>
                    <a:lnTo>
                      <a:pt x="190" y="48"/>
                    </a:lnTo>
                    <a:lnTo>
                      <a:pt x="176" y="48"/>
                    </a:lnTo>
                    <a:lnTo>
                      <a:pt x="163" y="48"/>
                    </a:lnTo>
                    <a:lnTo>
                      <a:pt x="149" y="46"/>
                    </a:lnTo>
                    <a:lnTo>
                      <a:pt x="136" y="44"/>
                    </a:lnTo>
                    <a:lnTo>
                      <a:pt x="124" y="42"/>
                    </a:lnTo>
                    <a:lnTo>
                      <a:pt x="110" y="42"/>
                    </a:lnTo>
                    <a:lnTo>
                      <a:pt x="99" y="48"/>
                    </a:lnTo>
                    <a:lnTo>
                      <a:pt x="91" y="56"/>
                    </a:lnTo>
                    <a:lnTo>
                      <a:pt x="80" y="63"/>
                    </a:lnTo>
                    <a:lnTo>
                      <a:pt x="66" y="62"/>
                    </a:lnTo>
                    <a:lnTo>
                      <a:pt x="49" y="58"/>
                    </a:lnTo>
                    <a:lnTo>
                      <a:pt x="35" y="56"/>
                    </a:lnTo>
                    <a:lnTo>
                      <a:pt x="27" y="69"/>
                    </a:lnTo>
                    <a:lnTo>
                      <a:pt x="27" y="100"/>
                    </a:lnTo>
                    <a:lnTo>
                      <a:pt x="14" y="100"/>
                    </a:lnTo>
                    <a:lnTo>
                      <a:pt x="10" y="92"/>
                    </a:lnTo>
                    <a:lnTo>
                      <a:pt x="6" y="85"/>
                    </a:lnTo>
                    <a:lnTo>
                      <a:pt x="2" y="79"/>
                    </a:lnTo>
                    <a:lnTo>
                      <a:pt x="2" y="60"/>
                    </a:lnTo>
                    <a:lnTo>
                      <a:pt x="2" y="41"/>
                    </a:lnTo>
                    <a:lnTo>
                      <a:pt x="2" y="21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20" y="18"/>
                    </a:lnTo>
                    <a:lnTo>
                      <a:pt x="22" y="35"/>
                    </a:lnTo>
                    <a:lnTo>
                      <a:pt x="39" y="44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Freeform 75"/>
              <p:cNvSpPr>
                <a:spLocks/>
              </p:cNvSpPr>
              <p:nvPr/>
            </p:nvSpPr>
            <p:spPr bwMode="auto">
              <a:xfrm>
                <a:off x="2961" y="3190"/>
                <a:ext cx="48" cy="114"/>
              </a:xfrm>
              <a:custGeom>
                <a:avLst/>
                <a:gdLst>
                  <a:gd name="T0" fmla="*/ 44 w 48"/>
                  <a:gd name="T1" fmla="*/ 70 h 114"/>
                  <a:gd name="T2" fmla="*/ 44 w 48"/>
                  <a:gd name="T3" fmla="*/ 84 h 114"/>
                  <a:gd name="T4" fmla="*/ 48 w 48"/>
                  <a:gd name="T5" fmla="*/ 95 h 114"/>
                  <a:gd name="T6" fmla="*/ 46 w 48"/>
                  <a:gd name="T7" fmla="*/ 107 h 114"/>
                  <a:gd name="T8" fmla="*/ 37 w 48"/>
                  <a:gd name="T9" fmla="*/ 114 h 114"/>
                  <a:gd name="T10" fmla="*/ 25 w 48"/>
                  <a:gd name="T11" fmla="*/ 99 h 114"/>
                  <a:gd name="T12" fmla="*/ 21 w 48"/>
                  <a:gd name="T13" fmla="*/ 82 h 114"/>
                  <a:gd name="T14" fmla="*/ 15 w 48"/>
                  <a:gd name="T15" fmla="*/ 65 h 114"/>
                  <a:gd name="T16" fmla="*/ 0 w 48"/>
                  <a:gd name="T17" fmla="*/ 49 h 114"/>
                  <a:gd name="T18" fmla="*/ 0 w 48"/>
                  <a:gd name="T19" fmla="*/ 36 h 114"/>
                  <a:gd name="T20" fmla="*/ 4 w 48"/>
                  <a:gd name="T21" fmla="*/ 23 h 114"/>
                  <a:gd name="T22" fmla="*/ 6 w 48"/>
                  <a:gd name="T23" fmla="*/ 11 h 114"/>
                  <a:gd name="T24" fmla="*/ 4 w 48"/>
                  <a:gd name="T25" fmla="*/ 0 h 114"/>
                  <a:gd name="T26" fmla="*/ 21 w 48"/>
                  <a:gd name="T27" fmla="*/ 13 h 114"/>
                  <a:gd name="T28" fmla="*/ 31 w 48"/>
                  <a:gd name="T29" fmla="*/ 30 h 114"/>
                  <a:gd name="T30" fmla="*/ 37 w 48"/>
                  <a:gd name="T31" fmla="*/ 51 h 114"/>
                  <a:gd name="T32" fmla="*/ 44 w 48"/>
                  <a:gd name="T33" fmla="*/ 70 h 1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114"/>
                  <a:gd name="T53" fmla="*/ 48 w 48"/>
                  <a:gd name="T54" fmla="*/ 114 h 1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114">
                    <a:moveTo>
                      <a:pt x="44" y="70"/>
                    </a:moveTo>
                    <a:lnTo>
                      <a:pt x="44" y="84"/>
                    </a:lnTo>
                    <a:lnTo>
                      <a:pt x="48" y="95"/>
                    </a:lnTo>
                    <a:lnTo>
                      <a:pt x="46" y="107"/>
                    </a:lnTo>
                    <a:lnTo>
                      <a:pt x="37" y="114"/>
                    </a:lnTo>
                    <a:lnTo>
                      <a:pt x="25" y="99"/>
                    </a:lnTo>
                    <a:lnTo>
                      <a:pt x="21" y="82"/>
                    </a:lnTo>
                    <a:lnTo>
                      <a:pt x="15" y="65"/>
                    </a:lnTo>
                    <a:lnTo>
                      <a:pt x="0" y="49"/>
                    </a:lnTo>
                    <a:lnTo>
                      <a:pt x="0" y="36"/>
                    </a:lnTo>
                    <a:lnTo>
                      <a:pt x="4" y="23"/>
                    </a:lnTo>
                    <a:lnTo>
                      <a:pt x="6" y="11"/>
                    </a:lnTo>
                    <a:lnTo>
                      <a:pt x="4" y="0"/>
                    </a:lnTo>
                    <a:lnTo>
                      <a:pt x="21" y="13"/>
                    </a:lnTo>
                    <a:lnTo>
                      <a:pt x="31" y="30"/>
                    </a:lnTo>
                    <a:lnTo>
                      <a:pt x="37" y="51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Freeform 76"/>
              <p:cNvSpPr>
                <a:spLocks/>
              </p:cNvSpPr>
              <p:nvPr/>
            </p:nvSpPr>
            <p:spPr bwMode="auto">
              <a:xfrm>
                <a:off x="5142" y="3193"/>
                <a:ext cx="39" cy="16"/>
              </a:xfrm>
              <a:custGeom>
                <a:avLst/>
                <a:gdLst>
                  <a:gd name="T0" fmla="*/ 39 w 39"/>
                  <a:gd name="T1" fmla="*/ 14 h 16"/>
                  <a:gd name="T2" fmla="*/ 26 w 39"/>
                  <a:gd name="T3" fmla="*/ 16 h 16"/>
                  <a:gd name="T4" fmla="*/ 12 w 39"/>
                  <a:gd name="T5" fmla="*/ 16 h 16"/>
                  <a:gd name="T6" fmla="*/ 2 w 39"/>
                  <a:gd name="T7" fmla="*/ 12 h 16"/>
                  <a:gd name="T8" fmla="*/ 0 w 39"/>
                  <a:gd name="T9" fmla="*/ 0 h 16"/>
                  <a:gd name="T10" fmla="*/ 39 w 39"/>
                  <a:gd name="T11" fmla="*/ 14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16"/>
                  <a:gd name="T20" fmla="*/ 39 w 39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16">
                    <a:moveTo>
                      <a:pt x="39" y="14"/>
                    </a:moveTo>
                    <a:lnTo>
                      <a:pt x="26" y="16"/>
                    </a:lnTo>
                    <a:lnTo>
                      <a:pt x="12" y="16"/>
                    </a:lnTo>
                    <a:lnTo>
                      <a:pt x="2" y="12"/>
                    </a:lnTo>
                    <a:lnTo>
                      <a:pt x="0" y="0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Freeform 77"/>
              <p:cNvSpPr>
                <a:spLocks/>
              </p:cNvSpPr>
              <p:nvPr/>
            </p:nvSpPr>
            <p:spPr bwMode="auto">
              <a:xfrm>
                <a:off x="2874" y="3209"/>
                <a:ext cx="62" cy="82"/>
              </a:xfrm>
              <a:custGeom>
                <a:avLst/>
                <a:gdLst>
                  <a:gd name="T0" fmla="*/ 27 w 62"/>
                  <a:gd name="T1" fmla="*/ 48 h 82"/>
                  <a:gd name="T2" fmla="*/ 35 w 62"/>
                  <a:gd name="T3" fmla="*/ 46 h 82"/>
                  <a:gd name="T4" fmla="*/ 43 w 62"/>
                  <a:gd name="T5" fmla="*/ 44 h 82"/>
                  <a:gd name="T6" fmla="*/ 54 w 62"/>
                  <a:gd name="T7" fmla="*/ 44 h 82"/>
                  <a:gd name="T8" fmla="*/ 62 w 62"/>
                  <a:gd name="T9" fmla="*/ 44 h 82"/>
                  <a:gd name="T10" fmla="*/ 52 w 62"/>
                  <a:gd name="T11" fmla="*/ 51 h 82"/>
                  <a:gd name="T12" fmla="*/ 39 w 62"/>
                  <a:gd name="T13" fmla="*/ 59 h 82"/>
                  <a:gd name="T14" fmla="*/ 31 w 62"/>
                  <a:gd name="T15" fmla="*/ 70 h 82"/>
                  <a:gd name="T16" fmla="*/ 33 w 62"/>
                  <a:gd name="T17" fmla="*/ 82 h 82"/>
                  <a:gd name="T18" fmla="*/ 19 w 62"/>
                  <a:gd name="T19" fmla="*/ 78 h 82"/>
                  <a:gd name="T20" fmla="*/ 10 w 62"/>
                  <a:gd name="T21" fmla="*/ 67 h 82"/>
                  <a:gd name="T22" fmla="*/ 6 w 62"/>
                  <a:gd name="T23" fmla="*/ 51 h 82"/>
                  <a:gd name="T24" fmla="*/ 0 w 62"/>
                  <a:gd name="T25" fmla="*/ 38 h 82"/>
                  <a:gd name="T26" fmla="*/ 0 w 62"/>
                  <a:gd name="T27" fmla="*/ 0 h 82"/>
                  <a:gd name="T28" fmla="*/ 19 w 62"/>
                  <a:gd name="T29" fmla="*/ 4 h 82"/>
                  <a:gd name="T30" fmla="*/ 23 w 62"/>
                  <a:gd name="T31" fmla="*/ 17 h 82"/>
                  <a:gd name="T32" fmla="*/ 25 w 62"/>
                  <a:gd name="T33" fmla="*/ 32 h 82"/>
                  <a:gd name="T34" fmla="*/ 27 w 62"/>
                  <a:gd name="T35" fmla="*/ 48 h 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"/>
                  <a:gd name="T55" fmla="*/ 0 h 82"/>
                  <a:gd name="T56" fmla="*/ 62 w 62"/>
                  <a:gd name="T57" fmla="*/ 82 h 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" h="82">
                    <a:moveTo>
                      <a:pt x="27" y="48"/>
                    </a:moveTo>
                    <a:lnTo>
                      <a:pt x="35" y="46"/>
                    </a:lnTo>
                    <a:lnTo>
                      <a:pt x="43" y="44"/>
                    </a:lnTo>
                    <a:lnTo>
                      <a:pt x="54" y="44"/>
                    </a:lnTo>
                    <a:lnTo>
                      <a:pt x="62" y="44"/>
                    </a:lnTo>
                    <a:lnTo>
                      <a:pt x="52" y="51"/>
                    </a:lnTo>
                    <a:lnTo>
                      <a:pt x="39" y="59"/>
                    </a:lnTo>
                    <a:lnTo>
                      <a:pt x="31" y="70"/>
                    </a:lnTo>
                    <a:lnTo>
                      <a:pt x="33" y="82"/>
                    </a:lnTo>
                    <a:lnTo>
                      <a:pt x="19" y="78"/>
                    </a:lnTo>
                    <a:lnTo>
                      <a:pt x="10" y="67"/>
                    </a:lnTo>
                    <a:lnTo>
                      <a:pt x="6" y="51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19" y="4"/>
                    </a:lnTo>
                    <a:lnTo>
                      <a:pt x="23" y="17"/>
                    </a:lnTo>
                    <a:lnTo>
                      <a:pt x="25" y="32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Freeform 78"/>
              <p:cNvSpPr>
                <a:spLocks/>
              </p:cNvSpPr>
              <p:nvPr/>
            </p:nvSpPr>
            <p:spPr bwMode="auto">
              <a:xfrm>
                <a:off x="4455" y="3220"/>
                <a:ext cx="529" cy="84"/>
              </a:xfrm>
              <a:custGeom>
                <a:avLst/>
                <a:gdLst>
                  <a:gd name="T0" fmla="*/ 517 w 529"/>
                  <a:gd name="T1" fmla="*/ 12 h 84"/>
                  <a:gd name="T2" fmla="*/ 485 w 529"/>
                  <a:gd name="T3" fmla="*/ 16 h 84"/>
                  <a:gd name="T4" fmla="*/ 450 w 529"/>
                  <a:gd name="T5" fmla="*/ 8 h 84"/>
                  <a:gd name="T6" fmla="*/ 419 w 529"/>
                  <a:gd name="T7" fmla="*/ 12 h 84"/>
                  <a:gd name="T8" fmla="*/ 398 w 529"/>
                  <a:gd name="T9" fmla="*/ 27 h 84"/>
                  <a:gd name="T10" fmla="*/ 380 w 529"/>
                  <a:gd name="T11" fmla="*/ 23 h 84"/>
                  <a:gd name="T12" fmla="*/ 363 w 529"/>
                  <a:gd name="T13" fmla="*/ 19 h 84"/>
                  <a:gd name="T14" fmla="*/ 345 w 529"/>
                  <a:gd name="T15" fmla="*/ 19 h 84"/>
                  <a:gd name="T16" fmla="*/ 328 w 529"/>
                  <a:gd name="T17" fmla="*/ 31 h 84"/>
                  <a:gd name="T18" fmla="*/ 307 w 529"/>
                  <a:gd name="T19" fmla="*/ 44 h 84"/>
                  <a:gd name="T20" fmla="*/ 286 w 529"/>
                  <a:gd name="T21" fmla="*/ 56 h 84"/>
                  <a:gd name="T22" fmla="*/ 264 w 529"/>
                  <a:gd name="T23" fmla="*/ 58 h 84"/>
                  <a:gd name="T24" fmla="*/ 235 w 529"/>
                  <a:gd name="T25" fmla="*/ 46 h 84"/>
                  <a:gd name="T26" fmla="*/ 206 w 529"/>
                  <a:gd name="T27" fmla="*/ 44 h 84"/>
                  <a:gd name="T28" fmla="*/ 172 w 529"/>
                  <a:gd name="T29" fmla="*/ 52 h 84"/>
                  <a:gd name="T30" fmla="*/ 141 w 529"/>
                  <a:gd name="T31" fmla="*/ 58 h 84"/>
                  <a:gd name="T32" fmla="*/ 110 w 529"/>
                  <a:gd name="T33" fmla="*/ 59 h 84"/>
                  <a:gd name="T34" fmla="*/ 83 w 529"/>
                  <a:gd name="T35" fmla="*/ 63 h 84"/>
                  <a:gd name="T36" fmla="*/ 54 w 529"/>
                  <a:gd name="T37" fmla="*/ 67 h 84"/>
                  <a:gd name="T38" fmla="*/ 27 w 529"/>
                  <a:gd name="T39" fmla="*/ 75 h 84"/>
                  <a:gd name="T40" fmla="*/ 13 w 529"/>
                  <a:gd name="T41" fmla="*/ 84 h 84"/>
                  <a:gd name="T42" fmla="*/ 5 w 529"/>
                  <a:gd name="T43" fmla="*/ 81 h 84"/>
                  <a:gd name="T44" fmla="*/ 7 w 529"/>
                  <a:gd name="T45" fmla="*/ 69 h 84"/>
                  <a:gd name="T46" fmla="*/ 27 w 529"/>
                  <a:gd name="T47" fmla="*/ 58 h 84"/>
                  <a:gd name="T48" fmla="*/ 56 w 529"/>
                  <a:gd name="T49" fmla="*/ 54 h 84"/>
                  <a:gd name="T50" fmla="*/ 83 w 529"/>
                  <a:gd name="T51" fmla="*/ 52 h 84"/>
                  <a:gd name="T52" fmla="*/ 119 w 529"/>
                  <a:gd name="T53" fmla="*/ 52 h 84"/>
                  <a:gd name="T54" fmla="*/ 158 w 529"/>
                  <a:gd name="T55" fmla="*/ 46 h 84"/>
                  <a:gd name="T56" fmla="*/ 197 w 529"/>
                  <a:gd name="T57" fmla="*/ 37 h 84"/>
                  <a:gd name="T58" fmla="*/ 235 w 529"/>
                  <a:gd name="T59" fmla="*/ 38 h 84"/>
                  <a:gd name="T60" fmla="*/ 268 w 529"/>
                  <a:gd name="T61" fmla="*/ 42 h 84"/>
                  <a:gd name="T62" fmla="*/ 295 w 529"/>
                  <a:gd name="T63" fmla="*/ 29 h 84"/>
                  <a:gd name="T64" fmla="*/ 322 w 529"/>
                  <a:gd name="T65" fmla="*/ 16 h 84"/>
                  <a:gd name="T66" fmla="*/ 353 w 529"/>
                  <a:gd name="T67" fmla="*/ 10 h 84"/>
                  <a:gd name="T68" fmla="*/ 371 w 529"/>
                  <a:gd name="T69" fmla="*/ 14 h 84"/>
                  <a:gd name="T70" fmla="*/ 394 w 529"/>
                  <a:gd name="T71" fmla="*/ 10 h 84"/>
                  <a:gd name="T72" fmla="*/ 417 w 529"/>
                  <a:gd name="T73" fmla="*/ 4 h 84"/>
                  <a:gd name="T74" fmla="*/ 442 w 529"/>
                  <a:gd name="T75" fmla="*/ 0 h 84"/>
                  <a:gd name="T76" fmla="*/ 469 w 529"/>
                  <a:gd name="T77" fmla="*/ 6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29"/>
                  <a:gd name="T118" fmla="*/ 0 h 84"/>
                  <a:gd name="T119" fmla="*/ 529 w 529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29" h="84">
                    <a:moveTo>
                      <a:pt x="529" y="0"/>
                    </a:moveTo>
                    <a:lnTo>
                      <a:pt x="517" y="12"/>
                    </a:lnTo>
                    <a:lnTo>
                      <a:pt x="500" y="16"/>
                    </a:lnTo>
                    <a:lnTo>
                      <a:pt x="485" y="16"/>
                    </a:lnTo>
                    <a:lnTo>
                      <a:pt x="469" y="12"/>
                    </a:lnTo>
                    <a:lnTo>
                      <a:pt x="450" y="8"/>
                    </a:lnTo>
                    <a:lnTo>
                      <a:pt x="436" y="8"/>
                    </a:lnTo>
                    <a:lnTo>
                      <a:pt x="419" y="12"/>
                    </a:lnTo>
                    <a:lnTo>
                      <a:pt x="407" y="25"/>
                    </a:lnTo>
                    <a:lnTo>
                      <a:pt x="398" y="27"/>
                    </a:lnTo>
                    <a:lnTo>
                      <a:pt x="388" y="25"/>
                    </a:lnTo>
                    <a:lnTo>
                      <a:pt x="380" y="23"/>
                    </a:lnTo>
                    <a:lnTo>
                      <a:pt x="371" y="21"/>
                    </a:lnTo>
                    <a:lnTo>
                      <a:pt x="363" y="19"/>
                    </a:lnTo>
                    <a:lnTo>
                      <a:pt x="355" y="19"/>
                    </a:lnTo>
                    <a:lnTo>
                      <a:pt x="345" y="19"/>
                    </a:lnTo>
                    <a:lnTo>
                      <a:pt x="336" y="23"/>
                    </a:lnTo>
                    <a:lnTo>
                      <a:pt x="328" y="31"/>
                    </a:lnTo>
                    <a:lnTo>
                      <a:pt x="318" y="38"/>
                    </a:lnTo>
                    <a:lnTo>
                      <a:pt x="307" y="44"/>
                    </a:lnTo>
                    <a:lnTo>
                      <a:pt x="299" y="52"/>
                    </a:lnTo>
                    <a:lnTo>
                      <a:pt x="286" y="56"/>
                    </a:lnTo>
                    <a:lnTo>
                      <a:pt x="276" y="59"/>
                    </a:lnTo>
                    <a:lnTo>
                      <a:pt x="264" y="58"/>
                    </a:lnTo>
                    <a:lnTo>
                      <a:pt x="249" y="54"/>
                    </a:lnTo>
                    <a:lnTo>
                      <a:pt x="235" y="46"/>
                    </a:lnTo>
                    <a:lnTo>
                      <a:pt x="220" y="44"/>
                    </a:lnTo>
                    <a:lnTo>
                      <a:pt x="206" y="44"/>
                    </a:lnTo>
                    <a:lnTo>
                      <a:pt x="189" y="46"/>
                    </a:lnTo>
                    <a:lnTo>
                      <a:pt x="172" y="52"/>
                    </a:lnTo>
                    <a:lnTo>
                      <a:pt x="158" y="56"/>
                    </a:lnTo>
                    <a:lnTo>
                      <a:pt x="141" y="58"/>
                    </a:lnTo>
                    <a:lnTo>
                      <a:pt x="125" y="58"/>
                    </a:lnTo>
                    <a:lnTo>
                      <a:pt x="110" y="59"/>
                    </a:lnTo>
                    <a:lnTo>
                      <a:pt x="98" y="61"/>
                    </a:lnTo>
                    <a:lnTo>
                      <a:pt x="83" y="63"/>
                    </a:lnTo>
                    <a:lnTo>
                      <a:pt x="69" y="65"/>
                    </a:lnTo>
                    <a:lnTo>
                      <a:pt x="54" y="67"/>
                    </a:lnTo>
                    <a:lnTo>
                      <a:pt x="40" y="69"/>
                    </a:lnTo>
                    <a:lnTo>
                      <a:pt x="27" y="75"/>
                    </a:lnTo>
                    <a:lnTo>
                      <a:pt x="17" y="81"/>
                    </a:lnTo>
                    <a:lnTo>
                      <a:pt x="13" y="84"/>
                    </a:lnTo>
                    <a:lnTo>
                      <a:pt x="9" y="84"/>
                    </a:lnTo>
                    <a:lnTo>
                      <a:pt x="5" y="81"/>
                    </a:lnTo>
                    <a:lnTo>
                      <a:pt x="0" y="79"/>
                    </a:lnTo>
                    <a:lnTo>
                      <a:pt x="7" y="69"/>
                    </a:lnTo>
                    <a:lnTo>
                      <a:pt x="17" y="63"/>
                    </a:lnTo>
                    <a:lnTo>
                      <a:pt x="27" y="58"/>
                    </a:lnTo>
                    <a:lnTo>
                      <a:pt x="42" y="56"/>
                    </a:lnTo>
                    <a:lnTo>
                      <a:pt x="56" y="54"/>
                    </a:lnTo>
                    <a:lnTo>
                      <a:pt x="69" y="52"/>
                    </a:lnTo>
                    <a:lnTo>
                      <a:pt x="83" y="52"/>
                    </a:lnTo>
                    <a:lnTo>
                      <a:pt x="98" y="50"/>
                    </a:lnTo>
                    <a:lnTo>
                      <a:pt x="119" y="52"/>
                    </a:lnTo>
                    <a:lnTo>
                      <a:pt x="139" y="50"/>
                    </a:lnTo>
                    <a:lnTo>
                      <a:pt x="158" y="46"/>
                    </a:lnTo>
                    <a:lnTo>
                      <a:pt x="179" y="40"/>
                    </a:lnTo>
                    <a:lnTo>
                      <a:pt x="197" y="37"/>
                    </a:lnTo>
                    <a:lnTo>
                      <a:pt x="216" y="35"/>
                    </a:lnTo>
                    <a:lnTo>
                      <a:pt x="235" y="38"/>
                    </a:lnTo>
                    <a:lnTo>
                      <a:pt x="253" y="46"/>
                    </a:lnTo>
                    <a:lnTo>
                      <a:pt x="268" y="42"/>
                    </a:lnTo>
                    <a:lnTo>
                      <a:pt x="280" y="35"/>
                    </a:lnTo>
                    <a:lnTo>
                      <a:pt x="295" y="29"/>
                    </a:lnTo>
                    <a:lnTo>
                      <a:pt x="307" y="21"/>
                    </a:lnTo>
                    <a:lnTo>
                      <a:pt x="322" y="16"/>
                    </a:lnTo>
                    <a:lnTo>
                      <a:pt x="336" y="12"/>
                    </a:lnTo>
                    <a:lnTo>
                      <a:pt x="353" y="10"/>
                    </a:lnTo>
                    <a:lnTo>
                      <a:pt x="371" y="12"/>
                    </a:lnTo>
                    <a:lnTo>
                      <a:pt x="371" y="14"/>
                    </a:lnTo>
                    <a:lnTo>
                      <a:pt x="382" y="14"/>
                    </a:lnTo>
                    <a:lnTo>
                      <a:pt x="394" y="10"/>
                    </a:lnTo>
                    <a:lnTo>
                      <a:pt x="407" y="8"/>
                    </a:lnTo>
                    <a:lnTo>
                      <a:pt x="417" y="4"/>
                    </a:lnTo>
                    <a:lnTo>
                      <a:pt x="430" y="0"/>
                    </a:lnTo>
                    <a:lnTo>
                      <a:pt x="442" y="0"/>
                    </a:lnTo>
                    <a:lnTo>
                      <a:pt x="456" y="0"/>
                    </a:lnTo>
                    <a:lnTo>
                      <a:pt x="469" y="6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Freeform 79"/>
              <p:cNvSpPr>
                <a:spLocks/>
              </p:cNvSpPr>
              <p:nvPr/>
            </p:nvSpPr>
            <p:spPr bwMode="auto">
              <a:xfrm>
                <a:off x="2723" y="3230"/>
                <a:ext cx="64" cy="107"/>
              </a:xfrm>
              <a:custGeom>
                <a:avLst/>
                <a:gdLst>
                  <a:gd name="T0" fmla="*/ 64 w 64"/>
                  <a:gd name="T1" fmla="*/ 28 h 107"/>
                  <a:gd name="T2" fmla="*/ 51 w 64"/>
                  <a:gd name="T3" fmla="*/ 25 h 107"/>
                  <a:gd name="T4" fmla="*/ 39 w 64"/>
                  <a:gd name="T5" fmla="*/ 28 h 107"/>
                  <a:gd name="T6" fmla="*/ 31 w 64"/>
                  <a:gd name="T7" fmla="*/ 36 h 107"/>
                  <a:gd name="T8" fmla="*/ 29 w 64"/>
                  <a:gd name="T9" fmla="*/ 48 h 107"/>
                  <a:gd name="T10" fmla="*/ 31 w 64"/>
                  <a:gd name="T11" fmla="*/ 65 h 107"/>
                  <a:gd name="T12" fmla="*/ 25 w 64"/>
                  <a:gd name="T13" fmla="*/ 78 h 107"/>
                  <a:gd name="T14" fmla="*/ 16 w 64"/>
                  <a:gd name="T15" fmla="*/ 92 h 107"/>
                  <a:gd name="T16" fmla="*/ 12 w 64"/>
                  <a:gd name="T17" fmla="*/ 107 h 107"/>
                  <a:gd name="T18" fmla="*/ 0 w 64"/>
                  <a:gd name="T19" fmla="*/ 86 h 107"/>
                  <a:gd name="T20" fmla="*/ 2 w 64"/>
                  <a:gd name="T21" fmla="*/ 59 h 107"/>
                  <a:gd name="T22" fmla="*/ 10 w 64"/>
                  <a:gd name="T23" fmla="*/ 30 h 107"/>
                  <a:gd name="T24" fmla="*/ 16 w 64"/>
                  <a:gd name="T25" fmla="*/ 4 h 107"/>
                  <a:gd name="T26" fmla="*/ 25 w 64"/>
                  <a:gd name="T27" fmla="*/ 0 h 107"/>
                  <a:gd name="T28" fmla="*/ 35 w 64"/>
                  <a:gd name="T29" fmla="*/ 2 h 107"/>
                  <a:gd name="T30" fmla="*/ 45 w 64"/>
                  <a:gd name="T31" fmla="*/ 7 h 107"/>
                  <a:gd name="T32" fmla="*/ 54 w 64"/>
                  <a:gd name="T33" fmla="*/ 13 h 107"/>
                  <a:gd name="T34" fmla="*/ 58 w 64"/>
                  <a:gd name="T35" fmla="*/ 17 h 107"/>
                  <a:gd name="T36" fmla="*/ 62 w 64"/>
                  <a:gd name="T37" fmla="*/ 19 h 107"/>
                  <a:gd name="T38" fmla="*/ 64 w 64"/>
                  <a:gd name="T39" fmla="*/ 23 h 107"/>
                  <a:gd name="T40" fmla="*/ 64 w 64"/>
                  <a:gd name="T41" fmla="*/ 28 h 1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107"/>
                  <a:gd name="T65" fmla="*/ 64 w 64"/>
                  <a:gd name="T66" fmla="*/ 107 h 10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107">
                    <a:moveTo>
                      <a:pt x="64" y="28"/>
                    </a:moveTo>
                    <a:lnTo>
                      <a:pt x="51" y="25"/>
                    </a:lnTo>
                    <a:lnTo>
                      <a:pt x="39" y="28"/>
                    </a:lnTo>
                    <a:lnTo>
                      <a:pt x="31" y="36"/>
                    </a:lnTo>
                    <a:lnTo>
                      <a:pt x="29" y="48"/>
                    </a:lnTo>
                    <a:lnTo>
                      <a:pt x="31" y="65"/>
                    </a:lnTo>
                    <a:lnTo>
                      <a:pt x="25" y="78"/>
                    </a:lnTo>
                    <a:lnTo>
                      <a:pt x="16" y="92"/>
                    </a:lnTo>
                    <a:lnTo>
                      <a:pt x="12" y="107"/>
                    </a:lnTo>
                    <a:lnTo>
                      <a:pt x="0" y="86"/>
                    </a:lnTo>
                    <a:lnTo>
                      <a:pt x="2" y="59"/>
                    </a:lnTo>
                    <a:lnTo>
                      <a:pt x="10" y="30"/>
                    </a:lnTo>
                    <a:lnTo>
                      <a:pt x="16" y="4"/>
                    </a:lnTo>
                    <a:lnTo>
                      <a:pt x="25" y="0"/>
                    </a:lnTo>
                    <a:lnTo>
                      <a:pt x="35" y="2"/>
                    </a:lnTo>
                    <a:lnTo>
                      <a:pt x="45" y="7"/>
                    </a:lnTo>
                    <a:lnTo>
                      <a:pt x="54" y="13"/>
                    </a:lnTo>
                    <a:lnTo>
                      <a:pt x="58" y="17"/>
                    </a:lnTo>
                    <a:lnTo>
                      <a:pt x="62" y="19"/>
                    </a:lnTo>
                    <a:lnTo>
                      <a:pt x="64" y="23"/>
                    </a:lnTo>
                    <a:lnTo>
                      <a:pt x="64" y="28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Freeform 80"/>
              <p:cNvSpPr>
                <a:spLocks/>
              </p:cNvSpPr>
              <p:nvPr/>
            </p:nvSpPr>
            <p:spPr bwMode="auto">
              <a:xfrm>
                <a:off x="2818" y="3237"/>
                <a:ext cx="31" cy="64"/>
              </a:xfrm>
              <a:custGeom>
                <a:avLst/>
                <a:gdLst>
                  <a:gd name="T0" fmla="*/ 29 w 31"/>
                  <a:gd name="T1" fmla="*/ 64 h 64"/>
                  <a:gd name="T2" fmla="*/ 19 w 31"/>
                  <a:gd name="T3" fmla="*/ 64 h 64"/>
                  <a:gd name="T4" fmla="*/ 8 w 31"/>
                  <a:gd name="T5" fmla="*/ 56 h 64"/>
                  <a:gd name="T6" fmla="*/ 2 w 31"/>
                  <a:gd name="T7" fmla="*/ 46 h 64"/>
                  <a:gd name="T8" fmla="*/ 0 w 31"/>
                  <a:gd name="T9" fmla="*/ 35 h 64"/>
                  <a:gd name="T10" fmla="*/ 8 w 31"/>
                  <a:gd name="T11" fmla="*/ 0 h 64"/>
                  <a:gd name="T12" fmla="*/ 27 w 31"/>
                  <a:gd name="T13" fmla="*/ 10 h 64"/>
                  <a:gd name="T14" fmla="*/ 31 w 31"/>
                  <a:gd name="T15" fmla="*/ 27 h 64"/>
                  <a:gd name="T16" fmla="*/ 29 w 31"/>
                  <a:gd name="T17" fmla="*/ 46 h 64"/>
                  <a:gd name="T18" fmla="*/ 29 w 31"/>
                  <a:gd name="T19" fmla="*/ 64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64"/>
                  <a:gd name="T32" fmla="*/ 31 w 31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64">
                    <a:moveTo>
                      <a:pt x="29" y="64"/>
                    </a:moveTo>
                    <a:lnTo>
                      <a:pt x="19" y="64"/>
                    </a:lnTo>
                    <a:lnTo>
                      <a:pt x="8" y="56"/>
                    </a:lnTo>
                    <a:lnTo>
                      <a:pt x="2" y="46"/>
                    </a:lnTo>
                    <a:lnTo>
                      <a:pt x="0" y="35"/>
                    </a:lnTo>
                    <a:lnTo>
                      <a:pt x="8" y="0"/>
                    </a:lnTo>
                    <a:lnTo>
                      <a:pt x="27" y="10"/>
                    </a:lnTo>
                    <a:lnTo>
                      <a:pt x="31" y="27"/>
                    </a:lnTo>
                    <a:lnTo>
                      <a:pt x="29" y="46"/>
                    </a:lnTo>
                    <a:lnTo>
                      <a:pt x="29" y="64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Freeform 81"/>
              <p:cNvSpPr>
                <a:spLocks/>
              </p:cNvSpPr>
              <p:nvPr/>
            </p:nvSpPr>
            <p:spPr bwMode="auto">
              <a:xfrm>
                <a:off x="2559" y="3239"/>
                <a:ext cx="130" cy="121"/>
              </a:xfrm>
              <a:custGeom>
                <a:avLst/>
                <a:gdLst>
                  <a:gd name="T0" fmla="*/ 130 w 130"/>
                  <a:gd name="T1" fmla="*/ 8 h 121"/>
                  <a:gd name="T2" fmla="*/ 122 w 130"/>
                  <a:gd name="T3" fmla="*/ 19 h 121"/>
                  <a:gd name="T4" fmla="*/ 110 w 130"/>
                  <a:gd name="T5" fmla="*/ 25 h 121"/>
                  <a:gd name="T6" fmla="*/ 97 w 130"/>
                  <a:gd name="T7" fmla="*/ 33 h 121"/>
                  <a:gd name="T8" fmla="*/ 83 w 130"/>
                  <a:gd name="T9" fmla="*/ 39 h 121"/>
                  <a:gd name="T10" fmla="*/ 89 w 130"/>
                  <a:gd name="T11" fmla="*/ 60 h 121"/>
                  <a:gd name="T12" fmla="*/ 91 w 130"/>
                  <a:gd name="T13" fmla="*/ 79 h 121"/>
                  <a:gd name="T14" fmla="*/ 89 w 130"/>
                  <a:gd name="T15" fmla="*/ 100 h 121"/>
                  <a:gd name="T16" fmla="*/ 83 w 130"/>
                  <a:gd name="T17" fmla="*/ 121 h 121"/>
                  <a:gd name="T18" fmla="*/ 70 w 130"/>
                  <a:gd name="T19" fmla="*/ 113 h 121"/>
                  <a:gd name="T20" fmla="*/ 68 w 130"/>
                  <a:gd name="T21" fmla="*/ 102 h 121"/>
                  <a:gd name="T22" fmla="*/ 68 w 130"/>
                  <a:gd name="T23" fmla="*/ 88 h 121"/>
                  <a:gd name="T24" fmla="*/ 64 w 130"/>
                  <a:gd name="T25" fmla="*/ 75 h 121"/>
                  <a:gd name="T26" fmla="*/ 60 w 130"/>
                  <a:gd name="T27" fmla="*/ 67 h 121"/>
                  <a:gd name="T28" fmla="*/ 56 w 130"/>
                  <a:gd name="T29" fmla="*/ 56 h 121"/>
                  <a:gd name="T30" fmla="*/ 52 w 130"/>
                  <a:gd name="T31" fmla="*/ 46 h 121"/>
                  <a:gd name="T32" fmla="*/ 41 w 130"/>
                  <a:gd name="T33" fmla="*/ 39 h 121"/>
                  <a:gd name="T34" fmla="*/ 33 w 130"/>
                  <a:gd name="T35" fmla="*/ 40 h 121"/>
                  <a:gd name="T36" fmla="*/ 27 w 130"/>
                  <a:gd name="T37" fmla="*/ 42 h 121"/>
                  <a:gd name="T38" fmla="*/ 19 w 130"/>
                  <a:gd name="T39" fmla="*/ 44 h 121"/>
                  <a:gd name="T40" fmla="*/ 12 w 130"/>
                  <a:gd name="T41" fmla="*/ 48 h 121"/>
                  <a:gd name="T42" fmla="*/ 8 w 130"/>
                  <a:gd name="T43" fmla="*/ 42 h 121"/>
                  <a:gd name="T44" fmla="*/ 2 w 130"/>
                  <a:gd name="T45" fmla="*/ 37 h 121"/>
                  <a:gd name="T46" fmla="*/ 0 w 130"/>
                  <a:gd name="T47" fmla="*/ 31 h 121"/>
                  <a:gd name="T48" fmla="*/ 2 w 130"/>
                  <a:gd name="T49" fmla="*/ 25 h 121"/>
                  <a:gd name="T50" fmla="*/ 106 w 130"/>
                  <a:gd name="T51" fmla="*/ 0 h 121"/>
                  <a:gd name="T52" fmla="*/ 130 w 130"/>
                  <a:gd name="T53" fmla="*/ 8 h 12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0"/>
                  <a:gd name="T82" fmla="*/ 0 h 121"/>
                  <a:gd name="T83" fmla="*/ 130 w 130"/>
                  <a:gd name="T84" fmla="*/ 121 h 12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0" h="121">
                    <a:moveTo>
                      <a:pt x="130" y="8"/>
                    </a:moveTo>
                    <a:lnTo>
                      <a:pt x="122" y="19"/>
                    </a:lnTo>
                    <a:lnTo>
                      <a:pt x="110" y="25"/>
                    </a:lnTo>
                    <a:lnTo>
                      <a:pt x="97" y="33"/>
                    </a:lnTo>
                    <a:lnTo>
                      <a:pt x="83" y="39"/>
                    </a:lnTo>
                    <a:lnTo>
                      <a:pt x="89" y="60"/>
                    </a:lnTo>
                    <a:lnTo>
                      <a:pt x="91" y="79"/>
                    </a:lnTo>
                    <a:lnTo>
                      <a:pt x="89" y="100"/>
                    </a:lnTo>
                    <a:lnTo>
                      <a:pt x="83" y="121"/>
                    </a:lnTo>
                    <a:lnTo>
                      <a:pt x="70" y="113"/>
                    </a:lnTo>
                    <a:lnTo>
                      <a:pt x="68" y="102"/>
                    </a:lnTo>
                    <a:lnTo>
                      <a:pt x="68" y="88"/>
                    </a:lnTo>
                    <a:lnTo>
                      <a:pt x="64" y="75"/>
                    </a:lnTo>
                    <a:lnTo>
                      <a:pt x="60" y="67"/>
                    </a:lnTo>
                    <a:lnTo>
                      <a:pt x="56" y="56"/>
                    </a:lnTo>
                    <a:lnTo>
                      <a:pt x="52" y="46"/>
                    </a:lnTo>
                    <a:lnTo>
                      <a:pt x="41" y="39"/>
                    </a:lnTo>
                    <a:lnTo>
                      <a:pt x="33" y="40"/>
                    </a:lnTo>
                    <a:lnTo>
                      <a:pt x="27" y="42"/>
                    </a:lnTo>
                    <a:lnTo>
                      <a:pt x="19" y="44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2" y="37"/>
                    </a:lnTo>
                    <a:lnTo>
                      <a:pt x="0" y="31"/>
                    </a:lnTo>
                    <a:lnTo>
                      <a:pt x="2" y="25"/>
                    </a:lnTo>
                    <a:lnTo>
                      <a:pt x="106" y="0"/>
                    </a:lnTo>
                    <a:lnTo>
                      <a:pt x="130" y="8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Freeform 82"/>
              <p:cNvSpPr>
                <a:spLocks/>
              </p:cNvSpPr>
              <p:nvPr/>
            </p:nvSpPr>
            <p:spPr bwMode="auto">
              <a:xfrm>
                <a:off x="2770" y="3285"/>
                <a:ext cx="25" cy="19"/>
              </a:xfrm>
              <a:custGeom>
                <a:avLst/>
                <a:gdLst>
                  <a:gd name="T0" fmla="*/ 23 w 25"/>
                  <a:gd name="T1" fmla="*/ 6 h 19"/>
                  <a:gd name="T2" fmla="*/ 25 w 25"/>
                  <a:gd name="T3" fmla="*/ 10 h 19"/>
                  <a:gd name="T4" fmla="*/ 23 w 25"/>
                  <a:gd name="T5" fmla="*/ 14 h 19"/>
                  <a:gd name="T6" fmla="*/ 17 w 25"/>
                  <a:gd name="T7" fmla="*/ 17 h 19"/>
                  <a:gd name="T8" fmla="*/ 15 w 25"/>
                  <a:gd name="T9" fmla="*/ 19 h 19"/>
                  <a:gd name="T10" fmla="*/ 4 w 25"/>
                  <a:gd name="T11" fmla="*/ 19 h 19"/>
                  <a:gd name="T12" fmla="*/ 0 w 25"/>
                  <a:gd name="T13" fmla="*/ 0 h 19"/>
                  <a:gd name="T14" fmla="*/ 7 w 25"/>
                  <a:gd name="T15" fmla="*/ 0 h 19"/>
                  <a:gd name="T16" fmla="*/ 13 w 25"/>
                  <a:gd name="T17" fmla="*/ 2 h 19"/>
                  <a:gd name="T18" fmla="*/ 17 w 25"/>
                  <a:gd name="T19" fmla="*/ 4 h 19"/>
                  <a:gd name="T20" fmla="*/ 23 w 25"/>
                  <a:gd name="T21" fmla="*/ 6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19"/>
                  <a:gd name="T35" fmla="*/ 25 w 2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19">
                    <a:moveTo>
                      <a:pt x="23" y="6"/>
                    </a:moveTo>
                    <a:lnTo>
                      <a:pt x="25" y="10"/>
                    </a:lnTo>
                    <a:lnTo>
                      <a:pt x="23" y="14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4" y="1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3" y="2"/>
                    </a:lnTo>
                    <a:lnTo>
                      <a:pt x="17" y="4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Freeform 83"/>
              <p:cNvSpPr>
                <a:spLocks/>
              </p:cNvSpPr>
              <p:nvPr/>
            </p:nvSpPr>
            <p:spPr bwMode="auto">
              <a:xfrm>
                <a:off x="4690" y="3306"/>
                <a:ext cx="510" cy="69"/>
              </a:xfrm>
              <a:custGeom>
                <a:avLst/>
                <a:gdLst>
                  <a:gd name="T0" fmla="*/ 510 w 510"/>
                  <a:gd name="T1" fmla="*/ 14 h 69"/>
                  <a:gd name="T2" fmla="*/ 485 w 510"/>
                  <a:gd name="T3" fmla="*/ 8 h 69"/>
                  <a:gd name="T4" fmla="*/ 460 w 510"/>
                  <a:gd name="T5" fmla="*/ 4 h 69"/>
                  <a:gd name="T6" fmla="*/ 431 w 510"/>
                  <a:gd name="T7" fmla="*/ 4 h 69"/>
                  <a:gd name="T8" fmla="*/ 404 w 510"/>
                  <a:gd name="T9" fmla="*/ 6 h 69"/>
                  <a:gd name="T10" fmla="*/ 375 w 510"/>
                  <a:gd name="T11" fmla="*/ 10 h 69"/>
                  <a:gd name="T12" fmla="*/ 348 w 510"/>
                  <a:gd name="T13" fmla="*/ 16 h 69"/>
                  <a:gd name="T14" fmla="*/ 319 w 510"/>
                  <a:gd name="T15" fmla="*/ 23 h 69"/>
                  <a:gd name="T16" fmla="*/ 294 w 510"/>
                  <a:gd name="T17" fmla="*/ 29 h 69"/>
                  <a:gd name="T18" fmla="*/ 263 w 510"/>
                  <a:gd name="T19" fmla="*/ 19 h 69"/>
                  <a:gd name="T20" fmla="*/ 236 w 510"/>
                  <a:gd name="T21" fmla="*/ 17 h 69"/>
                  <a:gd name="T22" fmla="*/ 207 w 510"/>
                  <a:gd name="T23" fmla="*/ 23 h 69"/>
                  <a:gd name="T24" fmla="*/ 180 w 510"/>
                  <a:gd name="T25" fmla="*/ 31 h 69"/>
                  <a:gd name="T26" fmla="*/ 151 w 510"/>
                  <a:gd name="T27" fmla="*/ 39 h 69"/>
                  <a:gd name="T28" fmla="*/ 124 w 510"/>
                  <a:gd name="T29" fmla="*/ 46 h 69"/>
                  <a:gd name="T30" fmla="*/ 93 w 510"/>
                  <a:gd name="T31" fmla="*/ 48 h 69"/>
                  <a:gd name="T32" fmla="*/ 62 w 510"/>
                  <a:gd name="T33" fmla="*/ 42 h 69"/>
                  <a:gd name="T34" fmla="*/ 51 w 510"/>
                  <a:gd name="T35" fmla="*/ 42 h 69"/>
                  <a:gd name="T36" fmla="*/ 41 w 510"/>
                  <a:gd name="T37" fmla="*/ 48 h 69"/>
                  <a:gd name="T38" fmla="*/ 33 w 510"/>
                  <a:gd name="T39" fmla="*/ 56 h 69"/>
                  <a:gd name="T40" fmla="*/ 25 w 510"/>
                  <a:gd name="T41" fmla="*/ 63 h 69"/>
                  <a:gd name="T42" fmla="*/ 18 w 510"/>
                  <a:gd name="T43" fmla="*/ 67 h 69"/>
                  <a:gd name="T44" fmla="*/ 12 w 510"/>
                  <a:gd name="T45" fmla="*/ 69 h 69"/>
                  <a:gd name="T46" fmla="*/ 6 w 510"/>
                  <a:gd name="T47" fmla="*/ 63 h 69"/>
                  <a:gd name="T48" fmla="*/ 0 w 510"/>
                  <a:gd name="T49" fmla="*/ 50 h 69"/>
                  <a:gd name="T50" fmla="*/ 16 w 510"/>
                  <a:gd name="T51" fmla="*/ 46 h 69"/>
                  <a:gd name="T52" fmla="*/ 31 w 510"/>
                  <a:gd name="T53" fmla="*/ 42 h 69"/>
                  <a:gd name="T54" fmla="*/ 49 w 510"/>
                  <a:gd name="T55" fmla="*/ 40 h 69"/>
                  <a:gd name="T56" fmla="*/ 66 w 510"/>
                  <a:gd name="T57" fmla="*/ 37 h 69"/>
                  <a:gd name="T58" fmla="*/ 83 w 510"/>
                  <a:gd name="T59" fmla="*/ 37 h 69"/>
                  <a:gd name="T60" fmla="*/ 99 w 510"/>
                  <a:gd name="T61" fmla="*/ 35 h 69"/>
                  <a:gd name="T62" fmla="*/ 116 w 510"/>
                  <a:gd name="T63" fmla="*/ 35 h 69"/>
                  <a:gd name="T64" fmla="*/ 132 w 510"/>
                  <a:gd name="T65" fmla="*/ 37 h 69"/>
                  <a:gd name="T66" fmla="*/ 151 w 510"/>
                  <a:gd name="T67" fmla="*/ 31 h 69"/>
                  <a:gd name="T68" fmla="*/ 172 w 510"/>
                  <a:gd name="T69" fmla="*/ 25 h 69"/>
                  <a:gd name="T70" fmla="*/ 190 w 510"/>
                  <a:gd name="T71" fmla="*/ 21 h 69"/>
                  <a:gd name="T72" fmla="*/ 211 w 510"/>
                  <a:gd name="T73" fmla="*/ 17 h 69"/>
                  <a:gd name="T74" fmla="*/ 232 w 510"/>
                  <a:gd name="T75" fmla="*/ 14 h 69"/>
                  <a:gd name="T76" fmla="*/ 253 w 510"/>
                  <a:gd name="T77" fmla="*/ 10 h 69"/>
                  <a:gd name="T78" fmla="*/ 273 w 510"/>
                  <a:gd name="T79" fmla="*/ 8 h 69"/>
                  <a:gd name="T80" fmla="*/ 294 w 510"/>
                  <a:gd name="T81" fmla="*/ 4 h 69"/>
                  <a:gd name="T82" fmla="*/ 315 w 510"/>
                  <a:gd name="T83" fmla="*/ 2 h 69"/>
                  <a:gd name="T84" fmla="*/ 335 w 510"/>
                  <a:gd name="T85" fmla="*/ 2 h 69"/>
                  <a:gd name="T86" fmla="*/ 358 w 510"/>
                  <a:gd name="T87" fmla="*/ 0 h 69"/>
                  <a:gd name="T88" fmla="*/ 379 w 510"/>
                  <a:gd name="T89" fmla="*/ 0 h 69"/>
                  <a:gd name="T90" fmla="*/ 402 w 510"/>
                  <a:gd name="T91" fmla="*/ 0 h 69"/>
                  <a:gd name="T92" fmla="*/ 423 w 510"/>
                  <a:gd name="T93" fmla="*/ 0 h 69"/>
                  <a:gd name="T94" fmla="*/ 445 w 510"/>
                  <a:gd name="T95" fmla="*/ 0 h 69"/>
                  <a:gd name="T96" fmla="*/ 466 w 510"/>
                  <a:gd name="T97" fmla="*/ 0 h 69"/>
                  <a:gd name="T98" fmla="*/ 510 w 510"/>
                  <a:gd name="T99" fmla="*/ 14 h 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10"/>
                  <a:gd name="T151" fmla="*/ 0 h 69"/>
                  <a:gd name="T152" fmla="*/ 510 w 510"/>
                  <a:gd name="T153" fmla="*/ 69 h 6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10" h="69">
                    <a:moveTo>
                      <a:pt x="510" y="14"/>
                    </a:moveTo>
                    <a:lnTo>
                      <a:pt x="485" y="8"/>
                    </a:lnTo>
                    <a:lnTo>
                      <a:pt x="460" y="4"/>
                    </a:lnTo>
                    <a:lnTo>
                      <a:pt x="431" y="4"/>
                    </a:lnTo>
                    <a:lnTo>
                      <a:pt x="404" y="6"/>
                    </a:lnTo>
                    <a:lnTo>
                      <a:pt x="375" y="10"/>
                    </a:lnTo>
                    <a:lnTo>
                      <a:pt x="348" y="16"/>
                    </a:lnTo>
                    <a:lnTo>
                      <a:pt x="319" y="23"/>
                    </a:lnTo>
                    <a:lnTo>
                      <a:pt x="294" y="29"/>
                    </a:lnTo>
                    <a:lnTo>
                      <a:pt x="263" y="19"/>
                    </a:lnTo>
                    <a:lnTo>
                      <a:pt x="236" y="17"/>
                    </a:lnTo>
                    <a:lnTo>
                      <a:pt x="207" y="23"/>
                    </a:lnTo>
                    <a:lnTo>
                      <a:pt x="180" y="31"/>
                    </a:lnTo>
                    <a:lnTo>
                      <a:pt x="151" y="39"/>
                    </a:lnTo>
                    <a:lnTo>
                      <a:pt x="124" y="46"/>
                    </a:lnTo>
                    <a:lnTo>
                      <a:pt x="93" y="48"/>
                    </a:lnTo>
                    <a:lnTo>
                      <a:pt x="62" y="42"/>
                    </a:lnTo>
                    <a:lnTo>
                      <a:pt x="51" y="42"/>
                    </a:lnTo>
                    <a:lnTo>
                      <a:pt x="41" y="48"/>
                    </a:lnTo>
                    <a:lnTo>
                      <a:pt x="33" y="56"/>
                    </a:lnTo>
                    <a:lnTo>
                      <a:pt x="25" y="63"/>
                    </a:lnTo>
                    <a:lnTo>
                      <a:pt x="18" y="67"/>
                    </a:lnTo>
                    <a:lnTo>
                      <a:pt x="12" y="69"/>
                    </a:lnTo>
                    <a:lnTo>
                      <a:pt x="6" y="63"/>
                    </a:lnTo>
                    <a:lnTo>
                      <a:pt x="0" y="50"/>
                    </a:lnTo>
                    <a:lnTo>
                      <a:pt x="16" y="46"/>
                    </a:lnTo>
                    <a:lnTo>
                      <a:pt x="31" y="42"/>
                    </a:lnTo>
                    <a:lnTo>
                      <a:pt x="49" y="40"/>
                    </a:lnTo>
                    <a:lnTo>
                      <a:pt x="66" y="37"/>
                    </a:lnTo>
                    <a:lnTo>
                      <a:pt x="83" y="37"/>
                    </a:lnTo>
                    <a:lnTo>
                      <a:pt x="99" y="35"/>
                    </a:lnTo>
                    <a:lnTo>
                      <a:pt x="116" y="35"/>
                    </a:lnTo>
                    <a:lnTo>
                      <a:pt x="132" y="37"/>
                    </a:lnTo>
                    <a:lnTo>
                      <a:pt x="151" y="31"/>
                    </a:lnTo>
                    <a:lnTo>
                      <a:pt x="172" y="25"/>
                    </a:lnTo>
                    <a:lnTo>
                      <a:pt x="190" y="21"/>
                    </a:lnTo>
                    <a:lnTo>
                      <a:pt x="211" y="17"/>
                    </a:lnTo>
                    <a:lnTo>
                      <a:pt x="232" y="14"/>
                    </a:lnTo>
                    <a:lnTo>
                      <a:pt x="253" y="10"/>
                    </a:lnTo>
                    <a:lnTo>
                      <a:pt x="273" y="8"/>
                    </a:lnTo>
                    <a:lnTo>
                      <a:pt x="294" y="4"/>
                    </a:lnTo>
                    <a:lnTo>
                      <a:pt x="315" y="2"/>
                    </a:lnTo>
                    <a:lnTo>
                      <a:pt x="335" y="2"/>
                    </a:lnTo>
                    <a:lnTo>
                      <a:pt x="358" y="0"/>
                    </a:lnTo>
                    <a:lnTo>
                      <a:pt x="379" y="0"/>
                    </a:lnTo>
                    <a:lnTo>
                      <a:pt x="402" y="0"/>
                    </a:lnTo>
                    <a:lnTo>
                      <a:pt x="423" y="0"/>
                    </a:lnTo>
                    <a:lnTo>
                      <a:pt x="445" y="0"/>
                    </a:lnTo>
                    <a:lnTo>
                      <a:pt x="466" y="0"/>
                    </a:lnTo>
                    <a:lnTo>
                      <a:pt x="510" y="14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Freeform 84"/>
              <p:cNvSpPr>
                <a:spLocks/>
              </p:cNvSpPr>
              <p:nvPr/>
            </p:nvSpPr>
            <p:spPr bwMode="auto">
              <a:xfrm>
                <a:off x="4120" y="3306"/>
                <a:ext cx="248" cy="56"/>
              </a:xfrm>
              <a:custGeom>
                <a:avLst/>
                <a:gdLst>
                  <a:gd name="T0" fmla="*/ 217 w 248"/>
                  <a:gd name="T1" fmla="*/ 0 h 56"/>
                  <a:gd name="T2" fmla="*/ 226 w 248"/>
                  <a:gd name="T3" fmla="*/ 0 h 56"/>
                  <a:gd name="T4" fmla="*/ 234 w 248"/>
                  <a:gd name="T5" fmla="*/ 2 h 56"/>
                  <a:gd name="T6" fmla="*/ 240 w 248"/>
                  <a:gd name="T7" fmla="*/ 4 h 56"/>
                  <a:gd name="T8" fmla="*/ 248 w 248"/>
                  <a:gd name="T9" fmla="*/ 6 h 56"/>
                  <a:gd name="T10" fmla="*/ 238 w 248"/>
                  <a:gd name="T11" fmla="*/ 10 h 56"/>
                  <a:gd name="T12" fmla="*/ 230 w 248"/>
                  <a:gd name="T13" fmla="*/ 16 h 56"/>
                  <a:gd name="T14" fmla="*/ 221 w 248"/>
                  <a:gd name="T15" fmla="*/ 23 h 56"/>
                  <a:gd name="T16" fmla="*/ 215 w 248"/>
                  <a:gd name="T17" fmla="*/ 29 h 56"/>
                  <a:gd name="T18" fmla="*/ 207 w 248"/>
                  <a:gd name="T19" fmla="*/ 35 h 56"/>
                  <a:gd name="T20" fmla="*/ 199 w 248"/>
                  <a:gd name="T21" fmla="*/ 39 h 56"/>
                  <a:gd name="T22" fmla="*/ 186 w 248"/>
                  <a:gd name="T23" fmla="*/ 39 h 56"/>
                  <a:gd name="T24" fmla="*/ 172 w 248"/>
                  <a:gd name="T25" fmla="*/ 33 h 56"/>
                  <a:gd name="T26" fmla="*/ 159 w 248"/>
                  <a:gd name="T27" fmla="*/ 23 h 56"/>
                  <a:gd name="T28" fmla="*/ 147 w 248"/>
                  <a:gd name="T29" fmla="*/ 19 h 56"/>
                  <a:gd name="T30" fmla="*/ 134 w 248"/>
                  <a:gd name="T31" fmla="*/ 21 h 56"/>
                  <a:gd name="T32" fmla="*/ 122 w 248"/>
                  <a:gd name="T33" fmla="*/ 27 h 56"/>
                  <a:gd name="T34" fmla="*/ 110 w 248"/>
                  <a:gd name="T35" fmla="*/ 33 h 56"/>
                  <a:gd name="T36" fmla="*/ 97 w 248"/>
                  <a:gd name="T37" fmla="*/ 35 h 56"/>
                  <a:gd name="T38" fmla="*/ 83 w 248"/>
                  <a:gd name="T39" fmla="*/ 35 h 56"/>
                  <a:gd name="T40" fmla="*/ 68 w 248"/>
                  <a:gd name="T41" fmla="*/ 29 h 56"/>
                  <a:gd name="T42" fmla="*/ 20 w 248"/>
                  <a:gd name="T43" fmla="*/ 56 h 56"/>
                  <a:gd name="T44" fmla="*/ 12 w 248"/>
                  <a:gd name="T45" fmla="*/ 52 h 56"/>
                  <a:gd name="T46" fmla="*/ 6 w 248"/>
                  <a:gd name="T47" fmla="*/ 46 h 56"/>
                  <a:gd name="T48" fmla="*/ 2 w 248"/>
                  <a:gd name="T49" fmla="*/ 39 h 56"/>
                  <a:gd name="T50" fmla="*/ 0 w 248"/>
                  <a:gd name="T51" fmla="*/ 31 h 56"/>
                  <a:gd name="T52" fmla="*/ 14 w 248"/>
                  <a:gd name="T53" fmla="*/ 27 h 56"/>
                  <a:gd name="T54" fmla="*/ 27 w 248"/>
                  <a:gd name="T55" fmla="*/ 23 h 56"/>
                  <a:gd name="T56" fmla="*/ 41 w 248"/>
                  <a:gd name="T57" fmla="*/ 19 h 56"/>
                  <a:gd name="T58" fmla="*/ 54 w 248"/>
                  <a:gd name="T59" fmla="*/ 14 h 56"/>
                  <a:gd name="T60" fmla="*/ 68 w 248"/>
                  <a:gd name="T61" fmla="*/ 10 h 56"/>
                  <a:gd name="T62" fmla="*/ 83 w 248"/>
                  <a:gd name="T63" fmla="*/ 8 h 56"/>
                  <a:gd name="T64" fmla="*/ 97 w 248"/>
                  <a:gd name="T65" fmla="*/ 6 h 56"/>
                  <a:gd name="T66" fmla="*/ 114 w 248"/>
                  <a:gd name="T67" fmla="*/ 8 h 56"/>
                  <a:gd name="T68" fmla="*/ 126 w 248"/>
                  <a:gd name="T69" fmla="*/ 4 h 56"/>
                  <a:gd name="T70" fmla="*/ 139 w 248"/>
                  <a:gd name="T71" fmla="*/ 4 h 56"/>
                  <a:gd name="T72" fmla="*/ 151 w 248"/>
                  <a:gd name="T73" fmla="*/ 6 h 56"/>
                  <a:gd name="T74" fmla="*/ 165 w 248"/>
                  <a:gd name="T75" fmla="*/ 10 h 56"/>
                  <a:gd name="T76" fmla="*/ 180 w 248"/>
                  <a:gd name="T77" fmla="*/ 14 h 56"/>
                  <a:gd name="T78" fmla="*/ 192 w 248"/>
                  <a:gd name="T79" fmla="*/ 14 h 56"/>
                  <a:gd name="T80" fmla="*/ 205 w 248"/>
                  <a:gd name="T81" fmla="*/ 10 h 56"/>
                  <a:gd name="T82" fmla="*/ 217 w 248"/>
                  <a:gd name="T83" fmla="*/ 0 h 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8"/>
                  <a:gd name="T127" fmla="*/ 0 h 56"/>
                  <a:gd name="T128" fmla="*/ 248 w 248"/>
                  <a:gd name="T129" fmla="*/ 56 h 5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8" h="56">
                    <a:moveTo>
                      <a:pt x="217" y="0"/>
                    </a:moveTo>
                    <a:lnTo>
                      <a:pt x="226" y="0"/>
                    </a:lnTo>
                    <a:lnTo>
                      <a:pt x="234" y="2"/>
                    </a:lnTo>
                    <a:lnTo>
                      <a:pt x="240" y="4"/>
                    </a:lnTo>
                    <a:lnTo>
                      <a:pt x="248" y="6"/>
                    </a:lnTo>
                    <a:lnTo>
                      <a:pt x="238" y="10"/>
                    </a:lnTo>
                    <a:lnTo>
                      <a:pt x="230" y="16"/>
                    </a:lnTo>
                    <a:lnTo>
                      <a:pt x="221" y="23"/>
                    </a:lnTo>
                    <a:lnTo>
                      <a:pt x="215" y="29"/>
                    </a:lnTo>
                    <a:lnTo>
                      <a:pt x="207" y="35"/>
                    </a:lnTo>
                    <a:lnTo>
                      <a:pt x="199" y="39"/>
                    </a:lnTo>
                    <a:lnTo>
                      <a:pt x="186" y="39"/>
                    </a:lnTo>
                    <a:lnTo>
                      <a:pt x="172" y="33"/>
                    </a:lnTo>
                    <a:lnTo>
                      <a:pt x="159" y="23"/>
                    </a:lnTo>
                    <a:lnTo>
                      <a:pt x="147" y="19"/>
                    </a:lnTo>
                    <a:lnTo>
                      <a:pt x="134" y="21"/>
                    </a:lnTo>
                    <a:lnTo>
                      <a:pt x="122" y="27"/>
                    </a:lnTo>
                    <a:lnTo>
                      <a:pt x="110" y="33"/>
                    </a:lnTo>
                    <a:lnTo>
                      <a:pt x="97" y="35"/>
                    </a:lnTo>
                    <a:lnTo>
                      <a:pt x="83" y="35"/>
                    </a:lnTo>
                    <a:lnTo>
                      <a:pt x="68" y="29"/>
                    </a:lnTo>
                    <a:lnTo>
                      <a:pt x="20" y="56"/>
                    </a:lnTo>
                    <a:lnTo>
                      <a:pt x="12" y="52"/>
                    </a:lnTo>
                    <a:lnTo>
                      <a:pt x="6" y="46"/>
                    </a:lnTo>
                    <a:lnTo>
                      <a:pt x="2" y="39"/>
                    </a:lnTo>
                    <a:lnTo>
                      <a:pt x="0" y="31"/>
                    </a:lnTo>
                    <a:lnTo>
                      <a:pt x="14" y="27"/>
                    </a:lnTo>
                    <a:lnTo>
                      <a:pt x="27" y="23"/>
                    </a:lnTo>
                    <a:lnTo>
                      <a:pt x="41" y="19"/>
                    </a:lnTo>
                    <a:lnTo>
                      <a:pt x="54" y="14"/>
                    </a:lnTo>
                    <a:lnTo>
                      <a:pt x="68" y="10"/>
                    </a:lnTo>
                    <a:lnTo>
                      <a:pt x="83" y="8"/>
                    </a:lnTo>
                    <a:lnTo>
                      <a:pt x="97" y="6"/>
                    </a:lnTo>
                    <a:lnTo>
                      <a:pt x="114" y="8"/>
                    </a:lnTo>
                    <a:lnTo>
                      <a:pt x="126" y="4"/>
                    </a:lnTo>
                    <a:lnTo>
                      <a:pt x="139" y="4"/>
                    </a:lnTo>
                    <a:lnTo>
                      <a:pt x="151" y="6"/>
                    </a:lnTo>
                    <a:lnTo>
                      <a:pt x="165" y="10"/>
                    </a:lnTo>
                    <a:lnTo>
                      <a:pt x="180" y="14"/>
                    </a:lnTo>
                    <a:lnTo>
                      <a:pt x="192" y="14"/>
                    </a:lnTo>
                    <a:lnTo>
                      <a:pt x="205" y="10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Freeform 85"/>
              <p:cNvSpPr>
                <a:spLocks/>
              </p:cNvSpPr>
              <p:nvPr/>
            </p:nvSpPr>
            <p:spPr bwMode="auto">
              <a:xfrm>
                <a:off x="4281" y="3360"/>
                <a:ext cx="338" cy="90"/>
              </a:xfrm>
              <a:custGeom>
                <a:avLst/>
                <a:gdLst>
                  <a:gd name="T0" fmla="*/ 338 w 338"/>
                  <a:gd name="T1" fmla="*/ 2 h 90"/>
                  <a:gd name="T2" fmla="*/ 322 w 338"/>
                  <a:gd name="T3" fmla="*/ 2 h 90"/>
                  <a:gd name="T4" fmla="*/ 307 w 338"/>
                  <a:gd name="T5" fmla="*/ 4 h 90"/>
                  <a:gd name="T6" fmla="*/ 293 w 338"/>
                  <a:gd name="T7" fmla="*/ 7 h 90"/>
                  <a:gd name="T8" fmla="*/ 280 w 338"/>
                  <a:gd name="T9" fmla="*/ 13 h 90"/>
                  <a:gd name="T10" fmla="*/ 268 w 338"/>
                  <a:gd name="T11" fmla="*/ 19 h 90"/>
                  <a:gd name="T12" fmla="*/ 253 w 338"/>
                  <a:gd name="T13" fmla="*/ 25 h 90"/>
                  <a:gd name="T14" fmla="*/ 239 w 338"/>
                  <a:gd name="T15" fmla="*/ 27 h 90"/>
                  <a:gd name="T16" fmla="*/ 224 w 338"/>
                  <a:gd name="T17" fmla="*/ 27 h 90"/>
                  <a:gd name="T18" fmla="*/ 208 w 338"/>
                  <a:gd name="T19" fmla="*/ 30 h 90"/>
                  <a:gd name="T20" fmla="*/ 193 w 338"/>
                  <a:gd name="T21" fmla="*/ 32 h 90"/>
                  <a:gd name="T22" fmla="*/ 177 w 338"/>
                  <a:gd name="T23" fmla="*/ 34 h 90"/>
                  <a:gd name="T24" fmla="*/ 162 w 338"/>
                  <a:gd name="T25" fmla="*/ 36 h 90"/>
                  <a:gd name="T26" fmla="*/ 145 w 338"/>
                  <a:gd name="T27" fmla="*/ 40 h 90"/>
                  <a:gd name="T28" fmla="*/ 131 w 338"/>
                  <a:gd name="T29" fmla="*/ 46 h 90"/>
                  <a:gd name="T30" fmla="*/ 116 w 338"/>
                  <a:gd name="T31" fmla="*/ 51 h 90"/>
                  <a:gd name="T32" fmla="*/ 104 w 338"/>
                  <a:gd name="T33" fmla="*/ 59 h 90"/>
                  <a:gd name="T34" fmla="*/ 89 w 338"/>
                  <a:gd name="T35" fmla="*/ 55 h 90"/>
                  <a:gd name="T36" fmla="*/ 77 w 338"/>
                  <a:gd name="T37" fmla="*/ 55 h 90"/>
                  <a:gd name="T38" fmla="*/ 65 w 338"/>
                  <a:gd name="T39" fmla="*/ 57 h 90"/>
                  <a:gd name="T40" fmla="*/ 54 w 338"/>
                  <a:gd name="T41" fmla="*/ 63 h 90"/>
                  <a:gd name="T42" fmla="*/ 44 w 338"/>
                  <a:gd name="T43" fmla="*/ 69 h 90"/>
                  <a:gd name="T44" fmla="*/ 36 w 338"/>
                  <a:gd name="T45" fmla="*/ 76 h 90"/>
                  <a:gd name="T46" fmla="*/ 27 w 338"/>
                  <a:gd name="T47" fmla="*/ 82 h 90"/>
                  <a:gd name="T48" fmla="*/ 19 w 338"/>
                  <a:gd name="T49" fmla="*/ 90 h 90"/>
                  <a:gd name="T50" fmla="*/ 11 w 338"/>
                  <a:gd name="T51" fmla="*/ 90 h 90"/>
                  <a:gd name="T52" fmla="*/ 7 w 338"/>
                  <a:gd name="T53" fmla="*/ 84 h 90"/>
                  <a:gd name="T54" fmla="*/ 4 w 338"/>
                  <a:gd name="T55" fmla="*/ 78 h 90"/>
                  <a:gd name="T56" fmla="*/ 0 w 338"/>
                  <a:gd name="T57" fmla="*/ 72 h 90"/>
                  <a:gd name="T58" fmla="*/ 15 w 338"/>
                  <a:gd name="T59" fmla="*/ 57 h 90"/>
                  <a:gd name="T60" fmla="*/ 33 w 338"/>
                  <a:gd name="T61" fmla="*/ 46 h 90"/>
                  <a:gd name="T62" fmla="*/ 54 w 338"/>
                  <a:gd name="T63" fmla="*/ 40 h 90"/>
                  <a:gd name="T64" fmla="*/ 77 w 338"/>
                  <a:gd name="T65" fmla="*/ 36 h 90"/>
                  <a:gd name="T66" fmla="*/ 102 w 338"/>
                  <a:gd name="T67" fmla="*/ 34 h 90"/>
                  <a:gd name="T68" fmla="*/ 125 w 338"/>
                  <a:gd name="T69" fmla="*/ 30 h 90"/>
                  <a:gd name="T70" fmla="*/ 150 w 338"/>
                  <a:gd name="T71" fmla="*/ 27 h 90"/>
                  <a:gd name="T72" fmla="*/ 170 w 338"/>
                  <a:gd name="T73" fmla="*/ 21 h 90"/>
                  <a:gd name="T74" fmla="*/ 193 w 338"/>
                  <a:gd name="T75" fmla="*/ 21 h 90"/>
                  <a:gd name="T76" fmla="*/ 214 w 338"/>
                  <a:gd name="T77" fmla="*/ 17 h 90"/>
                  <a:gd name="T78" fmla="*/ 235 w 338"/>
                  <a:gd name="T79" fmla="*/ 13 h 90"/>
                  <a:gd name="T80" fmla="*/ 255 w 338"/>
                  <a:gd name="T81" fmla="*/ 7 h 90"/>
                  <a:gd name="T82" fmla="*/ 274 w 338"/>
                  <a:gd name="T83" fmla="*/ 4 h 90"/>
                  <a:gd name="T84" fmla="*/ 295 w 338"/>
                  <a:gd name="T85" fmla="*/ 0 h 90"/>
                  <a:gd name="T86" fmla="*/ 315 w 338"/>
                  <a:gd name="T87" fmla="*/ 0 h 90"/>
                  <a:gd name="T88" fmla="*/ 338 w 338"/>
                  <a:gd name="T89" fmla="*/ 2 h 9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38"/>
                  <a:gd name="T136" fmla="*/ 0 h 90"/>
                  <a:gd name="T137" fmla="*/ 338 w 338"/>
                  <a:gd name="T138" fmla="*/ 90 h 9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38" h="90">
                    <a:moveTo>
                      <a:pt x="338" y="2"/>
                    </a:moveTo>
                    <a:lnTo>
                      <a:pt x="322" y="2"/>
                    </a:lnTo>
                    <a:lnTo>
                      <a:pt x="307" y="4"/>
                    </a:lnTo>
                    <a:lnTo>
                      <a:pt x="293" y="7"/>
                    </a:lnTo>
                    <a:lnTo>
                      <a:pt x="280" y="13"/>
                    </a:lnTo>
                    <a:lnTo>
                      <a:pt x="268" y="19"/>
                    </a:lnTo>
                    <a:lnTo>
                      <a:pt x="253" y="25"/>
                    </a:lnTo>
                    <a:lnTo>
                      <a:pt x="239" y="27"/>
                    </a:lnTo>
                    <a:lnTo>
                      <a:pt x="224" y="27"/>
                    </a:lnTo>
                    <a:lnTo>
                      <a:pt x="208" y="30"/>
                    </a:lnTo>
                    <a:lnTo>
                      <a:pt x="193" y="32"/>
                    </a:lnTo>
                    <a:lnTo>
                      <a:pt x="177" y="34"/>
                    </a:lnTo>
                    <a:lnTo>
                      <a:pt x="162" y="36"/>
                    </a:lnTo>
                    <a:lnTo>
                      <a:pt x="145" y="40"/>
                    </a:lnTo>
                    <a:lnTo>
                      <a:pt x="131" y="46"/>
                    </a:lnTo>
                    <a:lnTo>
                      <a:pt x="116" y="51"/>
                    </a:lnTo>
                    <a:lnTo>
                      <a:pt x="104" y="59"/>
                    </a:lnTo>
                    <a:lnTo>
                      <a:pt x="89" y="55"/>
                    </a:lnTo>
                    <a:lnTo>
                      <a:pt x="77" y="55"/>
                    </a:lnTo>
                    <a:lnTo>
                      <a:pt x="65" y="57"/>
                    </a:lnTo>
                    <a:lnTo>
                      <a:pt x="54" y="63"/>
                    </a:lnTo>
                    <a:lnTo>
                      <a:pt x="44" y="69"/>
                    </a:lnTo>
                    <a:lnTo>
                      <a:pt x="36" y="76"/>
                    </a:lnTo>
                    <a:lnTo>
                      <a:pt x="27" y="82"/>
                    </a:lnTo>
                    <a:lnTo>
                      <a:pt x="19" y="90"/>
                    </a:lnTo>
                    <a:lnTo>
                      <a:pt x="11" y="90"/>
                    </a:lnTo>
                    <a:lnTo>
                      <a:pt x="7" y="84"/>
                    </a:lnTo>
                    <a:lnTo>
                      <a:pt x="4" y="78"/>
                    </a:lnTo>
                    <a:lnTo>
                      <a:pt x="0" y="72"/>
                    </a:lnTo>
                    <a:lnTo>
                      <a:pt x="15" y="57"/>
                    </a:lnTo>
                    <a:lnTo>
                      <a:pt x="33" y="46"/>
                    </a:lnTo>
                    <a:lnTo>
                      <a:pt x="54" y="40"/>
                    </a:lnTo>
                    <a:lnTo>
                      <a:pt x="77" y="36"/>
                    </a:lnTo>
                    <a:lnTo>
                      <a:pt x="102" y="34"/>
                    </a:lnTo>
                    <a:lnTo>
                      <a:pt x="125" y="30"/>
                    </a:lnTo>
                    <a:lnTo>
                      <a:pt x="150" y="27"/>
                    </a:lnTo>
                    <a:lnTo>
                      <a:pt x="170" y="21"/>
                    </a:lnTo>
                    <a:lnTo>
                      <a:pt x="193" y="21"/>
                    </a:lnTo>
                    <a:lnTo>
                      <a:pt x="214" y="17"/>
                    </a:lnTo>
                    <a:lnTo>
                      <a:pt x="235" y="13"/>
                    </a:lnTo>
                    <a:lnTo>
                      <a:pt x="255" y="7"/>
                    </a:lnTo>
                    <a:lnTo>
                      <a:pt x="274" y="4"/>
                    </a:lnTo>
                    <a:lnTo>
                      <a:pt x="295" y="0"/>
                    </a:lnTo>
                    <a:lnTo>
                      <a:pt x="315" y="0"/>
                    </a:lnTo>
                    <a:lnTo>
                      <a:pt x="338" y="2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Freeform 86"/>
              <p:cNvSpPr>
                <a:spLocks/>
              </p:cNvSpPr>
              <p:nvPr/>
            </p:nvSpPr>
            <p:spPr bwMode="auto">
              <a:xfrm>
                <a:off x="3832" y="3367"/>
                <a:ext cx="45" cy="10"/>
              </a:xfrm>
              <a:custGeom>
                <a:avLst/>
                <a:gdLst>
                  <a:gd name="T0" fmla="*/ 45 w 45"/>
                  <a:gd name="T1" fmla="*/ 0 h 10"/>
                  <a:gd name="T2" fmla="*/ 41 w 45"/>
                  <a:gd name="T3" fmla="*/ 2 h 10"/>
                  <a:gd name="T4" fmla="*/ 41 w 45"/>
                  <a:gd name="T5" fmla="*/ 4 h 10"/>
                  <a:gd name="T6" fmla="*/ 41 w 45"/>
                  <a:gd name="T7" fmla="*/ 6 h 10"/>
                  <a:gd name="T8" fmla="*/ 41 w 45"/>
                  <a:gd name="T9" fmla="*/ 8 h 10"/>
                  <a:gd name="T10" fmla="*/ 31 w 45"/>
                  <a:gd name="T11" fmla="*/ 10 h 10"/>
                  <a:gd name="T12" fmla="*/ 20 w 45"/>
                  <a:gd name="T13" fmla="*/ 10 h 10"/>
                  <a:gd name="T14" fmla="*/ 10 w 45"/>
                  <a:gd name="T15" fmla="*/ 6 h 10"/>
                  <a:gd name="T16" fmla="*/ 0 w 45"/>
                  <a:gd name="T17" fmla="*/ 2 h 10"/>
                  <a:gd name="T18" fmla="*/ 8 w 45"/>
                  <a:gd name="T19" fmla="*/ 2 h 10"/>
                  <a:gd name="T20" fmla="*/ 20 w 45"/>
                  <a:gd name="T21" fmla="*/ 2 h 10"/>
                  <a:gd name="T22" fmla="*/ 33 w 45"/>
                  <a:gd name="T23" fmla="*/ 2 h 10"/>
                  <a:gd name="T24" fmla="*/ 45 w 45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10"/>
                  <a:gd name="T41" fmla="*/ 45 w 45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10">
                    <a:moveTo>
                      <a:pt x="45" y="0"/>
                    </a:moveTo>
                    <a:lnTo>
                      <a:pt x="41" y="2"/>
                    </a:lnTo>
                    <a:lnTo>
                      <a:pt x="41" y="4"/>
                    </a:lnTo>
                    <a:lnTo>
                      <a:pt x="41" y="6"/>
                    </a:lnTo>
                    <a:lnTo>
                      <a:pt x="41" y="8"/>
                    </a:lnTo>
                    <a:lnTo>
                      <a:pt x="31" y="10"/>
                    </a:lnTo>
                    <a:lnTo>
                      <a:pt x="20" y="10"/>
                    </a:lnTo>
                    <a:lnTo>
                      <a:pt x="10" y="6"/>
                    </a:lnTo>
                    <a:lnTo>
                      <a:pt x="0" y="2"/>
                    </a:lnTo>
                    <a:lnTo>
                      <a:pt x="8" y="2"/>
                    </a:lnTo>
                    <a:lnTo>
                      <a:pt x="20" y="2"/>
                    </a:lnTo>
                    <a:lnTo>
                      <a:pt x="33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Freeform 87"/>
              <p:cNvSpPr>
                <a:spLocks/>
              </p:cNvSpPr>
              <p:nvPr/>
            </p:nvSpPr>
            <p:spPr bwMode="auto">
              <a:xfrm>
                <a:off x="3463" y="3373"/>
                <a:ext cx="333" cy="73"/>
              </a:xfrm>
              <a:custGeom>
                <a:avLst/>
                <a:gdLst>
                  <a:gd name="T0" fmla="*/ 333 w 333"/>
                  <a:gd name="T1" fmla="*/ 0 h 73"/>
                  <a:gd name="T2" fmla="*/ 333 w 333"/>
                  <a:gd name="T3" fmla="*/ 0 h 73"/>
                  <a:gd name="T4" fmla="*/ 331 w 333"/>
                  <a:gd name="T5" fmla="*/ 2 h 73"/>
                  <a:gd name="T6" fmla="*/ 331 w 333"/>
                  <a:gd name="T7" fmla="*/ 4 h 73"/>
                  <a:gd name="T8" fmla="*/ 331 w 333"/>
                  <a:gd name="T9" fmla="*/ 6 h 73"/>
                  <a:gd name="T10" fmla="*/ 333 w 333"/>
                  <a:gd name="T11" fmla="*/ 8 h 73"/>
                  <a:gd name="T12" fmla="*/ 327 w 333"/>
                  <a:gd name="T13" fmla="*/ 15 h 73"/>
                  <a:gd name="T14" fmla="*/ 315 w 333"/>
                  <a:gd name="T15" fmla="*/ 19 h 73"/>
                  <a:gd name="T16" fmla="*/ 298 w 333"/>
                  <a:gd name="T17" fmla="*/ 19 h 73"/>
                  <a:gd name="T18" fmla="*/ 281 w 333"/>
                  <a:gd name="T19" fmla="*/ 15 h 73"/>
                  <a:gd name="T20" fmla="*/ 273 w 333"/>
                  <a:gd name="T21" fmla="*/ 31 h 73"/>
                  <a:gd name="T22" fmla="*/ 261 w 333"/>
                  <a:gd name="T23" fmla="*/ 40 h 73"/>
                  <a:gd name="T24" fmla="*/ 246 w 333"/>
                  <a:gd name="T25" fmla="*/ 44 h 73"/>
                  <a:gd name="T26" fmla="*/ 232 w 333"/>
                  <a:gd name="T27" fmla="*/ 44 h 73"/>
                  <a:gd name="T28" fmla="*/ 217 w 333"/>
                  <a:gd name="T29" fmla="*/ 44 h 73"/>
                  <a:gd name="T30" fmla="*/ 201 w 333"/>
                  <a:gd name="T31" fmla="*/ 44 h 73"/>
                  <a:gd name="T32" fmla="*/ 184 w 333"/>
                  <a:gd name="T33" fmla="*/ 46 h 73"/>
                  <a:gd name="T34" fmla="*/ 167 w 333"/>
                  <a:gd name="T35" fmla="*/ 54 h 73"/>
                  <a:gd name="T36" fmla="*/ 159 w 333"/>
                  <a:gd name="T37" fmla="*/ 52 h 73"/>
                  <a:gd name="T38" fmla="*/ 151 w 333"/>
                  <a:gd name="T39" fmla="*/ 52 h 73"/>
                  <a:gd name="T40" fmla="*/ 143 w 333"/>
                  <a:gd name="T41" fmla="*/ 50 h 73"/>
                  <a:gd name="T42" fmla="*/ 134 w 333"/>
                  <a:gd name="T43" fmla="*/ 48 h 73"/>
                  <a:gd name="T44" fmla="*/ 124 w 333"/>
                  <a:gd name="T45" fmla="*/ 46 h 73"/>
                  <a:gd name="T46" fmla="*/ 116 w 333"/>
                  <a:gd name="T47" fmla="*/ 46 h 73"/>
                  <a:gd name="T48" fmla="*/ 107 w 333"/>
                  <a:gd name="T49" fmla="*/ 46 h 73"/>
                  <a:gd name="T50" fmla="*/ 99 w 333"/>
                  <a:gd name="T51" fmla="*/ 48 h 73"/>
                  <a:gd name="T52" fmla="*/ 99 w 333"/>
                  <a:gd name="T53" fmla="*/ 54 h 73"/>
                  <a:gd name="T54" fmla="*/ 87 w 333"/>
                  <a:gd name="T55" fmla="*/ 56 h 73"/>
                  <a:gd name="T56" fmla="*/ 74 w 333"/>
                  <a:gd name="T57" fmla="*/ 58 h 73"/>
                  <a:gd name="T58" fmla="*/ 60 w 333"/>
                  <a:gd name="T59" fmla="*/ 59 h 73"/>
                  <a:gd name="T60" fmla="*/ 47 w 333"/>
                  <a:gd name="T61" fmla="*/ 61 h 73"/>
                  <a:gd name="T62" fmla="*/ 35 w 333"/>
                  <a:gd name="T63" fmla="*/ 63 h 73"/>
                  <a:gd name="T64" fmla="*/ 22 w 333"/>
                  <a:gd name="T65" fmla="*/ 65 h 73"/>
                  <a:gd name="T66" fmla="*/ 10 w 333"/>
                  <a:gd name="T67" fmla="*/ 69 h 73"/>
                  <a:gd name="T68" fmla="*/ 0 w 333"/>
                  <a:gd name="T69" fmla="*/ 73 h 73"/>
                  <a:gd name="T70" fmla="*/ 8 w 333"/>
                  <a:gd name="T71" fmla="*/ 63 h 73"/>
                  <a:gd name="T72" fmla="*/ 24 w 333"/>
                  <a:gd name="T73" fmla="*/ 58 h 73"/>
                  <a:gd name="T74" fmla="*/ 43 w 333"/>
                  <a:gd name="T75" fmla="*/ 56 h 73"/>
                  <a:gd name="T76" fmla="*/ 60 w 333"/>
                  <a:gd name="T77" fmla="*/ 50 h 73"/>
                  <a:gd name="T78" fmla="*/ 74 w 333"/>
                  <a:gd name="T79" fmla="*/ 44 h 73"/>
                  <a:gd name="T80" fmla="*/ 89 w 333"/>
                  <a:gd name="T81" fmla="*/ 40 h 73"/>
                  <a:gd name="T82" fmla="*/ 103 w 333"/>
                  <a:gd name="T83" fmla="*/ 40 h 73"/>
                  <a:gd name="T84" fmla="*/ 118 w 333"/>
                  <a:gd name="T85" fmla="*/ 38 h 73"/>
                  <a:gd name="T86" fmla="*/ 132 w 333"/>
                  <a:gd name="T87" fmla="*/ 38 h 73"/>
                  <a:gd name="T88" fmla="*/ 149 w 333"/>
                  <a:gd name="T89" fmla="*/ 38 h 73"/>
                  <a:gd name="T90" fmla="*/ 163 w 333"/>
                  <a:gd name="T91" fmla="*/ 37 h 73"/>
                  <a:gd name="T92" fmla="*/ 178 w 333"/>
                  <a:gd name="T93" fmla="*/ 33 h 73"/>
                  <a:gd name="T94" fmla="*/ 197 w 333"/>
                  <a:gd name="T95" fmla="*/ 29 h 73"/>
                  <a:gd name="T96" fmla="*/ 215 w 333"/>
                  <a:gd name="T97" fmla="*/ 25 h 73"/>
                  <a:gd name="T98" fmla="*/ 234 w 333"/>
                  <a:gd name="T99" fmla="*/ 21 h 73"/>
                  <a:gd name="T100" fmla="*/ 252 w 333"/>
                  <a:gd name="T101" fmla="*/ 15 h 73"/>
                  <a:gd name="T102" fmla="*/ 271 w 333"/>
                  <a:gd name="T103" fmla="*/ 12 h 73"/>
                  <a:gd name="T104" fmla="*/ 290 w 333"/>
                  <a:gd name="T105" fmla="*/ 8 h 73"/>
                  <a:gd name="T106" fmla="*/ 308 w 333"/>
                  <a:gd name="T107" fmla="*/ 4 h 73"/>
                  <a:gd name="T108" fmla="*/ 327 w 333"/>
                  <a:gd name="T109" fmla="*/ 0 h 73"/>
                  <a:gd name="T110" fmla="*/ 333 w 333"/>
                  <a:gd name="T111" fmla="*/ 0 h 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33"/>
                  <a:gd name="T169" fmla="*/ 0 h 73"/>
                  <a:gd name="T170" fmla="*/ 333 w 333"/>
                  <a:gd name="T171" fmla="*/ 73 h 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33" h="73">
                    <a:moveTo>
                      <a:pt x="333" y="0"/>
                    </a:moveTo>
                    <a:lnTo>
                      <a:pt x="333" y="0"/>
                    </a:lnTo>
                    <a:lnTo>
                      <a:pt x="331" y="2"/>
                    </a:lnTo>
                    <a:lnTo>
                      <a:pt x="331" y="4"/>
                    </a:lnTo>
                    <a:lnTo>
                      <a:pt x="331" y="6"/>
                    </a:lnTo>
                    <a:lnTo>
                      <a:pt x="333" y="8"/>
                    </a:lnTo>
                    <a:lnTo>
                      <a:pt x="327" y="15"/>
                    </a:lnTo>
                    <a:lnTo>
                      <a:pt x="315" y="19"/>
                    </a:lnTo>
                    <a:lnTo>
                      <a:pt x="298" y="19"/>
                    </a:lnTo>
                    <a:lnTo>
                      <a:pt x="281" y="15"/>
                    </a:lnTo>
                    <a:lnTo>
                      <a:pt x="273" y="31"/>
                    </a:lnTo>
                    <a:lnTo>
                      <a:pt x="261" y="40"/>
                    </a:lnTo>
                    <a:lnTo>
                      <a:pt x="246" y="44"/>
                    </a:lnTo>
                    <a:lnTo>
                      <a:pt x="232" y="44"/>
                    </a:lnTo>
                    <a:lnTo>
                      <a:pt x="217" y="44"/>
                    </a:lnTo>
                    <a:lnTo>
                      <a:pt x="201" y="44"/>
                    </a:lnTo>
                    <a:lnTo>
                      <a:pt x="184" y="46"/>
                    </a:lnTo>
                    <a:lnTo>
                      <a:pt x="167" y="54"/>
                    </a:lnTo>
                    <a:lnTo>
                      <a:pt x="159" y="52"/>
                    </a:lnTo>
                    <a:lnTo>
                      <a:pt x="151" y="52"/>
                    </a:lnTo>
                    <a:lnTo>
                      <a:pt x="143" y="50"/>
                    </a:lnTo>
                    <a:lnTo>
                      <a:pt x="134" y="48"/>
                    </a:lnTo>
                    <a:lnTo>
                      <a:pt x="124" y="46"/>
                    </a:lnTo>
                    <a:lnTo>
                      <a:pt x="116" y="46"/>
                    </a:lnTo>
                    <a:lnTo>
                      <a:pt x="107" y="46"/>
                    </a:lnTo>
                    <a:lnTo>
                      <a:pt x="99" y="48"/>
                    </a:lnTo>
                    <a:lnTo>
                      <a:pt x="99" y="54"/>
                    </a:lnTo>
                    <a:lnTo>
                      <a:pt x="87" y="56"/>
                    </a:lnTo>
                    <a:lnTo>
                      <a:pt x="74" y="58"/>
                    </a:lnTo>
                    <a:lnTo>
                      <a:pt x="60" y="59"/>
                    </a:lnTo>
                    <a:lnTo>
                      <a:pt x="47" y="61"/>
                    </a:lnTo>
                    <a:lnTo>
                      <a:pt x="35" y="63"/>
                    </a:lnTo>
                    <a:lnTo>
                      <a:pt x="22" y="65"/>
                    </a:lnTo>
                    <a:lnTo>
                      <a:pt x="10" y="69"/>
                    </a:lnTo>
                    <a:lnTo>
                      <a:pt x="0" y="73"/>
                    </a:lnTo>
                    <a:lnTo>
                      <a:pt x="8" y="63"/>
                    </a:lnTo>
                    <a:lnTo>
                      <a:pt x="24" y="58"/>
                    </a:lnTo>
                    <a:lnTo>
                      <a:pt x="43" y="56"/>
                    </a:lnTo>
                    <a:lnTo>
                      <a:pt x="60" y="50"/>
                    </a:lnTo>
                    <a:lnTo>
                      <a:pt x="74" y="44"/>
                    </a:lnTo>
                    <a:lnTo>
                      <a:pt x="89" y="40"/>
                    </a:lnTo>
                    <a:lnTo>
                      <a:pt x="103" y="40"/>
                    </a:lnTo>
                    <a:lnTo>
                      <a:pt x="118" y="38"/>
                    </a:lnTo>
                    <a:lnTo>
                      <a:pt x="132" y="38"/>
                    </a:lnTo>
                    <a:lnTo>
                      <a:pt x="149" y="38"/>
                    </a:lnTo>
                    <a:lnTo>
                      <a:pt x="163" y="37"/>
                    </a:lnTo>
                    <a:lnTo>
                      <a:pt x="178" y="33"/>
                    </a:lnTo>
                    <a:lnTo>
                      <a:pt x="197" y="29"/>
                    </a:lnTo>
                    <a:lnTo>
                      <a:pt x="215" y="25"/>
                    </a:lnTo>
                    <a:lnTo>
                      <a:pt x="234" y="21"/>
                    </a:lnTo>
                    <a:lnTo>
                      <a:pt x="252" y="15"/>
                    </a:lnTo>
                    <a:lnTo>
                      <a:pt x="271" y="12"/>
                    </a:lnTo>
                    <a:lnTo>
                      <a:pt x="290" y="8"/>
                    </a:lnTo>
                    <a:lnTo>
                      <a:pt x="308" y="4"/>
                    </a:lnTo>
                    <a:lnTo>
                      <a:pt x="327" y="0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Freeform 88"/>
              <p:cNvSpPr>
                <a:spLocks/>
              </p:cNvSpPr>
              <p:nvPr/>
            </p:nvSpPr>
            <p:spPr bwMode="auto">
              <a:xfrm>
                <a:off x="4712" y="3413"/>
                <a:ext cx="162" cy="35"/>
              </a:xfrm>
              <a:custGeom>
                <a:avLst/>
                <a:gdLst>
                  <a:gd name="T0" fmla="*/ 162 w 162"/>
                  <a:gd name="T1" fmla="*/ 0 h 35"/>
                  <a:gd name="T2" fmla="*/ 143 w 162"/>
                  <a:gd name="T3" fmla="*/ 8 h 35"/>
                  <a:gd name="T4" fmla="*/ 123 w 162"/>
                  <a:gd name="T5" fmla="*/ 12 h 35"/>
                  <a:gd name="T6" fmla="*/ 102 w 162"/>
                  <a:gd name="T7" fmla="*/ 14 h 35"/>
                  <a:gd name="T8" fmla="*/ 83 w 162"/>
                  <a:gd name="T9" fmla="*/ 14 h 35"/>
                  <a:gd name="T10" fmla="*/ 63 w 162"/>
                  <a:gd name="T11" fmla="*/ 16 h 35"/>
                  <a:gd name="T12" fmla="*/ 42 w 162"/>
                  <a:gd name="T13" fmla="*/ 18 h 35"/>
                  <a:gd name="T14" fmla="*/ 21 w 162"/>
                  <a:gd name="T15" fmla="*/ 23 h 35"/>
                  <a:gd name="T16" fmla="*/ 3 w 162"/>
                  <a:gd name="T17" fmla="*/ 35 h 35"/>
                  <a:gd name="T18" fmla="*/ 0 w 162"/>
                  <a:gd name="T19" fmla="*/ 33 h 35"/>
                  <a:gd name="T20" fmla="*/ 19 w 162"/>
                  <a:gd name="T21" fmla="*/ 27 h 35"/>
                  <a:gd name="T22" fmla="*/ 40 w 162"/>
                  <a:gd name="T23" fmla="*/ 21 h 35"/>
                  <a:gd name="T24" fmla="*/ 59 w 162"/>
                  <a:gd name="T25" fmla="*/ 14 h 35"/>
                  <a:gd name="T26" fmla="*/ 77 w 162"/>
                  <a:gd name="T27" fmla="*/ 8 h 35"/>
                  <a:gd name="T28" fmla="*/ 98 w 162"/>
                  <a:gd name="T29" fmla="*/ 4 h 35"/>
                  <a:gd name="T30" fmla="*/ 119 w 162"/>
                  <a:gd name="T31" fmla="*/ 0 h 35"/>
                  <a:gd name="T32" fmla="*/ 139 w 162"/>
                  <a:gd name="T33" fmla="*/ 0 h 35"/>
                  <a:gd name="T34" fmla="*/ 162 w 162"/>
                  <a:gd name="T35" fmla="*/ 0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2"/>
                  <a:gd name="T55" fmla="*/ 0 h 35"/>
                  <a:gd name="T56" fmla="*/ 162 w 162"/>
                  <a:gd name="T57" fmla="*/ 35 h 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2" h="35">
                    <a:moveTo>
                      <a:pt x="162" y="0"/>
                    </a:moveTo>
                    <a:lnTo>
                      <a:pt x="143" y="8"/>
                    </a:lnTo>
                    <a:lnTo>
                      <a:pt x="123" y="12"/>
                    </a:lnTo>
                    <a:lnTo>
                      <a:pt x="102" y="14"/>
                    </a:lnTo>
                    <a:lnTo>
                      <a:pt x="83" y="14"/>
                    </a:lnTo>
                    <a:lnTo>
                      <a:pt x="63" y="16"/>
                    </a:lnTo>
                    <a:lnTo>
                      <a:pt x="42" y="18"/>
                    </a:lnTo>
                    <a:lnTo>
                      <a:pt x="21" y="23"/>
                    </a:lnTo>
                    <a:lnTo>
                      <a:pt x="3" y="35"/>
                    </a:lnTo>
                    <a:lnTo>
                      <a:pt x="0" y="33"/>
                    </a:lnTo>
                    <a:lnTo>
                      <a:pt x="19" y="27"/>
                    </a:lnTo>
                    <a:lnTo>
                      <a:pt x="40" y="21"/>
                    </a:lnTo>
                    <a:lnTo>
                      <a:pt x="59" y="14"/>
                    </a:lnTo>
                    <a:lnTo>
                      <a:pt x="77" y="8"/>
                    </a:lnTo>
                    <a:lnTo>
                      <a:pt x="98" y="4"/>
                    </a:lnTo>
                    <a:lnTo>
                      <a:pt x="119" y="0"/>
                    </a:lnTo>
                    <a:lnTo>
                      <a:pt x="139" y="0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Freeform 89"/>
              <p:cNvSpPr>
                <a:spLocks/>
              </p:cNvSpPr>
              <p:nvPr/>
            </p:nvSpPr>
            <p:spPr bwMode="auto">
              <a:xfrm>
                <a:off x="3803" y="3423"/>
                <a:ext cx="395" cy="71"/>
              </a:xfrm>
              <a:custGeom>
                <a:avLst/>
                <a:gdLst>
                  <a:gd name="T0" fmla="*/ 395 w 395"/>
                  <a:gd name="T1" fmla="*/ 13 h 71"/>
                  <a:gd name="T2" fmla="*/ 395 w 395"/>
                  <a:gd name="T3" fmla="*/ 17 h 71"/>
                  <a:gd name="T4" fmla="*/ 377 w 395"/>
                  <a:gd name="T5" fmla="*/ 11 h 71"/>
                  <a:gd name="T6" fmla="*/ 358 w 395"/>
                  <a:gd name="T7" fmla="*/ 11 h 71"/>
                  <a:gd name="T8" fmla="*/ 339 w 395"/>
                  <a:gd name="T9" fmla="*/ 13 h 71"/>
                  <a:gd name="T10" fmla="*/ 323 w 395"/>
                  <a:gd name="T11" fmla="*/ 17 h 71"/>
                  <a:gd name="T12" fmla="*/ 304 w 395"/>
                  <a:gd name="T13" fmla="*/ 23 h 71"/>
                  <a:gd name="T14" fmla="*/ 286 w 395"/>
                  <a:gd name="T15" fmla="*/ 27 h 71"/>
                  <a:gd name="T16" fmla="*/ 269 w 395"/>
                  <a:gd name="T17" fmla="*/ 31 h 71"/>
                  <a:gd name="T18" fmla="*/ 250 w 395"/>
                  <a:gd name="T19" fmla="*/ 31 h 71"/>
                  <a:gd name="T20" fmla="*/ 238 w 395"/>
                  <a:gd name="T21" fmla="*/ 34 h 71"/>
                  <a:gd name="T22" fmla="*/ 230 w 395"/>
                  <a:gd name="T23" fmla="*/ 40 h 71"/>
                  <a:gd name="T24" fmla="*/ 221 w 395"/>
                  <a:gd name="T25" fmla="*/ 46 h 71"/>
                  <a:gd name="T26" fmla="*/ 213 w 395"/>
                  <a:gd name="T27" fmla="*/ 52 h 71"/>
                  <a:gd name="T28" fmla="*/ 205 w 395"/>
                  <a:gd name="T29" fmla="*/ 55 h 71"/>
                  <a:gd name="T30" fmla="*/ 196 w 395"/>
                  <a:gd name="T31" fmla="*/ 55 h 71"/>
                  <a:gd name="T32" fmla="*/ 188 w 395"/>
                  <a:gd name="T33" fmla="*/ 52 h 71"/>
                  <a:gd name="T34" fmla="*/ 178 w 395"/>
                  <a:gd name="T35" fmla="*/ 42 h 71"/>
                  <a:gd name="T36" fmla="*/ 165 w 395"/>
                  <a:gd name="T37" fmla="*/ 42 h 71"/>
                  <a:gd name="T38" fmla="*/ 157 w 395"/>
                  <a:gd name="T39" fmla="*/ 44 h 71"/>
                  <a:gd name="T40" fmla="*/ 147 w 395"/>
                  <a:gd name="T41" fmla="*/ 50 h 71"/>
                  <a:gd name="T42" fmla="*/ 140 w 395"/>
                  <a:gd name="T43" fmla="*/ 55 h 71"/>
                  <a:gd name="T44" fmla="*/ 140 w 395"/>
                  <a:gd name="T45" fmla="*/ 57 h 71"/>
                  <a:gd name="T46" fmla="*/ 132 w 395"/>
                  <a:gd name="T47" fmla="*/ 55 h 71"/>
                  <a:gd name="T48" fmla="*/ 126 w 395"/>
                  <a:gd name="T49" fmla="*/ 53 h 71"/>
                  <a:gd name="T50" fmla="*/ 118 w 395"/>
                  <a:gd name="T51" fmla="*/ 52 h 71"/>
                  <a:gd name="T52" fmla="*/ 109 w 395"/>
                  <a:gd name="T53" fmla="*/ 50 h 71"/>
                  <a:gd name="T54" fmla="*/ 101 w 395"/>
                  <a:gd name="T55" fmla="*/ 48 h 71"/>
                  <a:gd name="T56" fmla="*/ 91 w 395"/>
                  <a:gd name="T57" fmla="*/ 46 h 71"/>
                  <a:gd name="T58" fmla="*/ 82 w 395"/>
                  <a:gd name="T59" fmla="*/ 44 h 71"/>
                  <a:gd name="T60" fmla="*/ 74 w 395"/>
                  <a:gd name="T61" fmla="*/ 42 h 71"/>
                  <a:gd name="T62" fmla="*/ 66 w 395"/>
                  <a:gd name="T63" fmla="*/ 42 h 71"/>
                  <a:gd name="T64" fmla="*/ 62 w 395"/>
                  <a:gd name="T65" fmla="*/ 46 h 71"/>
                  <a:gd name="T66" fmla="*/ 55 w 395"/>
                  <a:gd name="T67" fmla="*/ 50 h 71"/>
                  <a:gd name="T68" fmla="*/ 49 w 395"/>
                  <a:gd name="T69" fmla="*/ 52 h 71"/>
                  <a:gd name="T70" fmla="*/ 43 w 395"/>
                  <a:gd name="T71" fmla="*/ 59 h 71"/>
                  <a:gd name="T72" fmla="*/ 31 w 395"/>
                  <a:gd name="T73" fmla="*/ 63 h 71"/>
                  <a:gd name="T74" fmla="*/ 16 w 395"/>
                  <a:gd name="T75" fmla="*/ 65 h 71"/>
                  <a:gd name="T76" fmla="*/ 4 w 395"/>
                  <a:gd name="T77" fmla="*/ 71 h 71"/>
                  <a:gd name="T78" fmla="*/ 0 w 395"/>
                  <a:gd name="T79" fmla="*/ 59 h 71"/>
                  <a:gd name="T80" fmla="*/ 10 w 395"/>
                  <a:gd name="T81" fmla="*/ 50 h 71"/>
                  <a:gd name="T82" fmla="*/ 24 w 395"/>
                  <a:gd name="T83" fmla="*/ 44 h 71"/>
                  <a:gd name="T84" fmla="*/ 35 w 395"/>
                  <a:gd name="T85" fmla="*/ 36 h 71"/>
                  <a:gd name="T86" fmla="*/ 43 w 395"/>
                  <a:gd name="T87" fmla="*/ 34 h 71"/>
                  <a:gd name="T88" fmla="*/ 53 w 395"/>
                  <a:gd name="T89" fmla="*/ 32 h 71"/>
                  <a:gd name="T90" fmla="*/ 62 w 395"/>
                  <a:gd name="T91" fmla="*/ 31 h 71"/>
                  <a:gd name="T92" fmla="*/ 70 w 395"/>
                  <a:gd name="T93" fmla="*/ 36 h 71"/>
                  <a:gd name="T94" fmla="*/ 99 w 395"/>
                  <a:gd name="T95" fmla="*/ 36 h 71"/>
                  <a:gd name="T96" fmla="*/ 126 w 395"/>
                  <a:gd name="T97" fmla="*/ 36 h 71"/>
                  <a:gd name="T98" fmla="*/ 155 w 395"/>
                  <a:gd name="T99" fmla="*/ 36 h 71"/>
                  <a:gd name="T100" fmla="*/ 182 w 395"/>
                  <a:gd name="T101" fmla="*/ 34 h 71"/>
                  <a:gd name="T102" fmla="*/ 209 w 395"/>
                  <a:gd name="T103" fmla="*/ 31 h 71"/>
                  <a:gd name="T104" fmla="*/ 236 w 395"/>
                  <a:gd name="T105" fmla="*/ 23 h 71"/>
                  <a:gd name="T106" fmla="*/ 261 w 395"/>
                  <a:gd name="T107" fmla="*/ 15 h 71"/>
                  <a:gd name="T108" fmla="*/ 286 w 395"/>
                  <a:gd name="T109" fmla="*/ 4 h 71"/>
                  <a:gd name="T110" fmla="*/ 300 w 395"/>
                  <a:gd name="T111" fmla="*/ 4 h 71"/>
                  <a:gd name="T112" fmla="*/ 315 w 395"/>
                  <a:gd name="T113" fmla="*/ 2 h 71"/>
                  <a:gd name="T114" fmla="*/ 331 w 395"/>
                  <a:gd name="T115" fmla="*/ 2 h 71"/>
                  <a:gd name="T116" fmla="*/ 346 w 395"/>
                  <a:gd name="T117" fmla="*/ 0 h 71"/>
                  <a:gd name="T118" fmla="*/ 360 w 395"/>
                  <a:gd name="T119" fmla="*/ 0 h 71"/>
                  <a:gd name="T120" fmla="*/ 375 w 395"/>
                  <a:gd name="T121" fmla="*/ 2 h 71"/>
                  <a:gd name="T122" fmla="*/ 387 w 395"/>
                  <a:gd name="T123" fmla="*/ 6 h 71"/>
                  <a:gd name="T124" fmla="*/ 395 w 395"/>
                  <a:gd name="T125" fmla="*/ 13 h 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95"/>
                  <a:gd name="T190" fmla="*/ 0 h 71"/>
                  <a:gd name="T191" fmla="*/ 395 w 395"/>
                  <a:gd name="T192" fmla="*/ 71 h 7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95" h="71">
                    <a:moveTo>
                      <a:pt x="395" y="13"/>
                    </a:moveTo>
                    <a:lnTo>
                      <a:pt x="395" y="17"/>
                    </a:lnTo>
                    <a:lnTo>
                      <a:pt x="377" y="11"/>
                    </a:lnTo>
                    <a:lnTo>
                      <a:pt x="358" y="11"/>
                    </a:lnTo>
                    <a:lnTo>
                      <a:pt x="339" y="13"/>
                    </a:lnTo>
                    <a:lnTo>
                      <a:pt x="323" y="17"/>
                    </a:lnTo>
                    <a:lnTo>
                      <a:pt x="304" y="23"/>
                    </a:lnTo>
                    <a:lnTo>
                      <a:pt x="286" y="27"/>
                    </a:lnTo>
                    <a:lnTo>
                      <a:pt x="269" y="31"/>
                    </a:lnTo>
                    <a:lnTo>
                      <a:pt x="250" y="31"/>
                    </a:lnTo>
                    <a:lnTo>
                      <a:pt x="238" y="34"/>
                    </a:lnTo>
                    <a:lnTo>
                      <a:pt x="230" y="40"/>
                    </a:lnTo>
                    <a:lnTo>
                      <a:pt x="221" y="46"/>
                    </a:lnTo>
                    <a:lnTo>
                      <a:pt x="213" y="52"/>
                    </a:lnTo>
                    <a:lnTo>
                      <a:pt x="205" y="55"/>
                    </a:lnTo>
                    <a:lnTo>
                      <a:pt x="196" y="55"/>
                    </a:lnTo>
                    <a:lnTo>
                      <a:pt x="188" y="52"/>
                    </a:lnTo>
                    <a:lnTo>
                      <a:pt x="178" y="42"/>
                    </a:lnTo>
                    <a:lnTo>
                      <a:pt x="165" y="42"/>
                    </a:lnTo>
                    <a:lnTo>
                      <a:pt x="157" y="44"/>
                    </a:lnTo>
                    <a:lnTo>
                      <a:pt x="147" y="50"/>
                    </a:lnTo>
                    <a:lnTo>
                      <a:pt x="140" y="55"/>
                    </a:lnTo>
                    <a:lnTo>
                      <a:pt x="140" y="57"/>
                    </a:lnTo>
                    <a:lnTo>
                      <a:pt x="132" y="55"/>
                    </a:lnTo>
                    <a:lnTo>
                      <a:pt x="126" y="53"/>
                    </a:lnTo>
                    <a:lnTo>
                      <a:pt x="118" y="52"/>
                    </a:lnTo>
                    <a:lnTo>
                      <a:pt x="109" y="50"/>
                    </a:lnTo>
                    <a:lnTo>
                      <a:pt x="101" y="48"/>
                    </a:lnTo>
                    <a:lnTo>
                      <a:pt x="91" y="46"/>
                    </a:lnTo>
                    <a:lnTo>
                      <a:pt x="82" y="44"/>
                    </a:lnTo>
                    <a:lnTo>
                      <a:pt x="74" y="42"/>
                    </a:lnTo>
                    <a:lnTo>
                      <a:pt x="66" y="42"/>
                    </a:lnTo>
                    <a:lnTo>
                      <a:pt x="62" y="46"/>
                    </a:lnTo>
                    <a:lnTo>
                      <a:pt x="55" y="50"/>
                    </a:lnTo>
                    <a:lnTo>
                      <a:pt x="49" y="52"/>
                    </a:lnTo>
                    <a:lnTo>
                      <a:pt x="43" y="59"/>
                    </a:lnTo>
                    <a:lnTo>
                      <a:pt x="31" y="63"/>
                    </a:lnTo>
                    <a:lnTo>
                      <a:pt x="16" y="65"/>
                    </a:lnTo>
                    <a:lnTo>
                      <a:pt x="4" y="71"/>
                    </a:lnTo>
                    <a:lnTo>
                      <a:pt x="0" y="59"/>
                    </a:lnTo>
                    <a:lnTo>
                      <a:pt x="10" y="50"/>
                    </a:lnTo>
                    <a:lnTo>
                      <a:pt x="24" y="44"/>
                    </a:lnTo>
                    <a:lnTo>
                      <a:pt x="35" y="36"/>
                    </a:lnTo>
                    <a:lnTo>
                      <a:pt x="43" y="34"/>
                    </a:lnTo>
                    <a:lnTo>
                      <a:pt x="53" y="32"/>
                    </a:lnTo>
                    <a:lnTo>
                      <a:pt x="62" y="31"/>
                    </a:lnTo>
                    <a:lnTo>
                      <a:pt x="70" y="36"/>
                    </a:lnTo>
                    <a:lnTo>
                      <a:pt x="99" y="36"/>
                    </a:lnTo>
                    <a:lnTo>
                      <a:pt x="126" y="36"/>
                    </a:lnTo>
                    <a:lnTo>
                      <a:pt x="155" y="36"/>
                    </a:lnTo>
                    <a:lnTo>
                      <a:pt x="182" y="34"/>
                    </a:lnTo>
                    <a:lnTo>
                      <a:pt x="209" y="31"/>
                    </a:lnTo>
                    <a:lnTo>
                      <a:pt x="236" y="23"/>
                    </a:lnTo>
                    <a:lnTo>
                      <a:pt x="261" y="15"/>
                    </a:lnTo>
                    <a:lnTo>
                      <a:pt x="286" y="4"/>
                    </a:lnTo>
                    <a:lnTo>
                      <a:pt x="300" y="4"/>
                    </a:lnTo>
                    <a:lnTo>
                      <a:pt x="315" y="2"/>
                    </a:lnTo>
                    <a:lnTo>
                      <a:pt x="331" y="2"/>
                    </a:lnTo>
                    <a:lnTo>
                      <a:pt x="346" y="0"/>
                    </a:lnTo>
                    <a:lnTo>
                      <a:pt x="360" y="0"/>
                    </a:lnTo>
                    <a:lnTo>
                      <a:pt x="375" y="2"/>
                    </a:lnTo>
                    <a:lnTo>
                      <a:pt x="387" y="6"/>
                    </a:lnTo>
                    <a:lnTo>
                      <a:pt x="395" y="13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Freeform 90"/>
              <p:cNvSpPr>
                <a:spLocks/>
              </p:cNvSpPr>
              <p:nvPr/>
            </p:nvSpPr>
            <p:spPr bwMode="auto">
              <a:xfrm>
                <a:off x="3349" y="3427"/>
                <a:ext cx="2023" cy="308"/>
              </a:xfrm>
              <a:custGeom>
                <a:avLst/>
                <a:gdLst>
                  <a:gd name="T0" fmla="*/ 2012 w 2023"/>
                  <a:gd name="T1" fmla="*/ 34 h 308"/>
                  <a:gd name="T2" fmla="*/ 1969 w 2023"/>
                  <a:gd name="T3" fmla="*/ 38 h 308"/>
                  <a:gd name="T4" fmla="*/ 1921 w 2023"/>
                  <a:gd name="T5" fmla="*/ 38 h 308"/>
                  <a:gd name="T6" fmla="*/ 1871 w 2023"/>
                  <a:gd name="T7" fmla="*/ 48 h 308"/>
                  <a:gd name="T8" fmla="*/ 1683 w 2023"/>
                  <a:gd name="T9" fmla="*/ 70 h 308"/>
                  <a:gd name="T10" fmla="*/ 1645 w 2023"/>
                  <a:gd name="T11" fmla="*/ 78 h 308"/>
                  <a:gd name="T12" fmla="*/ 1606 w 2023"/>
                  <a:gd name="T13" fmla="*/ 86 h 308"/>
                  <a:gd name="T14" fmla="*/ 1498 w 2023"/>
                  <a:gd name="T15" fmla="*/ 103 h 308"/>
                  <a:gd name="T16" fmla="*/ 1357 w 2023"/>
                  <a:gd name="T17" fmla="*/ 122 h 308"/>
                  <a:gd name="T18" fmla="*/ 1214 w 2023"/>
                  <a:gd name="T19" fmla="*/ 139 h 308"/>
                  <a:gd name="T20" fmla="*/ 1071 w 2023"/>
                  <a:gd name="T21" fmla="*/ 158 h 308"/>
                  <a:gd name="T22" fmla="*/ 930 w 2023"/>
                  <a:gd name="T23" fmla="*/ 178 h 308"/>
                  <a:gd name="T24" fmla="*/ 789 w 2023"/>
                  <a:gd name="T25" fmla="*/ 199 h 308"/>
                  <a:gd name="T26" fmla="*/ 646 w 2023"/>
                  <a:gd name="T27" fmla="*/ 214 h 308"/>
                  <a:gd name="T28" fmla="*/ 501 w 2023"/>
                  <a:gd name="T29" fmla="*/ 233 h 308"/>
                  <a:gd name="T30" fmla="*/ 356 w 2023"/>
                  <a:gd name="T31" fmla="*/ 252 h 308"/>
                  <a:gd name="T32" fmla="*/ 213 w 2023"/>
                  <a:gd name="T33" fmla="*/ 275 h 308"/>
                  <a:gd name="T34" fmla="*/ 72 w 2023"/>
                  <a:gd name="T35" fmla="*/ 298 h 308"/>
                  <a:gd name="T36" fmla="*/ 10 w 2023"/>
                  <a:gd name="T37" fmla="*/ 288 h 308"/>
                  <a:gd name="T38" fmla="*/ 47 w 2023"/>
                  <a:gd name="T39" fmla="*/ 279 h 308"/>
                  <a:gd name="T40" fmla="*/ 87 w 2023"/>
                  <a:gd name="T41" fmla="*/ 273 h 308"/>
                  <a:gd name="T42" fmla="*/ 130 w 2023"/>
                  <a:gd name="T43" fmla="*/ 266 h 308"/>
                  <a:gd name="T44" fmla="*/ 172 w 2023"/>
                  <a:gd name="T45" fmla="*/ 256 h 308"/>
                  <a:gd name="T46" fmla="*/ 219 w 2023"/>
                  <a:gd name="T47" fmla="*/ 248 h 308"/>
                  <a:gd name="T48" fmla="*/ 267 w 2023"/>
                  <a:gd name="T49" fmla="*/ 243 h 308"/>
                  <a:gd name="T50" fmla="*/ 317 w 2023"/>
                  <a:gd name="T51" fmla="*/ 239 h 308"/>
                  <a:gd name="T52" fmla="*/ 364 w 2023"/>
                  <a:gd name="T53" fmla="*/ 223 h 308"/>
                  <a:gd name="T54" fmla="*/ 441 w 2023"/>
                  <a:gd name="T55" fmla="*/ 208 h 308"/>
                  <a:gd name="T56" fmla="*/ 520 w 2023"/>
                  <a:gd name="T57" fmla="*/ 202 h 308"/>
                  <a:gd name="T58" fmla="*/ 572 w 2023"/>
                  <a:gd name="T59" fmla="*/ 193 h 308"/>
                  <a:gd name="T60" fmla="*/ 642 w 2023"/>
                  <a:gd name="T61" fmla="*/ 187 h 308"/>
                  <a:gd name="T62" fmla="*/ 771 w 2023"/>
                  <a:gd name="T63" fmla="*/ 170 h 308"/>
                  <a:gd name="T64" fmla="*/ 903 w 2023"/>
                  <a:gd name="T65" fmla="*/ 153 h 308"/>
                  <a:gd name="T66" fmla="*/ 1036 w 2023"/>
                  <a:gd name="T67" fmla="*/ 135 h 308"/>
                  <a:gd name="T68" fmla="*/ 1171 w 2023"/>
                  <a:gd name="T69" fmla="*/ 118 h 308"/>
                  <a:gd name="T70" fmla="*/ 1299 w 2023"/>
                  <a:gd name="T71" fmla="*/ 95 h 308"/>
                  <a:gd name="T72" fmla="*/ 1407 w 2023"/>
                  <a:gd name="T73" fmla="*/ 82 h 308"/>
                  <a:gd name="T74" fmla="*/ 1515 w 2023"/>
                  <a:gd name="T75" fmla="*/ 67 h 308"/>
                  <a:gd name="T76" fmla="*/ 1623 w 2023"/>
                  <a:gd name="T77" fmla="*/ 51 h 308"/>
                  <a:gd name="T78" fmla="*/ 1734 w 2023"/>
                  <a:gd name="T79" fmla="*/ 36 h 308"/>
                  <a:gd name="T80" fmla="*/ 1846 w 2023"/>
                  <a:gd name="T81" fmla="*/ 25 h 308"/>
                  <a:gd name="T82" fmla="*/ 1915 w 2023"/>
                  <a:gd name="T83" fmla="*/ 15 h 308"/>
                  <a:gd name="T84" fmla="*/ 1962 w 2023"/>
                  <a:gd name="T85" fmla="*/ 9 h 308"/>
                  <a:gd name="T86" fmla="*/ 2014 w 2023"/>
                  <a:gd name="T87" fmla="*/ 0 h 30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23"/>
                  <a:gd name="T133" fmla="*/ 0 h 308"/>
                  <a:gd name="T134" fmla="*/ 2023 w 2023"/>
                  <a:gd name="T135" fmla="*/ 308 h 30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23" h="308">
                    <a:moveTo>
                      <a:pt x="2021" y="15"/>
                    </a:moveTo>
                    <a:lnTo>
                      <a:pt x="2023" y="28"/>
                    </a:lnTo>
                    <a:lnTo>
                      <a:pt x="2012" y="34"/>
                    </a:lnTo>
                    <a:lnTo>
                      <a:pt x="1998" y="38"/>
                    </a:lnTo>
                    <a:lnTo>
                      <a:pt x="1983" y="42"/>
                    </a:lnTo>
                    <a:lnTo>
                      <a:pt x="1969" y="38"/>
                    </a:lnTo>
                    <a:lnTo>
                      <a:pt x="1952" y="36"/>
                    </a:lnTo>
                    <a:lnTo>
                      <a:pt x="1938" y="36"/>
                    </a:lnTo>
                    <a:lnTo>
                      <a:pt x="1921" y="38"/>
                    </a:lnTo>
                    <a:lnTo>
                      <a:pt x="1904" y="42"/>
                    </a:lnTo>
                    <a:lnTo>
                      <a:pt x="1888" y="44"/>
                    </a:lnTo>
                    <a:lnTo>
                      <a:pt x="1871" y="48"/>
                    </a:lnTo>
                    <a:lnTo>
                      <a:pt x="1855" y="48"/>
                    </a:lnTo>
                    <a:lnTo>
                      <a:pt x="1695" y="67"/>
                    </a:lnTo>
                    <a:lnTo>
                      <a:pt x="1683" y="70"/>
                    </a:lnTo>
                    <a:lnTo>
                      <a:pt x="1670" y="74"/>
                    </a:lnTo>
                    <a:lnTo>
                      <a:pt x="1658" y="76"/>
                    </a:lnTo>
                    <a:lnTo>
                      <a:pt x="1645" y="78"/>
                    </a:lnTo>
                    <a:lnTo>
                      <a:pt x="1633" y="80"/>
                    </a:lnTo>
                    <a:lnTo>
                      <a:pt x="1620" y="82"/>
                    </a:lnTo>
                    <a:lnTo>
                      <a:pt x="1606" y="86"/>
                    </a:lnTo>
                    <a:lnTo>
                      <a:pt x="1594" y="88"/>
                    </a:lnTo>
                    <a:lnTo>
                      <a:pt x="1546" y="95"/>
                    </a:lnTo>
                    <a:lnTo>
                      <a:pt x="1498" y="103"/>
                    </a:lnTo>
                    <a:lnTo>
                      <a:pt x="1453" y="111"/>
                    </a:lnTo>
                    <a:lnTo>
                      <a:pt x="1405" y="116"/>
                    </a:lnTo>
                    <a:lnTo>
                      <a:pt x="1357" y="122"/>
                    </a:lnTo>
                    <a:lnTo>
                      <a:pt x="1310" y="128"/>
                    </a:lnTo>
                    <a:lnTo>
                      <a:pt x="1262" y="134"/>
                    </a:lnTo>
                    <a:lnTo>
                      <a:pt x="1214" y="139"/>
                    </a:lnTo>
                    <a:lnTo>
                      <a:pt x="1167" y="145"/>
                    </a:lnTo>
                    <a:lnTo>
                      <a:pt x="1119" y="151"/>
                    </a:lnTo>
                    <a:lnTo>
                      <a:pt x="1071" y="158"/>
                    </a:lnTo>
                    <a:lnTo>
                      <a:pt x="1024" y="164"/>
                    </a:lnTo>
                    <a:lnTo>
                      <a:pt x="978" y="172"/>
                    </a:lnTo>
                    <a:lnTo>
                      <a:pt x="930" y="178"/>
                    </a:lnTo>
                    <a:lnTo>
                      <a:pt x="883" y="187"/>
                    </a:lnTo>
                    <a:lnTo>
                      <a:pt x="837" y="195"/>
                    </a:lnTo>
                    <a:lnTo>
                      <a:pt x="789" y="199"/>
                    </a:lnTo>
                    <a:lnTo>
                      <a:pt x="744" y="204"/>
                    </a:lnTo>
                    <a:lnTo>
                      <a:pt x="694" y="210"/>
                    </a:lnTo>
                    <a:lnTo>
                      <a:pt x="646" y="214"/>
                    </a:lnTo>
                    <a:lnTo>
                      <a:pt x="599" y="220"/>
                    </a:lnTo>
                    <a:lnTo>
                      <a:pt x="551" y="227"/>
                    </a:lnTo>
                    <a:lnTo>
                      <a:pt x="501" y="233"/>
                    </a:lnTo>
                    <a:lnTo>
                      <a:pt x="454" y="239"/>
                    </a:lnTo>
                    <a:lnTo>
                      <a:pt x="404" y="246"/>
                    </a:lnTo>
                    <a:lnTo>
                      <a:pt x="356" y="252"/>
                    </a:lnTo>
                    <a:lnTo>
                      <a:pt x="308" y="260"/>
                    </a:lnTo>
                    <a:lnTo>
                      <a:pt x="261" y="267"/>
                    </a:lnTo>
                    <a:lnTo>
                      <a:pt x="213" y="275"/>
                    </a:lnTo>
                    <a:lnTo>
                      <a:pt x="165" y="283"/>
                    </a:lnTo>
                    <a:lnTo>
                      <a:pt x="118" y="290"/>
                    </a:lnTo>
                    <a:lnTo>
                      <a:pt x="72" y="298"/>
                    </a:lnTo>
                    <a:lnTo>
                      <a:pt x="0" y="308"/>
                    </a:lnTo>
                    <a:lnTo>
                      <a:pt x="4" y="296"/>
                    </a:lnTo>
                    <a:lnTo>
                      <a:pt x="10" y="288"/>
                    </a:lnTo>
                    <a:lnTo>
                      <a:pt x="20" y="283"/>
                    </a:lnTo>
                    <a:lnTo>
                      <a:pt x="33" y="281"/>
                    </a:lnTo>
                    <a:lnTo>
                      <a:pt x="47" y="279"/>
                    </a:lnTo>
                    <a:lnTo>
                      <a:pt x="62" y="279"/>
                    </a:lnTo>
                    <a:lnTo>
                      <a:pt x="74" y="277"/>
                    </a:lnTo>
                    <a:lnTo>
                      <a:pt x="87" y="273"/>
                    </a:lnTo>
                    <a:lnTo>
                      <a:pt x="101" y="271"/>
                    </a:lnTo>
                    <a:lnTo>
                      <a:pt x="116" y="267"/>
                    </a:lnTo>
                    <a:lnTo>
                      <a:pt x="130" y="266"/>
                    </a:lnTo>
                    <a:lnTo>
                      <a:pt x="145" y="262"/>
                    </a:lnTo>
                    <a:lnTo>
                      <a:pt x="159" y="260"/>
                    </a:lnTo>
                    <a:lnTo>
                      <a:pt x="172" y="256"/>
                    </a:lnTo>
                    <a:lnTo>
                      <a:pt x="188" y="254"/>
                    </a:lnTo>
                    <a:lnTo>
                      <a:pt x="203" y="250"/>
                    </a:lnTo>
                    <a:lnTo>
                      <a:pt x="219" y="248"/>
                    </a:lnTo>
                    <a:lnTo>
                      <a:pt x="236" y="246"/>
                    </a:lnTo>
                    <a:lnTo>
                      <a:pt x="250" y="244"/>
                    </a:lnTo>
                    <a:lnTo>
                      <a:pt x="267" y="243"/>
                    </a:lnTo>
                    <a:lnTo>
                      <a:pt x="284" y="241"/>
                    </a:lnTo>
                    <a:lnTo>
                      <a:pt x="300" y="241"/>
                    </a:lnTo>
                    <a:lnTo>
                      <a:pt x="317" y="239"/>
                    </a:lnTo>
                    <a:lnTo>
                      <a:pt x="333" y="239"/>
                    </a:lnTo>
                    <a:lnTo>
                      <a:pt x="342" y="231"/>
                    </a:lnTo>
                    <a:lnTo>
                      <a:pt x="364" y="223"/>
                    </a:lnTo>
                    <a:lnTo>
                      <a:pt x="389" y="218"/>
                    </a:lnTo>
                    <a:lnTo>
                      <a:pt x="414" y="212"/>
                    </a:lnTo>
                    <a:lnTo>
                      <a:pt x="441" y="208"/>
                    </a:lnTo>
                    <a:lnTo>
                      <a:pt x="466" y="206"/>
                    </a:lnTo>
                    <a:lnTo>
                      <a:pt x="493" y="204"/>
                    </a:lnTo>
                    <a:lnTo>
                      <a:pt x="520" y="202"/>
                    </a:lnTo>
                    <a:lnTo>
                      <a:pt x="545" y="202"/>
                    </a:lnTo>
                    <a:lnTo>
                      <a:pt x="557" y="197"/>
                    </a:lnTo>
                    <a:lnTo>
                      <a:pt x="572" y="193"/>
                    </a:lnTo>
                    <a:lnTo>
                      <a:pt x="586" y="193"/>
                    </a:lnTo>
                    <a:lnTo>
                      <a:pt x="601" y="193"/>
                    </a:lnTo>
                    <a:lnTo>
                      <a:pt x="642" y="187"/>
                    </a:lnTo>
                    <a:lnTo>
                      <a:pt x="684" y="181"/>
                    </a:lnTo>
                    <a:lnTo>
                      <a:pt x="727" y="176"/>
                    </a:lnTo>
                    <a:lnTo>
                      <a:pt x="771" y="170"/>
                    </a:lnTo>
                    <a:lnTo>
                      <a:pt x="814" y="164"/>
                    </a:lnTo>
                    <a:lnTo>
                      <a:pt x="858" y="158"/>
                    </a:lnTo>
                    <a:lnTo>
                      <a:pt x="903" y="153"/>
                    </a:lnTo>
                    <a:lnTo>
                      <a:pt x="947" y="147"/>
                    </a:lnTo>
                    <a:lnTo>
                      <a:pt x="992" y="141"/>
                    </a:lnTo>
                    <a:lnTo>
                      <a:pt x="1036" y="135"/>
                    </a:lnTo>
                    <a:lnTo>
                      <a:pt x="1082" y="130"/>
                    </a:lnTo>
                    <a:lnTo>
                      <a:pt x="1125" y="124"/>
                    </a:lnTo>
                    <a:lnTo>
                      <a:pt x="1171" y="118"/>
                    </a:lnTo>
                    <a:lnTo>
                      <a:pt x="1214" y="111"/>
                    </a:lnTo>
                    <a:lnTo>
                      <a:pt x="1256" y="103"/>
                    </a:lnTo>
                    <a:lnTo>
                      <a:pt x="1299" y="95"/>
                    </a:lnTo>
                    <a:lnTo>
                      <a:pt x="1334" y="92"/>
                    </a:lnTo>
                    <a:lnTo>
                      <a:pt x="1370" y="88"/>
                    </a:lnTo>
                    <a:lnTo>
                      <a:pt x="1407" y="82"/>
                    </a:lnTo>
                    <a:lnTo>
                      <a:pt x="1442" y="78"/>
                    </a:lnTo>
                    <a:lnTo>
                      <a:pt x="1477" y="72"/>
                    </a:lnTo>
                    <a:lnTo>
                      <a:pt x="1515" y="67"/>
                    </a:lnTo>
                    <a:lnTo>
                      <a:pt x="1550" y="61"/>
                    </a:lnTo>
                    <a:lnTo>
                      <a:pt x="1587" y="57"/>
                    </a:lnTo>
                    <a:lnTo>
                      <a:pt x="1623" y="51"/>
                    </a:lnTo>
                    <a:lnTo>
                      <a:pt x="1660" y="46"/>
                    </a:lnTo>
                    <a:lnTo>
                      <a:pt x="1697" y="42"/>
                    </a:lnTo>
                    <a:lnTo>
                      <a:pt x="1734" y="36"/>
                    </a:lnTo>
                    <a:lnTo>
                      <a:pt x="1772" y="32"/>
                    </a:lnTo>
                    <a:lnTo>
                      <a:pt x="1809" y="28"/>
                    </a:lnTo>
                    <a:lnTo>
                      <a:pt x="1846" y="25"/>
                    </a:lnTo>
                    <a:lnTo>
                      <a:pt x="1884" y="21"/>
                    </a:lnTo>
                    <a:lnTo>
                      <a:pt x="1898" y="19"/>
                    </a:lnTo>
                    <a:lnTo>
                      <a:pt x="1915" y="15"/>
                    </a:lnTo>
                    <a:lnTo>
                      <a:pt x="1929" y="13"/>
                    </a:lnTo>
                    <a:lnTo>
                      <a:pt x="1946" y="11"/>
                    </a:lnTo>
                    <a:lnTo>
                      <a:pt x="1962" y="9"/>
                    </a:lnTo>
                    <a:lnTo>
                      <a:pt x="1979" y="7"/>
                    </a:lnTo>
                    <a:lnTo>
                      <a:pt x="1996" y="4"/>
                    </a:lnTo>
                    <a:lnTo>
                      <a:pt x="2014" y="0"/>
                    </a:lnTo>
                    <a:lnTo>
                      <a:pt x="2021" y="15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Freeform 91"/>
              <p:cNvSpPr>
                <a:spLocks/>
              </p:cNvSpPr>
              <p:nvPr/>
            </p:nvSpPr>
            <p:spPr bwMode="auto">
              <a:xfrm>
                <a:off x="4182" y="3486"/>
                <a:ext cx="203" cy="42"/>
              </a:xfrm>
              <a:custGeom>
                <a:avLst/>
                <a:gdLst>
                  <a:gd name="T0" fmla="*/ 203 w 203"/>
                  <a:gd name="T1" fmla="*/ 11 h 42"/>
                  <a:gd name="T2" fmla="*/ 182 w 203"/>
                  <a:gd name="T3" fmla="*/ 21 h 42"/>
                  <a:gd name="T4" fmla="*/ 157 w 203"/>
                  <a:gd name="T5" fmla="*/ 27 h 42"/>
                  <a:gd name="T6" fmla="*/ 130 w 203"/>
                  <a:gd name="T7" fmla="*/ 29 h 42"/>
                  <a:gd name="T8" fmla="*/ 103 w 203"/>
                  <a:gd name="T9" fmla="*/ 29 h 42"/>
                  <a:gd name="T10" fmla="*/ 74 w 203"/>
                  <a:gd name="T11" fmla="*/ 31 h 42"/>
                  <a:gd name="T12" fmla="*/ 48 w 203"/>
                  <a:gd name="T13" fmla="*/ 33 h 42"/>
                  <a:gd name="T14" fmla="*/ 23 w 203"/>
                  <a:gd name="T15" fmla="*/ 36 h 42"/>
                  <a:gd name="T16" fmla="*/ 0 w 203"/>
                  <a:gd name="T17" fmla="*/ 42 h 42"/>
                  <a:gd name="T18" fmla="*/ 21 w 203"/>
                  <a:gd name="T19" fmla="*/ 34 h 42"/>
                  <a:gd name="T20" fmla="*/ 39 w 203"/>
                  <a:gd name="T21" fmla="*/ 27 h 42"/>
                  <a:gd name="T22" fmla="*/ 62 w 203"/>
                  <a:gd name="T23" fmla="*/ 21 h 42"/>
                  <a:gd name="T24" fmla="*/ 83 w 203"/>
                  <a:gd name="T25" fmla="*/ 15 h 42"/>
                  <a:gd name="T26" fmla="*/ 103 w 203"/>
                  <a:gd name="T27" fmla="*/ 11 h 42"/>
                  <a:gd name="T28" fmla="*/ 126 w 203"/>
                  <a:gd name="T29" fmla="*/ 8 h 42"/>
                  <a:gd name="T30" fmla="*/ 147 w 203"/>
                  <a:gd name="T31" fmla="*/ 4 h 42"/>
                  <a:gd name="T32" fmla="*/ 170 w 203"/>
                  <a:gd name="T33" fmla="*/ 0 h 42"/>
                  <a:gd name="T34" fmla="*/ 178 w 203"/>
                  <a:gd name="T35" fmla="*/ 4 h 42"/>
                  <a:gd name="T36" fmla="*/ 186 w 203"/>
                  <a:gd name="T37" fmla="*/ 6 h 42"/>
                  <a:gd name="T38" fmla="*/ 195 w 203"/>
                  <a:gd name="T39" fmla="*/ 10 h 42"/>
                  <a:gd name="T40" fmla="*/ 203 w 203"/>
                  <a:gd name="T41" fmla="*/ 11 h 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3"/>
                  <a:gd name="T64" fmla="*/ 0 h 42"/>
                  <a:gd name="T65" fmla="*/ 203 w 203"/>
                  <a:gd name="T66" fmla="*/ 42 h 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3" h="42">
                    <a:moveTo>
                      <a:pt x="203" y="11"/>
                    </a:moveTo>
                    <a:lnTo>
                      <a:pt x="182" y="21"/>
                    </a:lnTo>
                    <a:lnTo>
                      <a:pt x="157" y="27"/>
                    </a:lnTo>
                    <a:lnTo>
                      <a:pt x="130" y="29"/>
                    </a:lnTo>
                    <a:lnTo>
                      <a:pt x="103" y="29"/>
                    </a:lnTo>
                    <a:lnTo>
                      <a:pt x="74" y="31"/>
                    </a:lnTo>
                    <a:lnTo>
                      <a:pt x="48" y="33"/>
                    </a:lnTo>
                    <a:lnTo>
                      <a:pt x="23" y="36"/>
                    </a:lnTo>
                    <a:lnTo>
                      <a:pt x="0" y="42"/>
                    </a:lnTo>
                    <a:lnTo>
                      <a:pt x="21" y="34"/>
                    </a:lnTo>
                    <a:lnTo>
                      <a:pt x="39" y="27"/>
                    </a:lnTo>
                    <a:lnTo>
                      <a:pt x="62" y="21"/>
                    </a:lnTo>
                    <a:lnTo>
                      <a:pt x="83" y="15"/>
                    </a:lnTo>
                    <a:lnTo>
                      <a:pt x="103" y="11"/>
                    </a:lnTo>
                    <a:lnTo>
                      <a:pt x="126" y="8"/>
                    </a:lnTo>
                    <a:lnTo>
                      <a:pt x="147" y="4"/>
                    </a:lnTo>
                    <a:lnTo>
                      <a:pt x="170" y="0"/>
                    </a:lnTo>
                    <a:lnTo>
                      <a:pt x="178" y="4"/>
                    </a:lnTo>
                    <a:lnTo>
                      <a:pt x="186" y="6"/>
                    </a:lnTo>
                    <a:lnTo>
                      <a:pt x="195" y="10"/>
                    </a:lnTo>
                    <a:lnTo>
                      <a:pt x="203" y="11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Freeform 92"/>
              <p:cNvSpPr>
                <a:spLocks/>
              </p:cNvSpPr>
              <p:nvPr/>
            </p:nvSpPr>
            <p:spPr bwMode="auto">
              <a:xfrm>
                <a:off x="3467" y="3501"/>
                <a:ext cx="224" cy="42"/>
              </a:xfrm>
              <a:custGeom>
                <a:avLst/>
                <a:gdLst>
                  <a:gd name="T0" fmla="*/ 215 w 224"/>
                  <a:gd name="T1" fmla="*/ 4 h 42"/>
                  <a:gd name="T2" fmla="*/ 224 w 224"/>
                  <a:gd name="T3" fmla="*/ 27 h 42"/>
                  <a:gd name="T4" fmla="*/ 207 w 224"/>
                  <a:gd name="T5" fmla="*/ 19 h 42"/>
                  <a:gd name="T6" fmla="*/ 195 w 224"/>
                  <a:gd name="T7" fmla="*/ 19 h 42"/>
                  <a:gd name="T8" fmla="*/ 180 w 224"/>
                  <a:gd name="T9" fmla="*/ 21 h 42"/>
                  <a:gd name="T10" fmla="*/ 163 w 224"/>
                  <a:gd name="T11" fmla="*/ 18 h 42"/>
                  <a:gd name="T12" fmla="*/ 157 w 224"/>
                  <a:gd name="T13" fmla="*/ 18 h 42"/>
                  <a:gd name="T14" fmla="*/ 151 w 224"/>
                  <a:gd name="T15" fmla="*/ 19 h 42"/>
                  <a:gd name="T16" fmla="*/ 145 w 224"/>
                  <a:gd name="T17" fmla="*/ 23 h 42"/>
                  <a:gd name="T18" fmla="*/ 143 w 224"/>
                  <a:gd name="T19" fmla="*/ 27 h 42"/>
                  <a:gd name="T20" fmla="*/ 141 w 224"/>
                  <a:gd name="T21" fmla="*/ 29 h 42"/>
                  <a:gd name="T22" fmla="*/ 139 w 224"/>
                  <a:gd name="T23" fmla="*/ 33 h 42"/>
                  <a:gd name="T24" fmla="*/ 139 w 224"/>
                  <a:gd name="T25" fmla="*/ 39 h 42"/>
                  <a:gd name="T26" fmla="*/ 139 w 224"/>
                  <a:gd name="T27" fmla="*/ 42 h 42"/>
                  <a:gd name="T28" fmla="*/ 130 w 224"/>
                  <a:gd name="T29" fmla="*/ 37 h 42"/>
                  <a:gd name="T30" fmla="*/ 124 w 224"/>
                  <a:gd name="T31" fmla="*/ 35 h 42"/>
                  <a:gd name="T32" fmla="*/ 116 w 224"/>
                  <a:gd name="T33" fmla="*/ 35 h 42"/>
                  <a:gd name="T34" fmla="*/ 108 w 224"/>
                  <a:gd name="T35" fmla="*/ 35 h 42"/>
                  <a:gd name="T36" fmla="*/ 99 w 224"/>
                  <a:gd name="T37" fmla="*/ 35 h 42"/>
                  <a:gd name="T38" fmla="*/ 91 w 224"/>
                  <a:gd name="T39" fmla="*/ 33 h 42"/>
                  <a:gd name="T40" fmla="*/ 85 w 224"/>
                  <a:gd name="T41" fmla="*/ 29 h 42"/>
                  <a:gd name="T42" fmla="*/ 76 w 224"/>
                  <a:gd name="T43" fmla="*/ 23 h 42"/>
                  <a:gd name="T44" fmla="*/ 66 w 224"/>
                  <a:gd name="T45" fmla="*/ 23 h 42"/>
                  <a:gd name="T46" fmla="*/ 56 w 224"/>
                  <a:gd name="T47" fmla="*/ 25 h 42"/>
                  <a:gd name="T48" fmla="*/ 45 w 224"/>
                  <a:gd name="T49" fmla="*/ 27 h 42"/>
                  <a:gd name="T50" fmla="*/ 35 w 224"/>
                  <a:gd name="T51" fmla="*/ 29 h 42"/>
                  <a:gd name="T52" fmla="*/ 25 w 224"/>
                  <a:gd name="T53" fmla="*/ 31 h 42"/>
                  <a:gd name="T54" fmla="*/ 16 w 224"/>
                  <a:gd name="T55" fmla="*/ 33 h 42"/>
                  <a:gd name="T56" fmla="*/ 8 w 224"/>
                  <a:gd name="T57" fmla="*/ 35 h 42"/>
                  <a:gd name="T58" fmla="*/ 0 w 224"/>
                  <a:gd name="T59" fmla="*/ 35 h 42"/>
                  <a:gd name="T60" fmla="*/ 4 w 224"/>
                  <a:gd name="T61" fmla="*/ 23 h 42"/>
                  <a:gd name="T62" fmla="*/ 14 w 224"/>
                  <a:gd name="T63" fmla="*/ 16 h 42"/>
                  <a:gd name="T64" fmla="*/ 29 w 224"/>
                  <a:gd name="T65" fmla="*/ 10 h 42"/>
                  <a:gd name="T66" fmla="*/ 43 w 224"/>
                  <a:gd name="T67" fmla="*/ 4 h 42"/>
                  <a:gd name="T68" fmla="*/ 62 w 224"/>
                  <a:gd name="T69" fmla="*/ 10 h 42"/>
                  <a:gd name="T70" fmla="*/ 79 w 224"/>
                  <a:gd name="T71" fmla="*/ 12 h 42"/>
                  <a:gd name="T72" fmla="*/ 97 w 224"/>
                  <a:gd name="T73" fmla="*/ 12 h 42"/>
                  <a:gd name="T74" fmla="*/ 114 w 224"/>
                  <a:gd name="T75" fmla="*/ 8 h 42"/>
                  <a:gd name="T76" fmla="*/ 130 w 224"/>
                  <a:gd name="T77" fmla="*/ 6 h 42"/>
                  <a:gd name="T78" fmla="*/ 149 w 224"/>
                  <a:gd name="T79" fmla="*/ 2 h 42"/>
                  <a:gd name="T80" fmla="*/ 166 w 224"/>
                  <a:gd name="T81" fmla="*/ 0 h 42"/>
                  <a:gd name="T82" fmla="*/ 184 w 224"/>
                  <a:gd name="T83" fmla="*/ 2 h 42"/>
                  <a:gd name="T84" fmla="*/ 193 w 224"/>
                  <a:gd name="T85" fmla="*/ 2 h 42"/>
                  <a:gd name="T86" fmla="*/ 201 w 224"/>
                  <a:gd name="T87" fmla="*/ 2 h 42"/>
                  <a:gd name="T88" fmla="*/ 207 w 224"/>
                  <a:gd name="T89" fmla="*/ 4 h 42"/>
                  <a:gd name="T90" fmla="*/ 215 w 224"/>
                  <a:gd name="T91" fmla="*/ 4 h 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4"/>
                  <a:gd name="T139" fmla="*/ 0 h 42"/>
                  <a:gd name="T140" fmla="*/ 224 w 224"/>
                  <a:gd name="T141" fmla="*/ 42 h 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4" h="42">
                    <a:moveTo>
                      <a:pt x="215" y="4"/>
                    </a:moveTo>
                    <a:lnTo>
                      <a:pt x="224" y="27"/>
                    </a:lnTo>
                    <a:lnTo>
                      <a:pt x="207" y="19"/>
                    </a:lnTo>
                    <a:lnTo>
                      <a:pt x="195" y="19"/>
                    </a:lnTo>
                    <a:lnTo>
                      <a:pt x="180" y="21"/>
                    </a:lnTo>
                    <a:lnTo>
                      <a:pt x="163" y="18"/>
                    </a:lnTo>
                    <a:lnTo>
                      <a:pt x="157" y="18"/>
                    </a:lnTo>
                    <a:lnTo>
                      <a:pt x="151" y="19"/>
                    </a:lnTo>
                    <a:lnTo>
                      <a:pt x="145" y="23"/>
                    </a:lnTo>
                    <a:lnTo>
                      <a:pt x="143" y="27"/>
                    </a:lnTo>
                    <a:lnTo>
                      <a:pt x="141" y="29"/>
                    </a:lnTo>
                    <a:lnTo>
                      <a:pt x="139" y="33"/>
                    </a:lnTo>
                    <a:lnTo>
                      <a:pt x="139" y="39"/>
                    </a:lnTo>
                    <a:lnTo>
                      <a:pt x="139" y="42"/>
                    </a:lnTo>
                    <a:lnTo>
                      <a:pt x="130" y="37"/>
                    </a:lnTo>
                    <a:lnTo>
                      <a:pt x="124" y="35"/>
                    </a:lnTo>
                    <a:lnTo>
                      <a:pt x="116" y="35"/>
                    </a:lnTo>
                    <a:lnTo>
                      <a:pt x="108" y="35"/>
                    </a:lnTo>
                    <a:lnTo>
                      <a:pt x="99" y="35"/>
                    </a:lnTo>
                    <a:lnTo>
                      <a:pt x="91" y="33"/>
                    </a:lnTo>
                    <a:lnTo>
                      <a:pt x="85" y="29"/>
                    </a:lnTo>
                    <a:lnTo>
                      <a:pt x="76" y="23"/>
                    </a:lnTo>
                    <a:lnTo>
                      <a:pt x="66" y="23"/>
                    </a:lnTo>
                    <a:lnTo>
                      <a:pt x="56" y="25"/>
                    </a:lnTo>
                    <a:lnTo>
                      <a:pt x="45" y="27"/>
                    </a:lnTo>
                    <a:lnTo>
                      <a:pt x="35" y="29"/>
                    </a:lnTo>
                    <a:lnTo>
                      <a:pt x="25" y="31"/>
                    </a:lnTo>
                    <a:lnTo>
                      <a:pt x="16" y="33"/>
                    </a:lnTo>
                    <a:lnTo>
                      <a:pt x="8" y="35"/>
                    </a:lnTo>
                    <a:lnTo>
                      <a:pt x="0" y="35"/>
                    </a:lnTo>
                    <a:lnTo>
                      <a:pt x="4" y="23"/>
                    </a:lnTo>
                    <a:lnTo>
                      <a:pt x="14" y="16"/>
                    </a:lnTo>
                    <a:lnTo>
                      <a:pt x="29" y="10"/>
                    </a:lnTo>
                    <a:lnTo>
                      <a:pt x="43" y="4"/>
                    </a:lnTo>
                    <a:lnTo>
                      <a:pt x="62" y="10"/>
                    </a:lnTo>
                    <a:lnTo>
                      <a:pt x="79" y="12"/>
                    </a:lnTo>
                    <a:lnTo>
                      <a:pt x="97" y="12"/>
                    </a:lnTo>
                    <a:lnTo>
                      <a:pt x="114" y="8"/>
                    </a:lnTo>
                    <a:lnTo>
                      <a:pt x="130" y="6"/>
                    </a:lnTo>
                    <a:lnTo>
                      <a:pt x="149" y="2"/>
                    </a:lnTo>
                    <a:lnTo>
                      <a:pt x="166" y="0"/>
                    </a:lnTo>
                    <a:lnTo>
                      <a:pt x="184" y="2"/>
                    </a:lnTo>
                    <a:lnTo>
                      <a:pt x="193" y="2"/>
                    </a:lnTo>
                    <a:lnTo>
                      <a:pt x="201" y="2"/>
                    </a:lnTo>
                    <a:lnTo>
                      <a:pt x="207" y="4"/>
                    </a:lnTo>
                    <a:lnTo>
                      <a:pt x="215" y="4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Freeform 93"/>
              <p:cNvSpPr>
                <a:spLocks/>
              </p:cNvSpPr>
              <p:nvPr/>
            </p:nvSpPr>
            <p:spPr bwMode="auto">
              <a:xfrm>
                <a:off x="3485" y="3536"/>
                <a:ext cx="475" cy="78"/>
              </a:xfrm>
              <a:custGeom>
                <a:avLst/>
                <a:gdLst>
                  <a:gd name="T0" fmla="*/ 475 w 475"/>
                  <a:gd name="T1" fmla="*/ 5 h 78"/>
                  <a:gd name="T2" fmla="*/ 463 w 475"/>
                  <a:gd name="T3" fmla="*/ 9 h 78"/>
                  <a:gd name="T4" fmla="*/ 450 w 475"/>
                  <a:gd name="T5" fmla="*/ 13 h 78"/>
                  <a:gd name="T6" fmla="*/ 438 w 475"/>
                  <a:gd name="T7" fmla="*/ 15 h 78"/>
                  <a:gd name="T8" fmla="*/ 423 w 475"/>
                  <a:gd name="T9" fmla="*/ 17 h 78"/>
                  <a:gd name="T10" fmla="*/ 409 w 475"/>
                  <a:gd name="T11" fmla="*/ 19 h 78"/>
                  <a:gd name="T12" fmla="*/ 394 w 475"/>
                  <a:gd name="T13" fmla="*/ 19 h 78"/>
                  <a:gd name="T14" fmla="*/ 380 w 475"/>
                  <a:gd name="T15" fmla="*/ 17 h 78"/>
                  <a:gd name="T16" fmla="*/ 367 w 475"/>
                  <a:gd name="T17" fmla="*/ 15 h 78"/>
                  <a:gd name="T18" fmla="*/ 344 w 475"/>
                  <a:gd name="T19" fmla="*/ 19 h 78"/>
                  <a:gd name="T20" fmla="*/ 324 w 475"/>
                  <a:gd name="T21" fmla="*/ 23 h 78"/>
                  <a:gd name="T22" fmla="*/ 303 w 475"/>
                  <a:gd name="T23" fmla="*/ 26 h 78"/>
                  <a:gd name="T24" fmla="*/ 282 w 475"/>
                  <a:gd name="T25" fmla="*/ 32 h 78"/>
                  <a:gd name="T26" fmla="*/ 264 w 475"/>
                  <a:gd name="T27" fmla="*/ 36 h 78"/>
                  <a:gd name="T28" fmla="*/ 243 w 475"/>
                  <a:gd name="T29" fmla="*/ 38 h 78"/>
                  <a:gd name="T30" fmla="*/ 220 w 475"/>
                  <a:gd name="T31" fmla="*/ 40 h 78"/>
                  <a:gd name="T32" fmla="*/ 197 w 475"/>
                  <a:gd name="T33" fmla="*/ 40 h 78"/>
                  <a:gd name="T34" fmla="*/ 204 w 475"/>
                  <a:gd name="T35" fmla="*/ 44 h 78"/>
                  <a:gd name="T36" fmla="*/ 208 w 475"/>
                  <a:gd name="T37" fmla="*/ 48 h 78"/>
                  <a:gd name="T38" fmla="*/ 210 w 475"/>
                  <a:gd name="T39" fmla="*/ 53 h 78"/>
                  <a:gd name="T40" fmla="*/ 206 w 475"/>
                  <a:gd name="T41" fmla="*/ 59 h 78"/>
                  <a:gd name="T42" fmla="*/ 195 w 475"/>
                  <a:gd name="T43" fmla="*/ 65 h 78"/>
                  <a:gd name="T44" fmla="*/ 187 w 475"/>
                  <a:gd name="T45" fmla="*/ 61 h 78"/>
                  <a:gd name="T46" fmla="*/ 179 w 475"/>
                  <a:gd name="T47" fmla="*/ 53 h 78"/>
                  <a:gd name="T48" fmla="*/ 166 w 475"/>
                  <a:gd name="T49" fmla="*/ 49 h 78"/>
                  <a:gd name="T50" fmla="*/ 170 w 475"/>
                  <a:gd name="T51" fmla="*/ 48 h 78"/>
                  <a:gd name="T52" fmla="*/ 175 w 475"/>
                  <a:gd name="T53" fmla="*/ 48 h 78"/>
                  <a:gd name="T54" fmla="*/ 177 w 475"/>
                  <a:gd name="T55" fmla="*/ 46 h 78"/>
                  <a:gd name="T56" fmla="*/ 181 w 475"/>
                  <a:gd name="T57" fmla="*/ 42 h 78"/>
                  <a:gd name="T58" fmla="*/ 162 w 475"/>
                  <a:gd name="T59" fmla="*/ 40 h 78"/>
                  <a:gd name="T60" fmla="*/ 143 w 475"/>
                  <a:gd name="T61" fmla="*/ 42 h 78"/>
                  <a:gd name="T62" fmla="*/ 127 w 475"/>
                  <a:gd name="T63" fmla="*/ 48 h 78"/>
                  <a:gd name="T64" fmla="*/ 112 w 475"/>
                  <a:gd name="T65" fmla="*/ 53 h 78"/>
                  <a:gd name="T66" fmla="*/ 98 w 475"/>
                  <a:gd name="T67" fmla="*/ 61 h 78"/>
                  <a:gd name="T68" fmla="*/ 81 w 475"/>
                  <a:gd name="T69" fmla="*/ 67 h 78"/>
                  <a:gd name="T70" fmla="*/ 63 w 475"/>
                  <a:gd name="T71" fmla="*/ 69 h 78"/>
                  <a:gd name="T72" fmla="*/ 44 w 475"/>
                  <a:gd name="T73" fmla="*/ 67 h 78"/>
                  <a:gd name="T74" fmla="*/ 34 w 475"/>
                  <a:gd name="T75" fmla="*/ 70 h 78"/>
                  <a:gd name="T76" fmla="*/ 23 w 475"/>
                  <a:gd name="T77" fmla="*/ 74 h 78"/>
                  <a:gd name="T78" fmla="*/ 11 w 475"/>
                  <a:gd name="T79" fmla="*/ 76 h 78"/>
                  <a:gd name="T80" fmla="*/ 0 w 475"/>
                  <a:gd name="T81" fmla="*/ 78 h 78"/>
                  <a:gd name="T82" fmla="*/ 29 w 475"/>
                  <a:gd name="T83" fmla="*/ 67 h 78"/>
                  <a:gd name="T84" fmla="*/ 58 w 475"/>
                  <a:gd name="T85" fmla="*/ 55 h 78"/>
                  <a:gd name="T86" fmla="*/ 90 w 475"/>
                  <a:gd name="T87" fmla="*/ 46 h 78"/>
                  <a:gd name="T88" fmla="*/ 121 w 475"/>
                  <a:gd name="T89" fmla="*/ 36 h 78"/>
                  <a:gd name="T90" fmla="*/ 154 w 475"/>
                  <a:gd name="T91" fmla="*/ 30 h 78"/>
                  <a:gd name="T92" fmla="*/ 187 w 475"/>
                  <a:gd name="T93" fmla="*/ 26 h 78"/>
                  <a:gd name="T94" fmla="*/ 222 w 475"/>
                  <a:gd name="T95" fmla="*/ 26 h 78"/>
                  <a:gd name="T96" fmla="*/ 257 w 475"/>
                  <a:gd name="T97" fmla="*/ 28 h 78"/>
                  <a:gd name="T98" fmla="*/ 282 w 475"/>
                  <a:gd name="T99" fmla="*/ 19 h 78"/>
                  <a:gd name="T100" fmla="*/ 307 w 475"/>
                  <a:gd name="T101" fmla="*/ 13 h 78"/>
                  <a:gd name="T102" fmla="*/ 334 w 475"/>
                  <a:gd name="T103" fmla="*/ 7 h 78"/>
                  <a:gd name="T104" fmla="*/ 361 w 475"/>
                  <a:gd name="T105" fmla="*/ 2 h 78"/>
                  <a:gd name="T106" fmla="*/ 388 w 475"/>
                  <a:gd name="T107" fmla="*/ 0 h 78"/>
                  <a:gd name="T108" fmla="*/ 417 w 475"/>
                  <a:gd name="T109" fmla="*/ 0 h 78"/>
                  <a:gd name="T110" fmla="*/ 446 w 475"/>
                  <a:gd name="T111" fmla="*/ 2 h 78"/>
                  <a:gd name="T112" fmla="*/ 475 w 475"/>
                  <a:gd name="T113" fmla="*/ 5 h 7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75"/>
                  <a:gd name="T172" fmla="*/ 0 h 78"/>
                  <a:gd name="T173" fmla="*/ 475 w 475"/>
                  <a:gd name="T174" fmla="*/ 78 h 7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75" h="78">
                    <a:moveTo>
                      <a:pt x="475" y="5"/>
                    </a:moveTo>
                    <a:lnTo>
                      <a:pt x="463" y="9"/>
                    </a:lnTo>
                    <a:lnTo>
                      <a:pt x="450" y="13"/>
                    </a:lnTo>
                    <a:lnTo>
                      <a:pt x="438" y="15"/>
                    </a:lnTo>
                    <a:lnTo>
                      <a:pt x="423" y="17"/>
                    </a:lnTo>
                    <a:lnTo>
                      <a:pt x="409" y="19"/>
                    </a:lnTo>
                    <a:lnTo>
                      <a:pt x="394" y="19"/>
                    </a:lnTo>
                    <a:lnTo>
                      <a:pt x="380" y="17"/>
                    </a:lnTo>
                    <a:lnTo>
                      <a:pt x="367" y="15"/>
                    </a:lnTo>
                    <a:lnTo>
                      <a:pt x="344" y="19"/>
                    </a:lnTo>
                    <a:lnTo>
                      <a:pt x="324" y="23"/>
                    </a:lnTo>
                    <a:lnTo>
                      <a:pt x="303" y="26"/>
                    </a:lnTo>
                    <a:lnTo>
                      <a:pt x="282" y="32"/>
                    </a:lnTo>
                    <a:lnTo>
                      <a:pt x="264" y="36"/>
                    </a:lnTo>
                    <a:lnTo>
                      <a:pt x="243" y="38"/>
                    </a:lnTo>
                    <a:lnTo>
                      <a:pt x="220" y="40"/>
                    </a:lnTo>
                    <a:lnTo>
                      <a:pt x="197" y="40"/>
                    </a:lnTo>
                    <a:lnTo>
                      <a:pt x="204" y="44"/>
                    </a:lnTo>
                    <a:lnTo>
                      <a:pt x="208" y="48"/>
                    </a:lnTo>
                    <a:lnTo>
                      <a:pt x="210" y="53"/>
                    </a:lnTo>
                    <a:lnTo>
                      <a:pt x="206" y="59"/>
                    </a:lnTo>
                    <a:lnTo>
                      <a:pt x="195" y="65"/>
                    </a:lnTo>
                    <a:lnTo>
                      <a:pt x="187" y="61"/>
                    </a:lnTo>
                    <a:lnTo>
                      <a:pt x="179" y="53"/>
                    </a:lnTo>
                    <a:lnTo>
                      <a:pt x="166" y="49"/>
                    </a:lnTo>
                    <a:lnTo>
                      <a:pt x="170" y="48"/>
                    </a:lnTo>
                    <a:lnTo>
                      <a:pt x="175" y="48"/>
                    </a:lnTo>
                    <a:lnTo>
                      <a:pt x="177" y="46"/>
                    </a:lnTo>
                    <a:lnTo>
                      <a:pt x="181" y="42"/>
                    </a:lnTo>
                    <a:lnTo>
                      <a:pt x="162" y="40"/>
                    </a:lnTo>
                    <a:lnTo>
                      <a:pt x="143" y="42"/>
                    </a:lnTo>
                    <a:lnTo>
                      <a:pt x="127" y="48"/>
                    </a:lnTo>
                    <a:lnTo>
                      <a:pt x="112" y="53"/>
                    </a:lnTo>
                    <a:lnTo>
                      <a:pt x="98" y="61"/>
                    </a:lnTo>
                    <a:lnTo>
                      <a:pt x="81" y="67"/>
                    </a:lnTo>
                    <a:lnTo>
                      <a:pt x="63" y="69"/>
                    </a:lnTo>
                    <a:lnTo>
                      <a:pt x="44" y="67"/>
                    </a:lnTo>
                    <a:lnTo>
                      <a:pt x="34" y="70"/>
                    </a:lnTo>
                    <a:lnTo>
                      <a:pt x="23" y="74"/>
                    </a:lnTo>
                    <a:lnTo>
                      <a:pt x="11" y="76"/>
                    </a:lnTo>
                    <a:lnTo>
                      <a:pt x="0" y="78"/>
                    </a:lnTo>
                    <a:lnTo>
                      <a:pt x="29" y="67"/>
                    </a:lnTo>
                    <a:lnTo>
                      <a:pt x="58" y="55"/>
                    </a:lnTo>
                    <a:lnTo>
                      <a:pt x="90" y="46"/>
                    </a:lnTo>
                    <a:lnTo>
                      <a:pt x="121" y="36"/>
                    </a:lnTo>
                    <a:lnTo>
                      <a:pt x="154" y="30"/>
                    </a:lnTo>
                    <a:lnTo>
                      <a:pt x="187" y="26"/>
                    </a:lnTo>
                    <a:lnTo>
                      <a:pt x="222" y="26"/>
                    </a:lnTo>
                    <a:lnTo>
                      <a:pt x="257" y="28"/>
                    </a:lnTo>
                    <a:lnTo>
                      <a:pt x="282" y="19"/>
                    </a:lnTo>
                    <a:lnTo>
                      <a:pt x="307" y="13"/>
                    </a:lnTo>
                    <a:lnTo>
                      <a:pt x="334" y="7"/>
                    </a:lnTo>
                    <a:lnTo>
                      <a:pt x="361" y="2"/>
                    </a:lnTo>
                    <a:lnTo>
                      <a:pt x="388" y="0"/>
                    </a:lnTo>
                    <a:lnTo>
                      <a:pt x="417" y="0"/>
                    </a:lnTo>
                    <a:lnTo>
                      <a:pt x="446" y="2"/>
                    </a:lnTo>
                    <a:lnTo>
                      <a:pt x="475" y="5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Freeform 94"/>
              <p:cNvSpPr>
                <a:spLocks/>
              </p:cNvSpPr>
              <p:nvPr/>
            </p:nvSpPr>
            <p:spPr bwMode="auto">
              <a:xfrm>
                <a:off x="3193" y="3647"/>
                <a:ext cx="93" cy="84"/>
              </a:xfrm>
              <a:custGeom>
                <a:avLst/>
                <a:gdLst>
                  <a:gd name="T0" fmla="*/ 93 w 93"/>
                  <a:gd name="T1" fmla="*/ 5 h 84"/>
                  <a:gd name="T2" fmla="*/ 93 w 93"/>
                  <a:gd name="T3" fmla="*/ 13 h 84"/>
                  <a:gd name="T4" fmla="*/ 85 w 93"/>
                  <a:gd name="T5" fmla="*/ 15 h 84"/>
                  <a:gd name="T6" fmla="*/ 75 w 93"/>
                  <a:gd name="T7" fmla="*/ 15 h 84"/>
                  <a:gd name="T8" fmla="*/ 66 w 93"/>
                  <a:gd name="T9" fmla="*/ 15 h 84"/>
                  <a:gd name="T10" fmla="*/ 58 w 93"/>
                  <a:gd name="T11" fmla="*/ 17 h 84"/>
                  <a:gd name="T12" fmla="*/ 50 w 93"/>
                  <a:gd name="T13" fmla="*/ 19 h 84"/>
                  <a:gd name="T14" fmla="*/ 42 w 93"/>
                  <a:gd name="T15" fmla="*/ 21 h 84"/>
                  <a:gd name="T16" fmla="*/ 33 w 93"/>
                  <a:gd name="T17" fmla="*/ 24 h 84"/>
                  <a:gd name="T18" fmla="*/ 27 w 93"/>
                  <a:gd name="T19" fmla="*/ 30 h 84"/>
                  <a:gd name="T20" fmla="*/ 25 w 93"/>
                  <a:gd name="T21" fmla="*/ 47 h 84"/>
                  <a:gd name="T22" fmla="*/ 31 w 93"/>
                  <a:gd name="T23" fmla="*/ 65 h 84"/>
                  <a:gd name="T24" fmla="*/ 33 w 93"/>
                  <a:gd name="T25" fmla="*/ 78 h 84"/>
                  <a:gd name="T26" fmla="*/ 11 w 93"/>
                  <a:gd name="T27" fmla="*/ 84 h 84"/>
                  <a:gd name="T28" fmla="*/ 0 w 93"/>
                  <a:gd name="T29" fmla="*/ 67 h 84"/>
                  <a:gd name="T30" fmla="*/ 2 w 93"/>
                  <a:gd name="T31" fmla="*/ 49 h 84"/>
                  <a:gd name="T32" fmla="*/ 8 w 93"/>
                  <a:gd name="T33" fmla="*/ 32 h 84"/>
                  <a:gd name="T34" fmla="*/ 15 w 93"/>
                  <a:gd name="T35" fmla="*/ 13 h 84"/>
                  <a:gd name="T36" fmla="*/ 21 w 93"/>
                  <a:gd name="T37" fmla="*/ 7 h 84"/>
                  <a:gd name="T38" fmla="*/ 29 w 93"/>
                  <a:gd name="T39" fmla="*/ 3 h 84"/>
                  <a:gd name="T40" fmla="*/ 40 w 93"/>
                  <a:gd name="T41" fmla="*/ 2 h 84"/>
                  <a:gd name="T42" fmla="*/ 50 w 93"/>
                  <a:gd name="T43" fmla="*/ 0 h 84"/>
                  <a:gd name="T44" fmla="*/ 62 w 93"/>
                  <a:gd name="T45" fmla="*/ 0 h 84"/>
                  <a:gd name="T46" fmla="*/ 73 w 93"/>
                  <a:gd name="T47" fmla="*/ 0 h 84"/>
                  <a:gd name="T48" fmla="*/ 83 w 93"/>
                  <a:gd name="T49" fmla="*/ 2 h 84"/>
                  <a:gd name="T50" fmla="*/ 93 w 93"/>
                  <a:gd name="T51" fmla="*/ 5 h 8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3"/>
                  <a:gd name="T79" fmla="*/ 0 h 84"/>
                  <a:gd name="T80" fmla="*/ 93 w 93"/>
                  <a:gd name="T81" fmla="*/ 84 h 8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3" h="84">
                    <a:moveTo>
                      <a:pt x="93" y="5"/>
                    </a:moveTo>
                    <a:lnTo>
                      <a:pt x="93" y="13"/>
                    </a:lnTo>
                    <a:lnTo>
                      <a:pt x="85" y="15"/>
                    </a:lnTo>
                    <a:lnTo>
                      <a:pt x="75" y="15"/>
                    </a:lnTo>
                    <a:lnTo>
                      <a:pt x="66" y="15"/>
                    </a:lnTo>
                    <a:lnTo>
                      <a:pt x="58" y="17"/>
                    </a:lnTo>
                    <a:lnTo>
                      <a:pt x="50" y="19"/>
                    </a:lnTo>
                    <a:lnTo>
                      <a:pt x="42" y="21"/>
                    </a:lnTo>
                    <a:lnTo>
                      <a:pt x="33" y="24"/>
                    </a:lnTo>
                    <a:lnTo>
                      <a:pt x="27" y="30"/>
                    </a:lnTo>
                    <a:lnTo>
                      <a:pt x="25" y="47"/>
                    </a:lnTo>
                    <a:lnTo>
                      <a:pt x="31" y="65"/>
                    </a:lnTo>
                    <a:lnTo>
                      <a:pt x="33" y="78"/>
                    </a:lnTo>
                    <a:lnTo>
                      <a:pt x="11" y="84"/>
                    </a:lnTo>
                    <a:lnTo>
                      <a:pt x="0" y="67"/>
                    </a:lnTo>
                    <a:lnTo>
                      <a:pt x="2" y="49"/>
                    </a:lnTo>
                    <a:lnTo>
                      <a:pt x="8" y="32"/>
                    </a:lnTo>
                    <a:lnTo>
                      <a:pt x="15" y="13"/>
                    </a:lnTo>
                    <a:lnTo>
                      <a:pt x="21" y="7"/>
                    </a:lnTo>
                    <a:lnTo>
                      <a:pt x="29" y="3"/>
                    </a:lnTo>
                    <a:lnTo>
                      <a:pt x="40" y="2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3" y="0"/>
                    </a:lnTo>
                    <a:lnTo>
                      <a:pt x="83" y="2"/>
                    </a:lnTo>
                    <a:lnTo>
                      <a:pt x="93" y="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Freeform 95"/>
              <p:cNvSpPr>
                <a:spLocks/>
              </p:cNvSpPr>
              <p:nvPr/>
            </p:nvSpPr>
            <p:spPr bwMode="auto">
              <a:xfrm>
                <a:off x="2723" y="3652"/>
                <a:ext cx="47" cy="83"/>
              </a:xfrm>
              <a:custGeom>
                <a:avLst/>
                <a:gdLst>
                  <a:gd name="T0" fmla="*/ 47 w 47"/>
                  <a:gd name="T1" fmla="*/ 8 h 83"/>
                  <a:gd name="T2" fmla="*/ 39 w 47"/>
                  <a:gd name="T3" fmla="*/ 27 h 83"/>
                  <a:gd name="T4" fmla="*/ 29 w 47"/>
                  <a:gd name="T5" fmla="*/ 44 h 83"/>
                  <a:gd name="T6" fmla="*/ 20 w 47"/>
                  <a:gd name="T7" fmla="*/ 63 h 83"/>
                  <a:gd name="T8" fmla="*/ 12 w 47"/>
                  <a:gd name="T9" fmla="*/ 83 h 83"/>
                  <a:gd name="T10" fmla="*/ 6 w 47"/>
                  <a:gd name="T11" fmla="*/ 83 h 83"/>
                  <a:gd name="T12" fmla="*/ 4 w 47"/>
                  <a:gd name="T13" fmla="*/ 77 h 83"/>
                  <a:gd name="T14" fmla="*/ 2 w 47"/>
                  <a:gd name="T15" fmla="*/ 73 h 83"/>
                  <a:gd name="T16" fmla="*/ 0 w 47"/>
                  <a:gd name="T17" fmla="*/ 67 h 83"/>
                  <a:gd name="T18" fmla="*/ 8 w 47"/>
                  <a:gd name="T19" fmla="*/ 50 h 83"/>
                  <a:gd name="T20" fmla="*/ 14 w 47"/>
                  <a:gd name="T21" fmla="*/ 29 h 83"/>
                  <a:gd name="T22" fmla="*/ 22 w 47"/>
                  <a:gd name="T23" fmla="*/ 12 h 83"/>
                  <a:gd name="T24" fmla="*/ 39 w 47"/>
                  <a:gd name="T25" fmla="*/ 0 h 83"/>
                  <a:gd name="T26" fmla="*/ 47 w 47"/>
                  <a:gd name="T27" fmla="*/ 8 h 8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3"/>
                  <a:gd name="T44" fmla="*/ 47 w 47"/>
                  <a:gd name="T45" fmla="*/ 83 h 8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3">
                    <a:moveTo>
                      <a:pt x="47" y="8"/>
                    </a:moveTo>
                    <a:lnTo>
                      <a:pt x="39" y="27"/>
                    </a:lnTo>
                    <a:lnTo>
                      <a:pt x="29" y="44"/>
                    </a:lnTo>
                    <a:lnTo>
                      <a:pt x="20" y="63"/>
                    </a:lnTo>
                    <a:lnTo>
                      <a:pt x="12" y="83"/>
                    </a:lnTo>
                    <a:lnTo>
                      <a:pt x="6" y="83"/>
                    </a:lnTo>
                    <a:lnTo>
                      <a:pt x="4" y="77"/>
                    </a:lnTo>
                    <a:lnTo>
                      <a:pt x="2" y="73"/>
                    </a:lnTo>
                    <a:lnTo>
                      <a:pt x="0" y="67"/>
                    </a:lnTo>
                    <a:lnTo>
                      <a:pt x="8" y="50"/>
                    </a:lnTo>
                    <a:lnTo>
                      <a:pt x="14" y="29"/>
                    </a:lnTo>
                    <a:lnTo>
                      <a:pt x="22" y="12"/>
                    </a:lnTo>
                    <a:lnTo>
                      <a:pt x="39" y="0"/>
                    </a:lnTo>
                    <a:lnTo>
                      <a:pt x="47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Freeform 96"/>
              <p:cNvSpPr>
                <a:spLocks/>
              </p:cNvSpPr>
              <p:nvPr/>
            </p:nvSpPr>
            <p:spPr bwMode="auto">
              <a:xfrm>
                <a:off x="2791" y="3654"/>
                <a:ext cx="52" cy="84"/>
              </a:xfrm>
              <a:custGeom>
                <a:avLst/>
                <a:gdLst>
                  <a:gd name="T0" fmla="*/ 52 w 52"/>
                  <a:gd name="T1" fmla="*/ 10 h 84"/>
                  <a:gd name="T2" fmla="*/ 39 w 52"/>
                  <a:gd name="T3" fmla="*/ 27 h 84"/>
                  <a:gd name="T4" fmla="*/ 31 w 52"/>
                  <a:gd name="T5" fmla="*/ 46 h 84"/>
                  <a:gd name="T6" fmla="*/ 23 w 52"/>
                  <a:gd name="T7" fmla="*/ 65 h 84"/>
                  <a:gd name="T8" fmla="*/ 12 w 52"/>
                  <a:gd name="T9" fmla="*/ 84 h 84"/>
                  <a:gd name="T10" fmla="*/ 8 w 52"/>
                  <a:gd name="T11" fmla="*/ 84 h 84"/>
                  <a:gd name="T12" fmla="*/ 6 w 52"/>
                  <a:gd name="T13" fmla="*/ 84 h 84"/>
                  <a:gd name="T14" fmla="*/ 2 w 52"/>
                  <a:gd name="T15" fmla="*/ 81 h 84"/>
                  <a:gd name="T16" fmla="*/ 0 w 52"/>
                  <a:gd name="T17" fmla="*/ 79 h 84"/>
                  <a:gd name="T18" fmla="*/ 4 w 52"/>
                  <a:gd name="T19" fmla="*/ 58 h 84"/>
                  <a:gd name="T20" fmla="*/ 12 w 52"/>
                  <a:gd name="T21" fmla="*/ 37 h 84"/>
                  <a:gd name="T22" fmla="*/ 25 w 52"/>
                  <a:gd name="T23" fmla="*/ 16 h 84"/>
                  <a:gd name="T24" fmla="*/ 41 w 52"/>
                  <a:gd name="T25" fmla="*/ 0 h 84"/>
                  <a:gd name="T26" fmla="*/ 52 w 52"/>
                  <a:gd name="T27" fmla="*/ 10 h 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2"/>
                  <a:gd name="T43" fmla="*/ 0 h 84"/>
                  <a:gd name="T44" fmla="*/ 52 w 52"/>
                  <a:gd name="T45" fmla="*/ 84 h 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2" h="84">
                    <a:moveTo>
                      <a:pt x="52" y="10"/>
                    </a:moveTo>
                    <a:lnTo>
                      <a:pt x="39" y="27"/>
                    </a:lnTo>
                    <a:lnTo>
                      <a:pt x="31" y="46"/>
                    </a:lnTo>
                    <a:lnTo>
                      <a:pt x="23" y="65"/>
                    </a:lnTo>
                    <a:lnTo>
                      <a:pt x="12" y="84"/>
                    </a:lnTo>
                    <a:lnTo>
                      <a:pt x="8" y="84"/>
                    </a:lnTo>
                    <a:lnTo>
                      <a:pt x="6" y="84"/>
                    </a:lnTo>
                    <a:lnTo>
                      <a:pt x="2" y="81"/>
                    </a:lnTo>
                    <a:lnTo>
                      <a:pt x="0" y="79"/>
                    </a:lnTo>
                    <a:lnTo>
                      <a:pt x="4" y="58"/>
                    </a:lnTo>
                    <a:lnTo>
                      <a:pt x="12" y="37"/>
                    </a:lnTo>
                    <a:lnTo>
                      <a:pt x="25" y="16"/>
                    </a:lnTo>
                    <a:lnTo>
                      <a:pt x="41" y="0"/>
                    </a:lnTo>
                    <a:lnTo>
                      <a:pt x="5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Freeform 97"/>
              <p:cNvSpPr>
                <a:spLocks/>
              </p:cNvSpPr>
              <p:nvPr/>
            </p:nvSpPr>
            <p:spPr bwMode="auto">
              <a:xfrm>
                <a:off x="2917" y="3664"/>
                <a:ext cx="34" cy="40"/>
              </a:xfrm>
              <a:custGeom>
                <a:avLst/>
                <a:gdLst>
                  <a:gd name="T0" fmla="*/ 34 w 34"/>
                  <a:gd name="T1" fmla="*/ 0 h 40"/>
                  <a:gd name="T2" fmla="*/ 34 w 34"/>
                  <a:gd name="T3" fmla="*/ 11 h 40"/>
                  <a:gd name="T4" fmla="*/ 29 w 34"/>
                  <a:gd name="T5" fmla="*/ 21 h 40"/>
                  <a:gd name="T6" fmla="*/ 23 w 34"/>
                  <a:gd name="T7" fmla="*/ 30 h 40"/>
                  <a:gd name="T8" fmla="*/ 15 w 34"/>
                  <a:gd name="T9" fmla="*/ 40 h 40"/>
                  <a:gd name="T10" fmla="*/ 11 w 34"/>
                  <a:gd name="T11" fmla="*/ 40 h 40"/>
                  <a:gd name="T12" fmla="*/ 9 w 34"/>
                  <a:gd name="T13" fmla="*/ 38 h 40"/>
                  <a:gd name="T14" fmla="*/ 5 w 34"/>
                  <a:gd name="T15" fmla="*/ 36 h 40"/>
                  <a:gd name="T16" fmla="*/ 0 w 34"/>
                  <a:gd name="T17" fmla="*/ 34 h 40"/>
                  <a:gd name="T18" fmla="*/ 5 w 34"/>
                  <a:gd name="T19" fmla="*/ 23 h 40"/>
                  <a:gd name="T20" fmla="*/ 9 w 34"/>
                  <a:gd name="T21" fmla="*/ 7 h 40"/>
                  <a:gd name="T22" fmla="*/ 15 w 34"/>
                  <a:gd name="T23" fmla="*/ 0 h 40"/>
                  <a:gd name="T24" fmla="*/ 34 w 34"/>
                  <a:gd name="T25" fmla="*/ 0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40"/>
                  <a:gd name="T41" fmla="*/ 34 w 34"/>
                  <a:gd name="T42" fmla="*/ 40 h 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40">
                    <a:moveTo>
                      <a:pt x="34" y="0"/>
                    </a:moveTo>
                    <a:lnTo>
                      <a:pt x="34" y="11"/>
                    </a:lnTo>
                    <a:lnTo>
                      <a:pt x="29" y="21"/>
                    </a:lnTo>
                    <a:lnTo>
                      <a:pt x="23" y="30"/>
                    </a:lnTo>
                    <a:lnTo>
                      <a:pt x="15" y="40"/>
                    </a:lnTo>
                    <a:lnTo>
                      <a:pt x="11" y="40"/>
                    </a:lnTo>
                    <a:lnTo>
                      <a:pt x="9" y="38"/>
                    </a:lnTo>
                    <a:lnTo>
                      <a:pt x="5" y="36"/>
                    </a:lnTo>
                    <a:lnTo>
                      <a:pt x="0" y="34"/>
                    </a:lnTo>
                    <a:lnTo>
                      <a:pt x="5" y="23"/>
                    </a:lnTo>
                    <a:lnTo>
                      <a:pt x="9" y="7"/>
                    </a:lnTo>
                    <a:lnTo>
                      <a:pt x="15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Freeform 98"/>
              <p:cNvSpPr>
                <a:spLocks/>
              </p:cNvSpPr>
              <p:nvPr/>
            </p:nvSpPr>
            <p:spPr bwMode="auto">
              <a:xfrm>
                <a:off x="2650" y="3666"/>
                <a:ext cx="35" cy="74"/>
              </a:xfrm>
              <a:custGeom>
                <a:avLst/>
                <a:gdLst>
                  <a:gd name="T0" fmla="*/ 33 w 35"/>
                  <a:gd name="T1" fmla="*/ 21 h 74"/>
                  <a:gd name="T2" fmla="*/ 29 w 35"/>
                  <a:gd name="T3" fmla="*/ 34 h 74"/>
                  <a:gd name="T4" fmla="*/ 23 w 35"/>
                  <a:gd name="T5" fmla="*/ 49 h 74"/>
                  <a:gd name="T6" fmla="*/ 17 w 35"/>
                  <a:gd name="T7" fmla="*/ 63 h 74"/>
                  <a:gd name="T8" fmla="*/ 6 w 35"/>
                  <a:gd name="T9" fmla="*/ 74 h 74"/>
                  <a:gd name="T10" fmla="*/ 0 w 35"/>
                  <a:gd name="T11" fmla="*/ 57 h 74"/>
                  <a:gd name="T12" fmla="*/ 2 w 35"/>
                  <a:gd name="T13" fmla="*/ 38 h 74"/>
                  <a:gd name="T14" fmla="*/ 13 w 35"/>
                  <a:gd name="T15" fmla="*/ 19 h 74"/>
                  <a:gd name="T16" fmla="*/ 23 w 35"/>
                  <a:gd name="T17" fmla="*/ 0 h 74"/>
                  <a:gd name="T18" fmla="*/ 31 w 35"/>
                  <a:gd name="T19" fmla="*/ 2 h 74"/>
                  <a:gd name="T20" fmla="*/ 35 w 35"/>
                  <a:gd name="T21" fmla="*/ 7 h 74"/>
                  <a:gd name="T22" fmla="*/ 35 w 35"/>
                  <a:gd name="T23" fmla="*/ 13 h 74"/>
                  <a:gd name="T24" fmla="*/ 33 w 35"/>
                  <a:gd name="T25" fmla="*/ 21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74"/>
                  <a:gd name="T41" fmla="*/ 35 w 35"/>
                  <a:gd name="T42" fmla="*/ 74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74">
                    <a:moveTo>
                      <a:pt x="33" y="21"/>
                    </a:moveTo>
                    <a:lnTo>
                      <a:pt x="29" y="34"/>
                    </a:lnTo>
                    <a:lnTo>
                      <a:pt x="23" y="49"/>
                    </a:lnTo>
                    <a:lnTo>
                      <a:pt x="17" y="63"/>
                    </a:lnTo>
                    <a:lnTo>
                      <a:pt x="6" y="74"/>
                    </a:lnTo>
                    <a:lnTo>
                      <a:pt x="0" y="57"/>
                    </a:lnTo>
                    <a:lnTo>
                      <a:pt x="2" y="38"/>
                    </a:lnTo>
                    <a:lnTo>
                      <a:pt x="13" y="19"/>
                    </a:lnTo>
                    <a:lnTo>
                      <a:pt x="23" y="0"/>
                    </a:lnTo>
                    <a:lnTo>
                      <a:pt x="31" y="2"/>
                    </a:lnTo>
                    <a:lnTo>
                      <a:pt x="35" y="7"/>
                    </a:lnTo>
                    <a:lnTo>
                      <a:pt x="35" y="13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Freeform 99"/>
              <p:cNvSpPr>
                <a:spLocks/>
              </p:cNvSpPr>
              <p:nvPr/>
            </p:nvSpPr>
            <p:spPr bwMode="auto">
              <a:xfrm>
                <a:off x="2870" y="3666"/>
                <a:ext cx="29" cy="28"/>
              </a:xfrm>
              <a:custGeom>
                <a:avLst/>
                <a:gdLst>
                  <a:gd name="T0" fmla="*/ 29 w 29"/>
                  <a:gd name="T1" fmla="*/ 0 h 28"/>
                  <a:gd name="T2" fmla="*/ 29 w 29"/>
                  <a:gd name="T3" fmla="*/ 7 h 28"/>
                  <a:gd name="T4" fmla="*/ 25 w 29"/>
                  <a:gd name="T5" fmla="*/ 15 h 28"/>
                  <a:gd name="T6" fmla="*/ 16 w 29"/>
                  <a:gd name="T7" fmla="*/ 21 h 28"/>
                  <a:gd name="T8" fmla="*/ 10 w 29"/>
                  <a:gd name="T9" fmla="*/ 28 h 28"/>
                  <a:gd name="T10" fmla="*/ 4 w 29"/>
                  <a:gd name="T11" fmla="*/ 28 h 28"/>
                  <a:gd name="T12" fmla="*/ 0 w 29"/>
                  <a:gd name="T13" fmla="*/ 19 h 28"/>
                  <a:gd name="T14" fmla="*/ 4 w 29"/>
                  <a:gd name="T15" fmla="*/ 7 h 28"/>
                  <a:gd name="T16" fmla="*/ 14 w 29"/>
                  <a:gd name="T17" fmla="*/ 2 h 28"/>
                  <a:gd name="T18" fmla="*/ 29 w 29"/>
                  <a:gd name="T19" fmla="*/ 0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28"/>
                  <a:gd name="T32" fmla="*/ 29 w 29"/>
                  <a:gd name="T33" fmla="*/ 28 h 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28">
                    <a:moveTo>
                      <a:pt x="29" y="0"/>
                    </a:moveTo>
                    <a:lnTo>
                      <a:pt x="29" y="7"/>
                    </a:lnTo>
                    <a:lnTo>
                      <a:pt x="25" y="15"/>
                    </a:lnTo>
                    <a:lnTo>
                      <a:pt x="16" y="21"/>
                    </a:lnTo>
                    <a:lnTo>
                      <a:pt x="10" y="28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7"/>
                    </a:lnTo>
                    <a:lnTo>
                      <a:pt x="14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Freeform 100"/>
              <p:cNvSpPr>
                <a:spLocks/>
              </p:cNvSpPr>
              <p:nvPr/>
            </p:nvSpPr>
            <p:spPr bwMode="auto">
              <a:xfrm>
                <a:off x="3040" y="3668"/>
                <a:ext cx="31" cy="46"/>
              </a:xfrm>
              <a:custGeom>
                <a:avLst/>
                <a:gdLst>
                  <a:gd name="T0" fmla="*/ 29 w 31"/>
                  <a:gd name="T1" fmla="*/ 0 h 46"/>
                  <a:gd name="T2" fmla="*/ 31 w 31"/>
                  <a:gd name="T3" fmla="*/ 11 h 46"/>
                  <a:gd name="T4" fmla="*/ 27 w 31"/>
                  <a:gd name="T5" fmla="*/ 21 h 46"/>
                  <a:gd name="T6" fmla="*/ 20 w 31"/>
                  <a:gd name="T7" fmla="*/ 32 h 46"/>
                  <a:gd name="T8" fmla="*/ 16 w 31"/>
                  <a:gd name="T9" fmla="*/ 44 h 46"/>
                  <a:gd name="T10" fmla="*/ 0 w 31"/>
                  <a:gd name="T11" fmla="*/ 46 h 46"/>
                  <a:gd name="T12" fmla="*/ 0 w 31"/>
                  <a:gd name="T13" fmla="*/ 32 h 46"/>
                  <a:gd name="T14" fmla="*/ 2 w 31"/>
                  <a:gd name="T15" fmla="*/ 19 h 46"/>
                  <a:gd name="T16" fmla="*/ 10 w 31"/>
                  <a:gd name="T17" fmla="*/ 5 h 46"/>
                  <a:gd name="T18" fmla="*/ 29 w 31"/>
                  <a:gd name="T19" fmla="*/ 0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46"/>
                  <a:gd name="T32" fmla="*/ 31 w 31"/>
                  <a:gd name="T33" fmla="*/ 46 h 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46">
                    <a:moveTo>
                      <a:pt x="29" y="0"/>
                    </a:moveTo>
                    <a:lnTo>
                      <a:pt x="31" y="11"/>
                    </a:lnTo>
                    <a:lnTo>
                      <a:pt x="27" y="21"/>
                    </a:lnTo>
                    <a:lnTo>
                      <a:pt x="20" y="32"/>
                    </a:lnTo>
                    <a:lnTo>
                      <a:pt x="16" y="44"/>
                    </a:lnTo>
                    <a:lnTo>
                      <a:pt x="0" y="46"/>
                    </a:lnTo>
                    <a:lnTo>
                      <a:pt x="0" y="32"/>
                    </a:lnTo>
                    <a:lnTo>
                      <a:pt x="2" y="19"/>
                    </a:lnTo>
                    <a:lnTo>
                      <a:pt x="10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Freeform 101"/>
              <p:cNvSpPr>
                <a:spLocks/>
              </p:cNvSpPr>
              <p:nvPr/>
            </p:nvSpPr>
            <p:spPr bwMode="auto">
              <a:xfrm>
                <a:off x="2978" y="3671"/>
                <a:ext cx="29" cy="33"/>
              </a:xfrm>
              <a:custGeom>
                <a:avLst/>
                <a:gdLst>
                  <a:gd name="T0" fmla="*/ 24 w 29"/>
                  <a:gd name="T1" fmla="*/ 20 h 33"/>
                  <a:gd name="T2" fmla="*/ 22 w 29"/>
                  <a:gd name="T3" fmla="*/ 22 h 33"/>
                  <a:gd name="T4" fmla="*/ 18 w 29"/>
                  <a:gd name="T5" fmla="*/ 25 h 33"/>
                  <a:gd name="T6" fmla="*/ 16 w 29"/>
                  <a:gd name="T7" fmla="*/ 27 h 33"/>
                  <a:gd name="T8" fmla="*/ 16 w 29"/>
                  <a:gd name="T9" fmla="*/ 33 h 33"/>
                  <a:gd name="T10" fmla="*/ 0 w 29"/>
                  <a:gd name="T11" fmla="*/ 33 h 33"/>
                  <a:gd name="T12" fmla="*/ 0 w 29"/>
                  <a:gd name="T13" fmla="*/ 25 h 33"/>
                  <a:gd name="T14" fmla="*/ 2 w 29"/>
                  <a:gd name="T15" fmla="*/ 16 h 33"/>
                  <a:gd name="T16" fmla="*/ 4 w 29"/>
                  <a:gd name="T17" fmla="*/ 6 h 33"/>
                  <a:gd name="T18" fmla="*/ 10 w 29"/>
                  <a:gd name="T19" fmla="*/ 0 h 33"/>
                  <a:gd name="T20" fmla="*/ 20 w 29"/>
                  <a:gd name="T21" fmla="*/ 2 h 33"/>
                  <a:gd name="T22" fmla="*/ 27 w 29"/>
                  <a:gd name="T23" fmla="*/ 6 h 33"/>
                  <a:gd name="T24" fmla="*/ 29 w 29"/>
                  <a:gd name="T25" fmla="*/ 12 h 33"/>
                  <a:gd name="T26" fmla="*/ 24 w 29"/>
                  <a:gd name="T27" fmla="*/ 20 h 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"/>
                  <a:gd name="T43" fmla="*/ 0 h 33"/>
                  <a:gd name="T44" fmla="*/ 29 w 29"/>
                  <a:gd name="T45" fmla="*/ 33 h 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" h="33">
                    <a:moveTo>
                      <a:pt x="24" y="20"/>
                    </a:moveTo>
                    <a:lnTo>
                      <a:pt x="22" y="22"/>
                    </a:lnTo>
                    <a:lnTo>
                      <a:pt x="18" y="25"/>
                    </a:lnTo>
                    <a:lnTo>
                      <a:pt x="16" y="27"/>
                    </a:lnTo>
                    <a:lnTo>
                      <a:pt x="16" y="33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4" y="6"/>
                    </a:lnTo>
                    <a:lnTo>
                      <a:pt x="10" y="0"/>
                    </a:lnTo>
                    <a:lnTo>
                      <a:pt x="20" y="2"/>
                    </a:lnTo>
                    <a:lnTo>
                      <a:pt x="27" y="6"/>
                    </a:lnTo>
                    <a:lnTo>
                      <a:pt x="29" y="12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Freeform 102"/>
              <p:cNvSpPr>
                <a:spLocks/>
              </p:cNvSpPr>
              <p:nvPr/>
            </p:nvSpPr>
            <p:spPr bwMode="auto">
              <a:xfrm>
                <a:off x="3098" y="3681"/>
                <a:ext cx="29" cy="36"/>
              </a:xfrm>
              <a:custGeom>
                <a:avLst/>
                <a:gdLst>
                  <a:gd name="T0" fmla="*/ 29 w 29"/>
                  <a:gd name="T1" fmla="*/ 6 h 36"/>
                  <a:gd name="T2" fmla="*/ 27 w 29"/>
                  <a:gd name="T3" fmla="*/ 13 h 36"/>
                  <a:gd name="T4" fmla="*/ 23 w 29"/>
                  <a:gd name="T5" fmla="*/ 21 h 36"/>
                  <a:gd name="T6" fmla="*/ 16 w 29"/>
                  <a:gd name="T7" fmla="*/ 29 h 36"/>
                  <a:gd name="T8" fmla="*/ 8 w 29"/>
                  <a:gd name="T9" fmla="*/ 36 h 36"/>
                  <a:gd name="T10" fmla="*/ 0 w 29"/>
                  <a:gd name="T11" fmla="*/ 29 h 36"/>
                  <a:gd name="T12" fmla="*/ 2 w 29"/>
                  <a:gd name="T13" fmla="*/ 19 h 36"/>
                  <a:gd name="T14" fmla="*/ 6 w 29"/>
                  <a:gd name="T15" fmla="*/ 10 h 36"/>
                  <a:gd name="T16" fmla="*/ 14 w 29"/>
                  <a:gd name="T17" fmla="*/ 0 h 36"/>
                  <a:gd name="T18" fmla="*/ 18 w 29"/>
                  <a:gd name="T19" fmla="*/ 0 h 36"/>
                  <a:gd name="T20" fmla="*/ 23 w 29"/>
                  <a:gd name="T21" fmla="*/ 2 h 36"/>
                  <a:gd name="T22" fmla="*/ 25 w 29"/>
                  <a:gd name="T23" fmla="*/ 4 h 36"/>
                  <a:gd name="T24" fmla="*/ 29 w 29"/>
                  <a:gd name="T25" fmla="*/ 6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36"/>
                  <a:gd name="T41" fmla="*/ 29 w 29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36">
                    <a:moveTo>
                      <a:pt x="29" y="6"/>
                    </a:moveTo>
                    <a:lnTo>
                      <a:pt x="27" y="13"/>
                    </a:lnTo>
                    <a:lnTo>
                      <a:pt x="23" y="21"/>
                    </a:lnTo>
                    <a:lnTo>
                      <a:pt x="16" y="29"/>
                    </a:lnTo>
                    <a:lnTo>
                      <a:pt x="8" y="36"/>
                    </a:lnTo>
                    <a:lnTo>
                      <a:pt x="0" y="29"/>
                    </a:lnTo>
                    <a:lnTo>
                      <a:pt x="2" y="19"/>
                    </a:lnTo>
                    <a:lnTo>
                      <a:pt x="6" y="1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Freeform 103"/>
              <p:cNvSpPr>
                <a:spLocks/>
              </p:cNvSpPr>
              <p:nvPr/>
            </p:nvSpPr>
            <p:spPr bwMode="auto">
              <a:xfrm>
                <a:off x="3148" y="3685"/>
                <a:ext cx="31" cy="40"/>
              </a:xfrm>
              <a:custGeom>
                <a:avLst/>
                <a:gdLst>
                  <a:gd name="T0" fmla="*/ 26 w 31"/>
                  <a:gd name="T1" fmla="*/ 32 h 40"/>
                  <a:gd name="T2" fmla="*/ 24 w 31"/>
                  <a:gd name="T3" fmla="*/ 36 h 40"/>
                  <a:gd name="T4" fmla="*/ 18 w 31"/>
                  <a:gd name="T5" fmla="*/ 40 h 40"/>
                  <a:gd name="T6" fmla="*/ 12 w 31"/>
                  <a:gd name="T7" fmla="*/ 40 h 40"/>
                  <a:gd name="T8" fmla="*/ 8 w 31"/>
                  <a:gd name="T9" fmla="*/ 36 h 40"/>
                  <a:gd name="T10" fmla="*/ 0 w 31"/>
                  <a:gd name="T11" fmla="*/ 30 h 40"/>
                  <a:gd name="T12" fmla="*/ 2 w 31"/>
                  <a:gd name="T13" fmla="*/ 23 h 40"/>
                  <a:gd name="T14" fmla="*/ 6 w 31"/>
                  <a:gd name="T15" fmla="*/ 17 h 40"/>
                  <a:gd name="T16" fmla="*/ 8 w 31"/>
                  <a:gd name="T17" fmla="*/ 9 h 40"/>
                  <a:gd name="T18" fmla="*/ 24 w 31"/>
                  <a:gd name="T19" fmla="*/ 0 h 40"/>
                  <a:gd name="T20" fmla="*/ 31 w 31"/>
                  <a:gd name="T21" fmla="*/ 6 h 40"/>
                  <a:gd name="T22" fmla="*/ 31 w 31"/>
                  <a:gd name="T23" fmla="*/ 13 h 40"/>
                  <a:gd name="T24" fmla="*/ 29 w 31"/>
                  <a:gd name="T25" fmla="*/ 23 h 40"/>
                  <a:gd name="T26" fmla="*/ 26 w 31"/>
                  <a:gd name="T27" fmla="*/ 32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"/>
                  <a:gd name="T43" fmla="*/ 0 h 40"/>
                  <a:gd name="T44" fmla="*/ 31 w 31"/>
                  <a:gd name="T45" fmla="*/ 40 h 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" h="40">
                    <a:moveTo>
                      <a:pt x="26" y="32"/>
                    </a:moveTo>
                    <a:lnTo>
                      <a:pt x="24" y="36"/>
                    </a:lnTo>
                    <a:lnTo>
                      <a:pt x="18" y="40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0" y="30"/>
                    </a:lnTo>
                    <a:lnTo>
                      <a:pt x="2" y="23"/>
                    </a:lnTo>
                    <a:lnTo>
                      <a:pt x="6" y="17"/>
                    </a:lnTo>
                    <a:lnTo>
                      <a:pt x="8" y="9"/>
                    </a:lnTo>
                    <a:lnTo>
                      <a:pt x="24" y="0"/>
                    </a:lnTo>
                    <a:lnTo>
                      <a:pt x="31" y="6"/>
                    </a:lnTo>
                    <a:lnTo>
                      <a:pt x="31" y="13"/>
                    </a:lnTo>
                    <a:lnTo>
                      <a:pt x="29" y="23"/>
                    </a:lnTo>
                    <a:lnTo>
                      <a:pt x="26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Freeform 104"/>
              <p:cNvSpPr>
                <a:spLocks/>
              </p:cNvSpPr>
              <p:nvPr/>
            </p:nvSpPr>
            <p:spPr bwMode="auto">
              <a:xfrm>
                <a:off x="1782" y="3924"/>
                <a:ext cx="35" cy="73"/>
              </a:xfrm>
              <a:custGeom>
                <a:avLst/>
                <a:gdLst>
                  <a:gd name="T0" fmla="*/ 35 w 35"/>
                  <a:gd name="T1" fmla="*/ 73 h 73"/>
                  <a:gd name="T2" fmla="*/ 18 w 35"/>
                  <a:gd name="T3" fmla="*/ 61 h 73"/>
                  <a:gd name="T4" fmla="*/ 10 w 35"/>
                  <a:gd name="T5" fmla="*/ 42 h 73"/>
                  <a:gd name="T6" fmla="*/ 6 w 35"/>
                  <a:gd name="T7" fmla="*/ 21 h 73"/>
                  <a:gd name="T8" fmla="*/ 0 w 35"/>
                  <a:gd name="T9" fmla="*/ 0 h 73"/>
                  <a:gd name="T10" fmla="*/ 12 w 35"/>
                  <a:gd name="T11" fmla="*/ 17 h 73"/>
                  <a:gd name="T12" fmla="*/ 20 w 35"/>
                  <a:gd name="T13" fmla="*/ 34 h 73"/>
                  <a:gd name="T14" fmla="*/ 27 w 35"/>
                  <a:gd name="T15" fmla="*/ 53 h 73"/>
                  <a:gd name="T16" fmla="*/ 35 w 35"/>
                  <a:gd name="T17" fmla="*/ 7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73"/>
                  <a:gd name="T29" fmla="*/ 35 w 35"/>
                  <a:gd name="T30" fmla="*/ 73 h 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73">
                    <a:moveTo>
                      <a:pt x="35" y="73"/>
                    </a:moveTo>
                    <a:lnTo>
                      <a:pt x="18" y="61"/>
                    </a:lnTo>
                    <a:lnTo>
                      <a:pt x="10" y="42"/>
                    </a:lnTo>
                    <a:lnTo>
                      <a:pt x="6" y="21"/>
                    </a:lnTo>
                    <a:lnTo>
                      <a:pt x="0" y="0"/>
                    </a:lnTo>
                    <a:lnTo>
                      <a:pt x="12" y="17"/>
                    </a:lnTo>
                    <a:lnTo>
                      <a:pt x="20" y="34"/>
                    </a:lnTo>
                    <a:lnTo>
                      <a:pt x="27" y="53"/>
                    </a:lnTo>
                    <a:lnTo>
                      <a:pt x="35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Freeform 105"/>
              <p:cNvSpPr>
                <a:spLocks/>
              </p:cNvSpPr>
              <p:nvPr/>
            </p:nvSpPr>
            <p:spPr bwMode="auto">
              <a:xfrm>
                <a:off x="2936" y="3953"/>
                <a:ext cx="17" cy="36"/>
              </a:xfrm>
              <a:custGeom>
                <a:avLst/>
                <a:gdLst>
                  <a:gd name="T0" fmla="*/ 17 w 17"/>
                  <a:gd name="T1" fmla="*/ 0 h 36"/>
                  <a:gd name="T2" fmla="*/ 15 w 17"/>
                  <a:gd name="T3" fmla="*/ 9 h 36"/>
                  <a:gd name="T4" fmla="*/ 13 w 17"/>
                  <a:gd name="T5" fmla="*/ 19 h 36"/>
                  <a:gd name="T6" fmla="*/ 8 w 17"/>
                  <a:gd name="T7" fmla="*/ 28 h 36"/>
                  <a:gd name="T8" fmla="*/ 0 w 17"/>
                  <a:gd name="T9" fmla="*/ 36 h 36"/>
                  <a:gd name="T10" fmla="*/ 0 w 17"/>
                  <a:gd name="T11" fmla="*/ 24 h 36"/>
                  <a:gd name="T12" fmla="*/ 0 w 17"/>
                  <a:gd name="T13" fmla="*/ 13 h 36"/>
                  <a:gd name="T14" fmla="*/ 6 w 17"/>
                  <a:gd name="T15" fmla="*/ 3 h 36"/>
                  <a:gd name="T16" fmla="*/ 17 w 17"/>
                  <a:gd name="T17" fmla="*/ 0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36"/>
                  <a:gd name="T29" fmla="*/ 17 w 17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36">
                    <a:moveTo>
                      <a:pt x="17" y="0"/>
                    </a:moveTo>
                    <a:lnTo>
                      <a:pt x="15" y="9"/>
                    </a:lnTo>
                    <a:lnTo>
                      <a:pt x="13" y="19"/>
                    </a:lnTo>
                    <a:lnTo>
                      <a:pt x="8" y="28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0" y="13"/>
                    </a:lnTo>
                    <a:lnTo>
                      <a:pt x="6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Freeform 106"/>
              <p:cNvSpPr>
                <a:spLocks/>
              </p:cNvSpPr>
              <p:nvPr/>
            </p:nvSpPr>
            <p:spPr bwMode="auto">
              <a:xfrm>
                <a:off x="2998" y="3958"/>
                <a:ext cx="23" cy="27"/>
              </a:xfrm>
              <a:custGeom>
                <a:avLst/>
                <a:gdLst>
                  <a:gd name="T0" fmla="*/ 23 w 23"/>
                  <a:gd name="T1" fmla="*/ 0 h 27"/>
                  <a:gd name="T2" fmla="*/ 23 w 23"/>
                  <a:gd name="T3" fmla="*/ 8 h 27"/>
                  <a:gd name="T4" fmla="*/ 19 w 23"/>
                  <a:gd name="T5" fmla="*/ 16 h 27"/>
                  <a:gd name="T6" fmla="*/ 13 w 23"/>
                  <a:gd name="T7" fmla="*/ 23 h 27"/>
                  <a:gd name="T8" fmla="*/ 0 w 23"/>
                  <a:gd name="T9" fmla="*/ 27 h 27"/>
                  <a:gd name="T10" fmla="*/ 0 w 23"/>
                  <a:gd name="T11" fmla="*/ 18 h 27"/>
                  <a:gd name="T12" fmla="*/ 2 w 23"/>
                  <a:gd name="T13" fmla="*/ 8 h 27"/>
                  <a:gd name="T14" fmla="*/ 11 w 23"/>
                  <a:gd name="T15" fmla="*/ 0 h 27"/>
                  <a:gd name="T16" fmla="*/ 23 w 23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7"/>
                  <a:gd name="T29" fmla="*/ 23 w 23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7">
                    <a:moveTo>
                      <a:pt x="23" y="0"/>
                    </a:moveTo>
                    <a:lnTo>
                      <a:pt x="23" y="8"/>
                    </a:lnTo>
                    <a:lnTo>
                      <a:pt x="19" y="16"/>
                    </a:lnTo>
                    <a:lnTo>
                      <a:pt x="13" y="23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2" y="8"/>
                    </a:lnTo>
                    <a:lnTo>
                      <a:pt x="11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Freeform 107"/>
              <p:cNvSpPr>
                <a:spLocks/>
              </p:cNvSpPr>
              <p:nvPr/>
            </p:nvSpPr>
            <p:spPr bwMode="auto">
              <a:xfrm>
                <a:off x="3065" y="3958"/>
                <a:ext cx="25" cy="14"/>
              </a:xfrm>
              <a:custGeom>
                <a:avLst/>
                <a:gdLst>
                  <a:gd name="T0" fmla="*/ 25 w 25"/>
                  <a:gd name="T1" fmla="*/ 0 h 14"/>
                  <a:gd name="T2" fmla="*/ 22 w 25"/>
                  <a:gd name="T3" fmla="*/ 6 h 14"/>
                  <a:gd name="T4" fmla="*/ 16 w 25"/>
                  <a:gd name="T5" fmla="*/ 10 h 14"/>
                  <a:gd name="T6" fmla="*/ 8 w 25"/>
                  <a:gd name="T7" fmla="*/ 12 h 14"/>
                  <a:gd name="T8" fmla="*/ 0 w 25"/>
                  <a:gd name="T9" fmla="*/ 14 h 14"/>
                  <a:gd name="T10" fmla="*/ 2 w 25"/>
                  <a:gd name="T11" fmla="*/ 8 h 14"/>
                  <a:gd name="T12" fmla="*/ 6 w 25"/>
                  <a:gd name="T13" fmla="*/ 2 h 14"/>
                  <a:gd name="T14" fmla="*/ 14 w 25"/>
                  <a:gd name="T15" fmla="*/ 0 h 14"/>
                  <a:gd name="T16" fmla="*/ 25 w 25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14"/>
                  <a:gd name="T29" fmla="*/ 25 w 25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14">
                    <a:moveTo>
                      <a:pt x="25" y="0"/>
                    </a:moveTo>
                    <a:lnTo>
                      <a:pt x="22" y="6"/>
                    </a:lnTo>
                    <a:lnTo>
                      <a:pt x="16" y="10"/>
                    </a:lnTo>
                    <a:lnTo>
                      <a:pt x="8" y="12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6" y="2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Freeform 108"/>
              <p:cNvSpPr>
                <a:spLocks/>
              </p:cNvSpPr>
              <p:nvPr/>
            </p:nvSpPr>
            <p:spPr bwMode="auto">
              <a:xfrm>
                <a:off x="3137" y="3958"/>
                <a:ext cx="11" cy="6"/>
              </a:xfrm>
              <a:custGeom>
                <a:avLst/>
                <a:gdLst>
                  <a:gd name="T0" fmla="*/ 0 w 11"/>
                  <a:gd name="T1" fmla="*/ 6 h 6"/>
                  <a:gd name="T2" fmla="*/ 0 w 11"/>
                  <a:gd name="T3" fmla="*/ 0 h 6"/>
                  <a:gd name="T4" fmla="*/ 11 w 11"/>
                  <a:gd name="T5" fmla="*/ 0 h 6"/>
                  <a:gd name="T6" fmla="*/ 0 w 11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6"/>
                  <a:gd name="T14" fmla="*/ 11 w 11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6">
                    <a:moveTo>
                      <a:pt x="0" y="6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1" name="Text Box 109"/>
            <p:cNvSpPr txBox="1">
              <a:spLocks noChangeArrowheads="1"/>
            </p:cNvSpPr>
            <p:nvPr/>
          </p:nvSpPr>
          <p:spPr bwMode="auto">
            <a:xfrm rot="-480000">
              <a:off x="581776" y="4525963"/>
              <a:ext cx="3960813" cy="71913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>
                  <a:tab pos="266700" algn="l"/>
                  <a:tab pos="530225" algn="l"/>
                  <a:tab pos="1160463" algn="l"/>
                  <a:tab pos="1797050" algn="l"/>
                </a:tabLst>
                <a:defRPr/>
              </a:pPr>
              <a:endParaRPr kumimoji="0" lang="de-AT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ヒラギノ角ゴ Pro W3"/>
                <a:cs typeface="ヒラギノ角ゴ Pro W3"/>
              </a:endParaRPr>
            </a:p>
          </p:txBody>
        </p:sp>
      </p:grpSp>
      <p:grpSp>
        <p:nvGrpSpPr>
          <p:cNvPr id="227" name="Group 110"/>
          <p:cNvGrpSpPr>
            <a:grpSpLocks/>
          </p:cNvGrpSpPr>
          <p:nvPr/>
        </p:nvGrpSpPr>
        <p:grpSpPr bwMode="auto">
          <a:xfrm>
            <a:off x="1590675" y="863600"/>
            <a:ext cx="6207125" cy="4443413"/>
            <a:chOff x="224" y="832"/>
            <a:chExt cx="3910" cy="2799"/>
          </a:xfrm>
        </p:grpSpPr>
        <p:pic>
          <p:nvPicPr>
            <p:cNvPr id="228" name="Picture 111" descr="klappe_zu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780000">
              <a:off x="224" y="876"/>
              <a:ext cx="3752" cy="2755"/>
            </a:xfrm>
            <a:prstGeom prst="rect">
              <a:avLst/>
            </a:prstGeom>
            <a:noFill/>
          </p:spPr>
        </p:pic>
        <p:grpSp>
          <p:nvGrpSpPr>
            <p:cNvPr id="229" name="Group 112"/>
            <p:cNvGrpSpPr>
              <a:grpSpLocks/>
            </p:cNvGrpSpPr>
            <p:nvPr/>
          </p:nvGrpSpPr>
          <p:grpSpPr bwMode="auto">
            <a:xfrm>
              <a:off x="424" y="832"/>
              <a:ext cx="3710" cy="1232"/>
              <a:chOff x="424" y="832"/>
              <a:chExt cx="3710" cy="1232"/>
            </a:xfrm>
          </p:grpSpPr>
          <p:sp>
            <p:nvSpPr>
              <p:cNvPr id="230" name="Rectangle 113"/>
              <p:cNvSpPr>
                <a:spLocks noChangeArrowheads="1"/>
              </p:cNvSpPr>
              <p:nvPr/>
            </p:nvSpPr>
            <p:spPr bwMode="auto">
              <a:xfrm rot="1599128">
                <a:off x="424" y="888"/>
                <a:ext cx="376" cy="117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Rectangle 114"/>
              <p:cNvSpPr>
                <a:spLocks noChangeArrowheads="1"/>
              </p:cNvSpPr>
              <p:nvPr/>
            </p:nvSpPr>
            <p:spPr bwMode="auto">
              <a:xfrm rot="5216558">
                <a:off x="1080" y="432"/>
                <a:ext cx="376" cy="117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Rectangle 115"/>
              <p:cNvSpPr>
                <a:spLocks noChangeArrowheads="1"/>
              </p:cNvSpPr>
              <p:nvPr/>
            </p:nvSpPr>
            <p:spPr bwMode="auto">
              <a:xfrm rot="5796563">
                <a:off x="2160" y="472"/>
                <a:ext cx="376" cy="117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Rectangle 116"/>
              <p:cNvSpPr>
                <a:spLocks noChangeArrowheads="1"/>
              </p:cNvSpPr>
              <p:nvPr/>
            </p:nvSpPr>
            <p:spPr bwMode="auto">
              <a:xfrm rot="5796563">
                <a:off x="3216" y="600"/>
                <a:ext cx="376" cy="117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Rectangle 117"/>
              <p:cNvSpPr>
                <a:spLocks noChangeArrowheads="1"/>
              </p:cNvSpPr>
              <p:nvPr/>
            </p:nvSpPr>
            <p:spPr bwMode="auto">
              <a:xfrm rot="601296">
                <a:off x="3758" y="1096"/>
                <a:ext cx="376" cy="611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51231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3"/>
          <p:cNvGrpSpPr/>
          <p:nvPr/>
        </p:nvGrpSpPr>
        <p:grpSpPr>
          <a:xfrm>
            <a:off x="5171946" y="580693"/>
            <a:ext cx="4235812" cy="2755724"/>
            <a:chOff x="559903" y="3635517"/>
            <a:chExt cx="4235812" cy="2755724"/>
          </a:xfrm>
        </p:grpSpPr>
        <p:graphicFrame>
          <p:nvGraphicFramePr>
            <p:cNvPr id="25" name="Diagramm 24"/>
            <p:cNvGraphicFramePr/>
            <p:nvPr>
              <p:extLst>
                <p:ext uri="{D42A27DB-BD31-4B8C-83A1-F6EECF244321}">
                  <p14:modId xmlns:p14="http://schemas.microsoft.com/office/powerpoint/2010/main" val="1660160533"/>
                </p:ext>
              </p:extLst>
            </p:nvPr>
          </p:nvGraphicFramePr>
          <p:xfrm>
            <a:off x="575523" y="3841318"/>
            <a:ext cx="4220192" cy="25499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559903" y="3635517"/>
              <a:ext cx="1446318" cy="35552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90000" tIns="43200" rIns="90000" bIns="43200" anchor="ctr" anchorCtr="1">
              <a:spAutoFit/>
            </a:bodyPr>
            <a:lstStyle>
              <a:defPPr>
                <a:defRPr lang="de-DE"/>
              </a:defPPr>
              <a:lvl1pPr>
                <a:spcBef>
                  <a:spcPct val="0"/>
                </a:spcBef>
                <a:tabLst>
                  <a:tab pos="266700" algn="l"/>
                  <a:tab pos="533400" algn="l"/>
                </a:tabLst>
                <a:defRPr sz="1600" b="1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>
                  <a:tab pos="266700" algn="l"/>
                  <a:tab pos="533400" algn="l"/>
                </a:tabLst>
                <a:defRPr/>
              </a:pPr>
              <a:r>
                <a:rPr kumimoji="0" lang="de-AT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Radio &amp; TV</a:t>
              </a:r>
              <a:endPara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Gruppieren 18"/>
          <p:cNvGrpSpPr/>
          <p:nvPr/>
        </p:nvGrpSpPr>
        <p:grpSpPr>
          <a:xfrm>
            <a:off x="549270" y="3635517"/>
            <a:ext cx="4246445" cy="2755724"/>
            <a:chOff x="549270" y="3635517"/>
            <a:chExt cx="4246445" cy="2755724"/>
          </a:xfrm>
        </p:grpSpPr>
        <p:graphicFrame>
          <p:nvGraphicFramePr>
            <p:cNvPr id="26" name="Diagramm 25"/>
            <p:cNvGraphicFramePr/>
            <p:nvPr>
              <p:extLst>
                <p:ext uri="{D42A27DB-BD31-4B8C-83A1-F6EECF244321}">
                  <p14:modId xmlns:p14="http://schemas.microsoft.com/office/powerpoint/2010/main" val="887734467"/>
                </p:ext>
              </p:extLst>
            </p:nvPr>
          </p:nvGraphicFramePr>
          <p:xfrm>
            <a:off x="575523" y="3841318"/>
            <a:ext cx="4220192" cy="25499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549270" y="3635517"/>
              <a:ext cx="1446318" cy="35552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90000" tIns="43200" rIns="90000" bIns="43200" anchor="ctr" anchorCtr="1">
              <a:spAutoFit/>
            </a:bodyPr>
            <a:lstStyle>
              <a:defPPr>
                <a:defRPr lang="de-DE"/>
              </a:defPPr>
              <a:lvl1pPr>
                <a:spcBef>
                  <a:spcPct val="0"/>
                </a:spcBef>
                <a:tabLst>
                  <a:tab pos="266700" algn="l"/>
                  <a:tab pos="533400" algn="l"/>
                </a:tabLst>
                <a:defRPr sz="1600" b="1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>
                  <a:tab pos="266700" algn="l"/>
                  <a:tab pos="533400" algn="l"/>
                </a:tabLst>
                <a:defRPr/>
              </a:pPr>
              <a:r>
                <a:rPr kumimoji="0" lang="de-AT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Printmedien</a:t>
              </a:r>
              <a:endPara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-3323"/>
            <a:ext cx="4355460" cy="463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26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Unterschiedliche Skalierung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srgbClr val="464B7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4" name="Gruppieren 19"/>
          <p:cNvGrpSpPr/>
          <p:nvPr/>
        </p:nvGrpSpPr>
        <p:grpSpPr>
          <a:xfrm>
            <a:off x="5171946" y="3635517"/>
            <a:ext cx="4235812" cy="2755724"/>
            <a:chOff x="559903" y="3635517"/>
            <a:chExt cx="4235812" cy="2755724"/>
          </a:xfrm>
        </p:grpSpPr>
        <p:graphicFrame>
          <p:nvGraphicFramePr>
            <p:cNvPr id="21" name="Diagramm 20"/>
            <p:cNvGraphicFramePr/>
            <p:nvPr>
              <p:extLst>
                <p:ext uri="{D42A27DB-BD31-4B8C-83A1-F6EECF244321}">
                  <p14:modId xmlns:p14="http://schemas.microsoft.com/office/powerpoint/2010/main" val="3431736331"/>
                </p:ext>
              </p:extLst>
            </p:nvPr>
          </p:nvGraphicFramePr>
          <p:xfrm>
            <a:off x="575523" y="3841318"/>
            <a:ext cx="4220192" cy="25499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559903" y="3635517"/>
              <a:ext cx="1446318" cy="35552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90000" tIns="43200" rIns="90000" bIns="43200" anchor="ctr" anchorCtr="1">
              <a:spAutoFit/>
            </a:bodyPr>
            <a:lstStyle>
              <a:defPPr>
                <a:defRPr lang="de-DE"/>
              </a:defPPr>
              <a:lvl1pPr>
                <a:spcBef>
                  <a:spcPct val="0"/>
                </a:spcBef>
                <a:tabLst>
                  <a:tab pos="266700" algn="l"/>
                  <a:tab pos="533400" algn="l"/>
                </a:tabLst>
                <a:defRPr sz="1600" b="1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>
                  <a:tab pos="266700" algn="l"/>
                  <a:tab pos="533400" algn="l"/>
                </a:tabLst>
                <a:defRPr/>
              </a:pPr>
              <a:r>
                <a:rPr kumimoji="0" lang="de-AT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Online</a:t>
              </a:r>
              <a:endPara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13" name="Rechteck 12"/>
          <p:cNvSpPr/>
          <p:nvPr/>
        </p:nvSpPr>
        <p:spPr>
          <a:xfrm>
            <a:off x="625469" y="1218511"/>
            <a:ext cx="3782756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Ergebnisse einer Inhaltsanalyse: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Anzahl positiver, neutraler und negativer Beiträge nach Kommunikationskanälen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05162" y="4130201"/>
            <a:ext cx="360650" cy="30921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  <a:tab pos="533400" algn="l"/>
              </a:tabLst>
              <a:defRPr/>
            </a:pPr>
            <a: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</a:t>
            </a: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342499" y="1077551"/>
            <a:ext cx="360650" cy="3092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>
            <a:defPPr>
              <a:defRPr lang="de-DE"/>
            </a:defPPr>
            <a:lvl1pPr algn="ctr">
              <a:spcBef>
                <a:spcPct val="0"/>
              </a:spcBef>
              <a:tabLst>
                <a:tab pos="266700" algn="l"/>
                <a:tab pos="533400" algn="l"/>
              </a:tabLst>
              <a:defRPr sz="2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  <a:tab pos="533400" algn="l"/>
              </a:tabLst>
              <a:defRPr/>
            </a:pPr>
            <a: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</a:t>
            </a: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342499" y="4130200"/>
            <a:ext cx="360650" cy="30921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>
            <a:defPPr>
              <a:defRPr lang="de-DE"/>
            </a:defPPr>
            <a:lvl1pPr algn="ctr">
              <a:spcBef>
                <a:spcPct val="0"/>
              </a:spcBef>
              <a:tabLst>
                <a:tab pos="266700" algn="l"/>
                <a:tab pos="533400" algn="l"/>
              </a:tabLst>
              <a:defRPr sz="2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  <a:tab pos="533400" algn="l"/>
              </a:tabLst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</a:t>
            </a: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3"/>
          <p:cNvGrpSpPr/>
          <p:nvPr/>
        </p:nvGrpSpPr>
        <p:grpSpPr>
          <a:xfrm>
            <a:off x="5171946" y="580693"/>
            <a:ext cx="4235812" cy="2755724"/>
            <a:chOff x="559903" y="3635517"/>
            <a:chExt cx="4235812" cy="2755724"/>
          </a:xfrm>
        </p:grpSpPr>
        <p:graphicFrame>
          <p:nvGraphicFramePr>
            <p:cNvPr id="25" name="Diagramm 24"/>
            <p:cNvGraphicFramePr/>
            <p:nvPr>
              <p:extLst>
                <p:ext uri="{D42A27DB-BD31-4B8C-83A1-F6EECF244321}">
                  <p14:modId xmlns:p14="http://schemas.microsoft.com/office/powerpoint/2010/main" val="2197514078"/>
                </p:ext>
              </p:extLst>
            </p:nvPr>
          </p:nvGraphicFramePr>
          <p:xfrm>
            <a:off x="575523" y="3841318"/>
            <a:ext cx="4220192" cy="25499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559903" y="3635517"/>
              <a:ext cx="1446318" cy="35552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90000" tIns="43200" rIns="90000" bIns="43200" anchor="ctr" anchorCtr="1">
              <a:spAutoFit/>
            </a:bodyPr>
            <a:lstStyle>
              <a:defPPr>
                <a:defRPr lang="de-DE"/>
              </a:defPPr>
              <a:lvl1pPr>
                <a:spcBef>
                  <a:spcPct val="0"/>
                </a:spcBef>
                <a:tabLst>
                  <a:tab pos="266700" algn="l"/>
                  <a:tab pos="533400" algn="l"/>
                </a:tabLst>
                <a:defRPr sz="1600" b="1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>
                  <a:tab pos="266700" algn="l"/>
                  <a:tab pos="533400" algn="l"/>
                </a:tabLst>
                <a:defRPr/>
              </a:pPr>
              <a:r>
                <a:rPr kumimoji="0" lang="de-AT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Radio &amp; TV</a:t>
              </a:r>
              <a:endPara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Gruppieren 18"/>
          <p:cNvGrpSpPr/>
          <p:nvPr/>
        </p:nvGrpSpPr>
        <p:grpSpPr>
          <a:xfrm>
            <a:off x="549270" y="3621924"/>
            <a:ext cx="4246445" cy="2769317"/>
            <a:chOff x="549270" y="3621924"/>
            <a:chExt cx="4246445" cy="2769317"/>
          </a:xfrm>
        </p:grpSpPr>
        <p:graphicFrame>
          <p:nvGraphicFramePr>
            <p:cNvPr id="26" name="Diagramm 25"/>
            <p:cNvGraphicFramePr/>
            <p:nvPr>
              <p:extLst>
                <p:ext uri="{D42A27DB-BD31-4B8C-83A1-F6EECF244321}">
                  <p14:modId xmlns:p14="http://schemas.microsoft.com/office/powerpoint/2010/main" val="630734178"/>
                </p:ext>
              </p:extLst>
            </p:nvPr>
          </p:nvGraphicFramePr>
          <p:xfrm>
            <a:off x="575523" y="3841318"/>
            <a:ext cx="4220192" cy="25499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549270" y="3621924"/>
              <a:ext cx="1446318" cy="3827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90000" tIns="43200" rIns="90000" bIns="43200" anchor="ctr" anchorCtr="1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>
                  <a:tab pos="266700" algn="l"/>
                  <a:tab pos="533400" algn="l"/>
                </a:tabLst>
                <a:defRPr/>
              </a:pPr>
              <a:r>
                <a:rPr kumimoji="0" lang="de-AT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Printmedien</a:t>
              </a:r>
              <a:endPara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-3323"/>
            <a:ext cx="3997990" cy="463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26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Besser: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Idente Skalierung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srgbClr val="464B7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25469" y="1218511"/>
            <a:ext cx="3782756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Ergebnisse einer Inhaltsanalyse:</a:t>
            </a:r>
          </a:p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Anzahl positiver, neutraler und negativer Beiträge nach Kommunikationskanälen</a:t>
            </a:r>
          </a:p>
        </p:txBody>
      </p:sp>
      <p:grpSp>
        <p:nvGrpSpPr>
          <p:cNvPr id="5" name="Gruppieren 19"/>
          <p:cNvGrpSpPr/>
          <p:nvPr/>
        </p:nvGrpSpPr>
        <p:grpSpPr>
          <a:xfrm>
            <a:off x="5171946" y="3635517"/>
            <a:ext cx="4235812" cy="2755724"/>
            <a:chOff x="559903" y="3635517"/>
            <a:chExt cx="4235812" cy="2755724"/>
          </a:xfrm>
        </p:grpSpPr>
        <p:graphicFrame>
          <p:nvGraphicFramePr>
            <p:cNvPr id="21" name="Diagramm 20"/>
            <p:cNvGraphicFramePr/>
            <p:nvPr>
              <p:extLst>
                <p:ext uri="{D42A27DB-BD31-4B8C-83A1-F6EECF244321}">
                  <p14:modId xmlns:p14="http://schemas.microsoft.com/office/powerpoint/2010/main" val="1491973737"/>
                </p:ext>
              </p:extLst>
            </p:nvPr>
          </p:nvGraphicFramePr>
          <p:xfrm>
            <a:off x="575523" y="3841318"/>
            <a:ext cx="4220192" cy="25499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559903" y="3635517"/>
              <a:ext cx="1446318" cy="35552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90000" tIns="43200" rIns="90000" bIns="43200" anchor="ctr" anchorCtr="1">
              <a:spAutoFit/>
            </a:bodyPr>
            <a:lstStyle>
              <a:defPPr>
                <a:defRPr lang="de-DE"/>
              </a:defPPr>
              <a:lvl1pPr>
                <a:spcBef>
                  <a:spcPct val="0"/>
                </a:spcBef>
                <a:tabLst>
                  <a:tab pos="266700" algn="l"/>
                  <a:tab pos="533400" algn="l"/>
                </a:tabLst>
                <a:defRPr sz="1600" b="1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>
                  <a:tab pos="266700" algn="l"/>
                  <a:tab pos="533400" algn="l"/>
                </a:tabLst>
                <a:defRPr/>
              </a:pPr>
              <a:r>
                <a:rPr kumimoji="0" lang="de-AT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Online</a:t>
              </a:r>
              <a:endPara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05162" y="4130201"/>
            <a:ext cx="360650" cy="30921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  <a:tab pos="533400" algn="l"/>
              </a:tabLst>
              <a:defRPr/>
            </a:pPr>
            <a: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</a:t>
            </a: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342499" y="1077551"/>
            <a:ext cx="360650" cy="3092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>
            <a:defPPr>
              <a:defRPr lang="de-DE"/>
            </a:defPPr>
            <a:lvl1pPr algn="ctr">
              <a:spcBef>
                <a:spcPct val="0"/>
              </a:spcBef>
              <a:tabLst>
                <a:tab pos="266700" algn="l"/>
                <a:tab pos="533400" algn="l"/>
              </a:tabLst>
              <a:defRPr sz="2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  <a:tab pos="533400" algn="l"/>
              </a:tabLst>
              <a:defRPr/>
            </a:pPr>
            <a:r>
              <a:rPr kumimoji="0" lang="de-A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</a:t>
            </a: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342499" y="4130200"/>
            <a:ext cx="360650" cy="30921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>
            <a:defPPr>
              <a:defRPr lang="de-DE"/>
            </a:defPPr>
            <a:lvl1pPr algn="ctr">
              <a:spcBef>
                <a:spcPct val="0"/>
              </a:spcBef>
              <a:tabLst>
                <a:tab pos="266700" algn="l"/>
                <a:tab pos="533400" algn="l"/>
              </a:tabLst>
              <a:defRPr sz="2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66700" algn="l"/>
                <a:tab pos="533400" algn="l"/>
              </a:tabLst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t></a:t>
            </a: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96458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t="11669" r="26830" b="28519"/>
          <a:stretch/>
        </p:blipFill>
        <p:spPr bwMode="auto">
          <a:xfrm rot="5400000">
            <a:off x="3386071" y="1790631"/>
            <a:ext cx="5895833" cy="338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-3323"/>
            <a:ext cx="8645096" cy="463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26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Semantisches Differential ‒ unterschiedliche Item-Polung 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srgbClr val="464B7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8"/>
          <p:cNvSpPr>
            <a:spLocks noChangeArrowheads="1"/>
          </p:cNvSpPr>
          <p:nvPr/>
        </p:nvSpPr>
        <p:spPr bwMode="auto">
          <a:xfrm>
            <a:off x="484420" y="836827"/>
            <a:ext cx="2592387" cy="64448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212" tIns="44805" rIns="91212" bIns="4480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313" algn="l"/>
                <a:tab pos="182563" algn="l"/>
              </a:tabLst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Welche Firma </a:t>
            </a:r>
            <a:b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kommt besser an?</a:t>
            </a:r>
          </a:p>
        </p:txBody>
      </p:sp>
      <p:pic>
        <p:nvPicPr>
          <p:cNvPr id="1149645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6" t="42896" b="40719"/>
          <a:stretch/>
        </p:blipFill>
        <p:spPr bwMode="auto">
          <a:xfrm>
            <a:off x="477639" y="1614763"/>
            <a:ext cx="2255482" cy="92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eck 11"/>
          <p:cNvSpPr/>
          <p:nvPr/>
        </p:nvSpPr>
        <p:spPr>
          <a:xfrm>
            <a:off x="3027881" y="6463405"/>
            <a:ext cx="6735244" cy="394595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Eigenschaftsprofil zweier Unternehmen </a:t>
            </a: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 Skalen-Mittelwerte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rgbClr val="464B7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049511" y="1220061"/>
            <a:ext cx="1576885" cy="4844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sympathisch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erfolglos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jung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undynamisch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innovativ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unmodern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wirtschaftlich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unbeliebt</a:t>
            </a:r>
          </a:p>
        </p:txBody>
      </p:sp>
      <p:sp>
        <p:nvSpPr>
          <p:cNvPr id="16" name="Rechteck 15"/>
          <p:cNvSpPr/>
          <p:nvPr/>
        </p:nvSpPr>
        <p:spPr>
          <a:xfrm>
            <a:off x="7842845" y="1220061"/>
            <a:ext cx="1576885" cy="4844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unsympathisch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erfolgreich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alt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dynamisch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traditionell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modern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unwirtschaftlich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beliebt</a:t>
            </a:r>
          </a:p>
        </p:txBody>
      </p:sp>
      <p:grpSp>
        <p:nvGrpSpPr>
          <p:cNvPr id="38" name="Gruppieren 37"/>
          <p:cNvGrpSpPr/>
          <p:nvPr/>
        </p:nvGrpSpPr>
        <p:grpSpPr>
          <a:xfrm>
            <a:off x="4603750" y="1885950"/>
            <a:ext cx="279400" cy="4108450"/>
            <a:chOff x="2882900" y="1885950"/>
            <a:chExt cx="279400" cy="4108450"/>
          </a:xfrm>
        </p:grpSpPr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27221" t="37801" r="22349" b="12869"/>
            <a:stretch>
              <a:fillRect/>
            </a:stretch>
          </p:blipFill>
          <p:spPr bwMode="auto">
            <a:xfrm>
              <a:off x="2882900" y="1885950"/>
              <a:ext cx="27940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27221" t="37801" r="22349" b="12869"/>
            <a:stretch>
              <a:fillRect/>
            </a:stretch>
          </p:blipFill>
          <p:spPr bwMode="auto">
            <a:xfrm>
              <a:off x="2882900" y="3155950"/>
              <a:ext cx="27940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27221" t="37801" r="22349" b="12869"/>
            <a:stretch>
              <a:fillRect/>
            </a:stretch>
          </p:blipFill>
          <p:spPr bwMode="auto">
            <a:xfrm>
              <a:off x="2882900" y="4445000"/>
              <a:ext cx="27940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27221" t="37801" r="22349" b="12869"/>
            <a:stretch>
              <a:fillRect/>
            </a:stretch>
          </p:blipFill>
          <p:spPr bwMode="auto">
            <a:xfrm>
              <a:off x="2882900" y="5702300"/>
              <a:ext cx="27940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3" name="Gruppieren 32"/>
          <p:cNvGrpSpPr/>
          <p:nvPr/>
        </p:nvGrpSpPr>
        <p:grpSpPr>
          <a:xfrm>
            <a:off x="7575550" y="1885950"/>
            <a:ext cx="292100" cy="4108450"/>
            <a:chOff x="4603750" y="1885950"/>
            <a:chExt cx="292100" cy="4108450"/>
          </a:xfrm>
        </p:grpSpPr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26536" t="32439" r="28255" b="18231"/>
            <a:stretch>
              <a:fillRect/>
            </a:stretch>
          </p:blipFill>
          <p:spPr bwMode="auto">
            <a:xfrm>
              <a:off x="4603750" y="1885950"/>
              <a:ext cx="29210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26536" t="32439" r="28255" b="18231"/>
            <a:stretch>
              <a:fillRect/>
            </a:stretch>
          </p:blipFill>
          <p:spPr bwMode="auto">
            <a:xfrm>
              <a:off x="4603750" y="3155950"/>
              <a:ext cx="29210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26536" t="32439" r="28255" b="18231"/>
            <a:stretch>
              <a:fillRect/>
            </a:stretch>
          </p:blipFill>
          <p:spPr bwMode="auto">
            <a:xfrm>
              <a:off x="4603750" y="5702300"/>
              <a:ext cx="29210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26536" t="32439" r="28255" b="18231"/>
            <a:stretch>
              <a:fillRect/>
            </a:stretch>
          </p:blipFill>
          <p:spPr bwMode="auto">
            <a:xfrm>
              <a:off x="4603750" y="4445000"/>
              <a:ext cx="29210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9" name="Rectangle 68"/>
          <p:cNvSpPr>
            <a:spLocks noChangeArrowheads="1"/>
          </p:cNvSpPr>
          <p:nvPr/>
        </p:nvSpPr>
        <p:spPr bwMode="auto">
          <a:xfrm>
            <a:off x="1008156" y="1663924"/>
            <a:ext cx="1585370" cy="787908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313" algn="l"/>
                <a:tab pos="182563" algn="l"/>
              </a:tabLst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MeineFirma.com</a:t>
            </a: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313" algn="l"/>
                <a:tab pos="182563" algn="l"/>
              </a:tabLst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DeineFirma.com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463992" y="1614763"/>
            <a:ext cx="2282776" cy="92804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F7D7FF">
                <a:gamma/>
                <a:shade val="60000"/>
                <a:invGamma/>
              </a:srgbClr>
            </a:prstShdw>
          </a:effectLst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endParaRPr kumimoji="0" lang="de-A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573564" y="1682628"/>
            <a:ext cx="2095711" cy="80225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1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495300" algn="l"/>
              </a:tabLst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75449" y="1671131"/>
            <a:ext cx="2095711" cy="802256"/>
          </a:xfrm>
          <a:prstGeom prst="rect">
            <a:avLst/>
          </a:prstGeom>
          <a:noFill/>
          <a:ln w="19050">
            <a:solidFill>
              <a:srgbClr val="464646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1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495300" algn="l"/>
              </a:tabLst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7960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974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t="15558" r="25468" b="28672"/>
          <a:stretch/>
        </p:blipFill>
        <p:spPr bwMode="auto">
          <a:xfrm rot="5400000">
            <a:off x="3244297" y="1986997"/>
            <a:ext cx="5977721" cy="315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-3323"/>
            <a:ext cx="9884025" cy="463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26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Semantisches Differential –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besser: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idente Polung ALLER Items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srgbClr val="464B7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8"/>
          <p:cNvSpPr>
            <a:spLocks noChangeArrowheads="1"/>
          </p:cNvSpPr>
          <p:nvPr/>
        </p:nvSpPr>
        <p:spPr bwMode="auto">
          <a:xfrm>
            <a:off x="484420" y="836827"/>
            <a:ext cx="2592387" cy="64448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212" tIns="44805" rIns="91212" bIns="4480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313" algn="l"/>
                <a:tab pos="182563" algn="l"/>
              </a:tabLst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Welche Firma </a:t>
            </a:r>
            <a:b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kommt besser an?</a:t>
            </a:r>
          </a:p>
        </p:txBody>
      </p:sp>
      <p:pic>
        <p:nvPicPr>
          <p:cNvPr id="1149645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6" t="42896" b="40719"/>
          <a:stretch/>
        </p:blipFill>
        <p:spPr bwMode="auto">
          <a:xfrm>
            <a:off x="477639" y="1614763"/>
            <a:ext cx="2255482" cy="92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3049511" y="1220061"/>
            <a:ext cx="1576885" cy="4844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sympathisch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erfolgreich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jung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dynamisch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innovativ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modern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wirtschaftlich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beliebt</a:t>
            </a:r>
          </a:p>
        </p:txBody>
      </p:sp>
      <p:sp>
        <p:nvSpPr>
          <p:cNvPr id="16" name="Rechteck 15"/>
          <p:cNvSpPr/>
          <p:nvPr/>
        </p:nvSpPr>
        <p:spPr>
          <a:xfrm>
            <a:off x="7842845" y="1220061"/>
            <a:ext cx="1576885" cy="4844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unsympathisch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erfolglos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alt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undynamisch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traditionell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unmodern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unwirtschaftlich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ts val="160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unbeliebt</a:t>
            </a:r>
          </a:p>
        </p:txBody>
      </p:sp>
      <p:grpSp>
        <p:nvGrpSpPr>
          <p:cNvPr id="42" name="Gruppieren 41"/>
          <p:cNvGrpSpPr/>
          <p:nvPr/>
        </p:nvGrpSpPr>
        <p:grpSpPr>
          <a:xfrm>
            <a:off x="4603750" y="1885950"/>
            <a:ext cx="292100" cy="4108450"/>
            <a:chOff x="4603750" y="1885950"/>
            <a:chExt cx="292100" cy="4108450"/>
          </a:xfrm>
        </p:grpSpPr>
        <p:pic>
          <p:nvPicPr>
            <p:cNvPr id="1185895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26536" t="32439" r="28255" b="18231"/>
            <a:stretch>
              <a:fillRect/>
            </a:stretch>
          </p:blipFill>
          <p:spPr bwMode="auto">
            <a:xfrm>
              <a:off x="4603750" y="1885950"/>
              <a:ext cx="29210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26536" t="32439" r="28255" b="18231"/>
            <a:stretch>
              <a:fillRect/>
            </a:stretch>
          </p:blipFill>
          <p:spPr bwMode="auto">
            <a:xfrm>
              <a:off x="4603750" y="3155950"/>
              <a:ext cx="29210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26536" t="32439" r="28255" b="18231"/>
            <a:stretch>
              <a:fillRect/>
            </a:stretch>
          </p:blipFill>
          <p:spPr bwMode="auto">
            <a:xfrm>
              <a:off x="4603750" y="5702300"/>
              <a:ext cx="29210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26536" t="32439" r="28255" b="18231"/>
            <a:stretch>
              <a:fillRect/>
            </a:stretch>
          </p:blipFill>
          <p:spPr bwMode="auto">
            <a:xfrm>
              <a:off x="4603750" y="4445000"/>
              <a:ext cx="29210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1" name="Gruppieren 40"/>
          <p:cNvGrpSpPr/>
          <p:nvPr/>
        </p:nvGrpSpPr>
        <p:grpSpPr>
          <a:xfrm>
            <a:off x="7588250" y="1885950"/>
            <a:ext cx="279400" cy="4108450"/>
            <a:chOff x="2882900" y="1885950"/>
            <a:chExt cx="279400" cy="4108450"/>
          </a:xfrm>
        </p:grpSpPr>
        <p:pic>
          <p:nvPicPr>
            <p:cNvPr id="1185894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 l="27221" t="37801" r="22349" b="12869"/>
            <a:stretch>
              <a:fillRect/>
            </a:stretch>
          </p:blipFill>
          <p:spPr bwMode="auto">
            <a:xfrm>
              <a:off x="2882900" y="1885950"/>
              <a:ext cx="27940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 l="27221" t="37801" r="22349" b="12869"/>
            <a:stretch>
              <a:fillRect/>
            </a:stretch>
          </p:blipFill>
          <p:spPr bwMode="auto">
            <a:xfrm>
              <a:off x="2882900" y="3155950"/>
              <a:ext cx="27940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 l="27221" t="37801" r="22349" b="12869"/>
            <a:stretch>
              <a:fillRect/>
            </a:stretch>
          </p:blipFill>
          <p:spPr bwMode="auto">
            <a:xfrm>
              <a:off x="2882900" y="4445000"/>
              <a:ext cx="27940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 l="27221" t="37801" r="22349" b="12869"/>
            <a:stretch>
              <a:fillRect/>
            </a:stretch>
          </p:blipFill>
          <p:spPr bwMode="auto">
            <a:xfrm>
              <a:off x="2882900" y="5702300"/>
              <a:ext cx="27940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6" t="42896" b="40719"/>
          <a:stretch/>
        </p:blipFill>
        <p:spPr bwMode="auto">
          <a:xfrm>
            <a:off x="477639" y="1614763"/>
            <a:ext cx="2255482" cy="92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68"/>
          <p:cNvSpPr>
            <a:spLocks noChangeArrowheads="1"/>
          </p:cNvSpPr>
          <p:nvPr/>
        </p:nvSpPr>
        <p:spPr bwMode="auto">
          <a:xfrm>
            <a:off x="1008156" y="1663924"/>
            <a:ext cx="1585370" cy="787908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none" lIns="0" tIns="0" rIns="0" bIns="0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313" algn="l"/>
                <a:tab pos="182563" algn="l"/>
              </a:tabLst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MeineFirma.com</a:t>
            </a: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313" algn="l"/>
                <a:tab pos="182563" algn="l"/>
              </a:tabLst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DeineFirma.com</a:t>
            </a:r>
          </a:p>
        </p:txBody>
      </p:sp>
      <p:sp>
        <p:nvSpPr>
          <p:cNvPr id="21" name="Rechteck 20"/>
          <p:cNvSpPr/>
          <p:nvPr/>
        </p:nvSpPr>
        <p:spPr bwMode="auto">
          <a:xfrm>
            <a:off x="463992" y="1614763"/>
            <a:ext cx="2282776" cy="92804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F7D7FF">
                <a:gamma/>
                <a:shade val="60000"/>
                <a:invGamma/>
              </a:srgbClr>
            </a:prstShdw>
          </a:effectLst>
        </p:spPr>
        <p:txBody>
          <a:bodyPr vert="horz" wrap="square" lIns="0" tIns="0" rIns="0" bIns="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endParaRPr kumimoji="0" lang="de-A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573564" y="1682628"/>
            <a:ext cx="2095711" cy="80225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1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495300" algn="l"/>
              </a:tabLst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575449" y="1671131"/>
            <a:ext cx="2095711" cy="802256"/>
          </a:xfrm>
          <a:prstGeom prst="rect">
            <a:avLst/>
          </a:prstGeom>
          <a:noFill/>
          <a:ln w="19050">
            <a:solidFill>
              <a:srgbClr val="464646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1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495300" algn="l"/>
              </a:tabLst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E826EF39-2A41-436F-B50D-62F03C4487F4}"/>
              </a:ext>
            </a:extLst>
          </p:cNvPr>
          <p:cNvSpPr/>
          <p:nvPr/>
        </p:nvSpPr>
        <p:spPr>
          <a:xfrm>
            <a:off x="3027881" y="6463405"/>
            <a:ext cx="6735244" cy="394595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Eigenschaftsprofil zweier Unternehmen </a:t>
            </a: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 Skalen-Mittelwerte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rgbClr val="464B7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77732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3667514470"/>
              </p:ext>
            </p:extLst>
          </p:nvPr>
        </p:nvGraphicFramePr>
        <p:xfrm>
          <a:off x="489098" y="903767"/>
          <a:ext cx="9012017" cy="2826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-3323"/>
            <a:ext cx="7641616" cy="463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26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Skala 0 bis 10: Skalen-„Zoom“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versus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Gesamtskala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srgbClr val="464B7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25832039"/>
              </p:ext>
            </p:extLst>
          </p:nvPr>
        </p:nvGraphicFramePr>
        <p:xfrm>
          <a:off x="489098" y="4011810"/>
          <a:ext cx="9012017" cy="2549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6" name="Gruppieren 45"/>
          <p:cNvGrpSpPr/>
          <p:nvPr/>
        </p:nvGrpSpPr>
        <p:grpSpPr>
          <a:xfrm>
            <a:off x="641498" y="1041996"/>
            <a:ext cx="383438" cy="1968026"/>
            <a:chOff x="737195" y="1031363"/>
            <a:chExt cx="383438" cy="1968026"/>
          </a:xfrm>
        </p:grpSpPr>
        <p:cxnSp>
          <p:nvCxnSpPr>
            <p:cNvPr id="40" name="Gerade Verbindung mit Pfeil 39"/>
            <p:cNvCxnSpPr/>
            <p:nvPr/>
          </p:nvCxnSpPr>
          <p:spPr bwMode="auto">
            <a:xfrm>
              <a:off x="928914" y="1340203"/>
              <a:ext cx="0" cy="1350346"/>
            </a:xfrm>
            <a:prstGeom prst="straightConnector1">
              <a:avLst/>
            </a:prstGeom>
            <a:noFill/>
            <a:ln w="38100" cap="flat" cmpd="sng" algn="ctr">
              <a:solidFill>
                <a:srgbClr val="464B7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1" name="Textfeld 40"/>
            <p:cNvSpPr txBox="1"/>
            <p:nvPr/>
          </p:nvSpPr>
          <p:spPr>
            <a:xfrm>
              <a:off x="786888" y="1031363"/>
              <a:ext cx="284052" cy="327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de-A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64B7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737195" y="2672312"/>
              <a:ext cx="383438" cy="327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de-AT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64B7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10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36867" y="566928"/>
            <a:ext cx="9367965" cy="47647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Tx/>
              <a:buNone/>
              <a:tabLst>
                <a:tab pos="273050" algn="l"/>
                <a:tab pos="534988" algn="l"/>
                <a:tab pos="4864100" algn="ctr"/>
              </a:tabLst>
              <a:defRPr/>
            </a:pPr>
            <a:r>
              <a:rPr kumimoji="0" lang="de-AT" sz="1600" b="0" i="0" u="none" strike="noStrike" kern="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 folgenden Slides sind eine Ergänzung zu den Inhalten meiner beiden Bücher </a:t>
            </a:r>
          </a:p>
          <a:p>
            <a:pPr marL="268288" marR="0" lvl="0" indent="-176213" algn="l" defTabSz="9144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D20309"/>
              </a:buClr>
              <a:buSzTx/>
              <a:buFont typeface="Wingdings" panose="05000000000000000000" pitchFamily="2" charset="2"/>
              <a:buChar char="§"/>
              <a:tabLst>
                <a:tab pos="268288" algn="l"/>
                <a:tab pos="4864100" algn="ctr"/>
              </a:tabLst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Braunecker, C. (2023). </a:t>
            </a:r>
            <a:r>
              <a:rPr kumimoji="0" lang="de-DE" sz="1600" b="0" i="1" u="none" strike="noStrike" kern="0" cap="none" spc="0" normalizeH="0" baseline="0" noProof="0" dirty="0" err="1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</a:t>
            </a:r>
            <a:r>
              <a:rPr kumimoji="0" lang="de-DE" sz="1600" b="0" i="1" u="none" strike="noStrike" kern="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1" u="none" strike="noStrike" kern="0" cap="none" spc="0" normalizeH="0" baseline="0" noProof="0" dirty="0" err="1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de-DE" sz="1600" b="0" i="1" u="none" strike="noStrike" kern="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do empirische Sozialforschung. Eine Gebrauchsanleitung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(2. Auflage).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facultas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utb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ISBN 978-3-8252-6160-3</a:t>
            </a:r>
          </a:p>
          <a:p>
            <a:pPr marL="92075" marR="0" lvl="0" indent="0" algn="l" defTabSz="9144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D20309"/>
              </a:buClr>
              <a:buSzTx/>
              <a:buFontTx/>
              <a:buNone/>
              <a:tabLst>
                <a:tab pos="268288" algn="l"/>
                <a:tab pos="4864100" algn="ctr"/>
              </a:tabLst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und</a:t>
            </a:r>
          </a:p>
          <a:p>
            <a:pPr marL="268288" marR="0" lvl="0" indent="-176213" algn="l" defTabSz="9144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D20309"/>
              </a:buClr>
              <a:buSzTx/>
              <a:buFont typeface="Wingdings" panose="05000000000000000000" pitchFamily="2" charset="2"/>
              <a:buChar char="§"/>
              <a:tabLst>
                <a:tab pos="268288" algn="l"/>
                <a:tab pos="4864100" algn="ctr"/>
              </a:tabLst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Braunecker, C. (2023). </a:t>
            </a:r>
            <a:r>
              <a:rPr kumimoji="0" lang="de-DE" sz="1600" b="0" i="1" u="none" strike="noStrike" kern="0" cap="none" spc="0" normalizeH="0" baseline="0" noProof="0" dirty="0" err="1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</a:t>
            </a:r>
            <a:r>
              <a:rPr kumimoji="0" lang="de-DE" sz="1600" b="0" i="1" u="none" strike="noStrike" kern="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1" u="none" strike="noStrike" kern="0" cap="none" spc="0" normalizeH="0" baseline="0" noProof="0" dirty="0" err="1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de-DE" sz="1600" b="0" i="1" u="none" strike="noStrike" kern="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do Statistik und SPSS. Eine Gebrauchsanleitung </a:t>
            </a:r>
            <a:b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(2. Auflage).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facultas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utb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ISBN 978-3-8252-6161-0</a:t>
            </a:r>
            <a:b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64B71"/>
                </a:solidFill>
                <a:uLnTx/>
                <a:uFillTx/>
                <a:latin typeface="Arial"/>
                <a:ea typeface="+mn-ea"/>
                <a:cs typeface="+mn-cs"/>
              </a:rPr>
            </a:br>
            <a:endParaRPr kumimoji="0" lang="de-AT" sz="1600" b="0" i="0" u="none" strike="noStrike" kern="0" cap="none" spc="0" normalizeH="0" baseline="0" noProof="0" dirty="0">
              <a:ln>
                <a:noFill/>
              </a:ln>
              <a:solidFill>
                <a:srgbClr val="464B71"/>
              </a:solidFill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Tx/>
              <a:buFontTx/>
              <a:buNone/>
              <a:tabLst>
                <a:tab pos="92075" algn="l"/>
                <a:tab pos="268288" algn="l"/>
                <a:tab pos="4864100" algn="ctr"/>
              </a:tabLst>
              <a:defRPr/>
            </a:pPr>
            <a:r>
              <a:rPr kumimoji="0" lang="de-AT" sz="1600" b="1" i="0" u="none" strike="noStrike" kern="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Warum gibt‘s diese Inhalte online? </a:t>
            </a:r>
            <a:br>
              <a:rPr lang="de-AT" sz="1600" b="1" kern="0" dirty="0">
                <a:solidFill>
                  <a:srgbClr val="464B71"/>
                </a:solidFill>
                <a:latin typeface="Arial"/>
              </a:rPr>
            </a:br>
            <a:r>
              <a:rPr lang="de-AT" sz="1600" b="1" kern="0" dirty="0">
                <a:solidFill>
                  <a:srgbClr val="464B71"/>
                </a:solidFill>
                <a:latin typeface="Arial"/>
              </a:rPr>
              <a:t>	</a:t>
            </a:r>
            <a:r>
              <a:rPr kumimoji="0" lang="de-AT" sz="1600" i="0" u="none" strike="noStrike" kern="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Um Powerpoints direkt in </a:t>
            </a:r>
            <a:r>
              <a:rPr kumimoji="0" lang="de-AT" sz="1600" i="0" u="none" strike="noStrike" kern="0" cap="none" spc="0" normalizeH="0" baseline="0" noProof="0" dirty="0" err="1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Powerpoint</a:t>
            </a:r>
            <a:r>
              <a:rPr kumimoji="0" lang="de-AT" sz="1600" i="0" u="none" strike="noStrike" kern="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weiterverwenden zu </a:t>
            </a:r>
            <a:r>
              <a:rPr lang="de-AT" sz="1600" b="0" kern="0" dirty="0">
                <a:solidFill>
                  <a:srgbClr val="464B71"/>
                </a:solidFill>
                <a:latin typeface="Arial"/>
              </a:rPr>
              <a:t>können </a:t>
            </a:r>
            <a:r>
              <a:rPr lang="de-AT" sz="1600" b="0" kern="0" dirty="0">
                <a:solidFill>
                  <a:srgbClr val="464B71"/>
                </a:solidFill>
                <a:latin typeface="Arial"/>
                <a:sym typeface="Wingdings" panose="05000000000000000000" pitchFamily="2" charset="2"/>
              </a:rPr>
              <a:t></a:t>
            </a:r>
            <a:r>
              <a:rPr lang="de-AT" sz="1600" b="0" kern="0" dirty="0">
                <a:solidFill>
                  <a:srgbClr val="464B71"/>
                </a:solidFill>
                <a:latin typeface="Arial"/>
              </a:rPr>
              <a:t> ‒ als x-Plus also, </a:t>
            </a:r>
            <a:br>
              <a:rPr lang="de-AT" sz="1600" b="0" kern="0" dirty="0">
                <a:solidFill>
                  <a:srgbClr val="464B71"/>
                </a:solidFill>
                <a:latin typeface="Arial"/>
              </a:rPr>
            </a:br>
            <a:r>
              <a:rPr lang="de-AT" sz="1600" b="0" kern="0" dirty="0">
                <a:solidFill>
                  <a:srgbClr val="464B71"/>
                </a:solidFill>
                <a:latin typeface="Arial"/>
              </a:rPr>
              <a:t>	um bei Bedarf nicht alles von einer Printausgabe „nachbauen“ zu müssen … </a:t>
            </a:r>
            <a:endParaRPr kumimoji="0" lang="de-AT" sz="1600" b="1" i="0" u="none" strike="noStrike" kern="0" cap="none" spc="0" normalizeH="0" baseline="0" noProof="0" dirty="0">
              <a:ln>
                <a:noFill/>
              </a:ln>
              <a:solidFill>
                <a:srgbClr val="464B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690" y="-4507"/>
            <a:ext cx="1702490" cy="463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26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Einleitung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srgbClr val="464B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43840" y="566928"/>
            <a:ext cx="9448800" cy="6156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12700" dist="12700" dir="12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>
                <a:srgbClr val="FF0000"/>
              </a:buClr>
              <a:buSzTx/>
              <a:buFontTx/>
              <a:buNone/>
              <a:tabLst>
                <a:tab pos="273050" algn="l"/>
                <a:tab pos="534988" algn="l"/>
                <a:tab pos="4632325" algn="ctr"/>
              </a:tabLst>
              <a:defRPr/>
            </a:pPr>
            <a:endParaRPr kumimoji="0" lang="de-AT" sz="1600" b="0" i="0" u="none" strike="noStrike" kern="0" cap="none" spc="0" normalizeH="0" baseline="0" noProof="0">
              <a:ln>
                <a:noFill/>
              </a:ln>
              <a:solidFill>
                <a:srgbClr val="5A5E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31508" y="3095293"/>
            <a:ext cx="8717280" cy="519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12700" dist="12700" dir="12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>
                <a:srgbClr val="FF0000"/>
              </a:buClr>
              <a:buSzTx/>
              <a:buFontTx/>
              <a:buNone/>
              <a:tabLst>
                <a:tab pos="273050" algn="l"/>
                <a:tab pos="534988" algn="l"/>
                <a:tab pos="4864100" algn="ctr"/>
              </a:tabLst>
              <a:defRPr/>
            </a:pPr>
            <a:endParaRPr kumimoji="0" lang="de-AT" sz="1600" b="0" i="0" u="none" strike="noStrike" kern="0" cap="none" spc="0" normalizeH="0" baseline="0" noProof="0" dirty="0">
              <a:ln>
                <a:noFill/>
              </a:ln>
              <a:solidFill>
                <a:srgbClr val="5A5E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36867" y="5440765"/>
            <a:ext cx="9367965" cy="973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ts val="700"/>
              </a:spcBef>
              <a:spcAft>
                <a:spcPts val="7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73050" algn="l"/>
                <a:tab pos="534988" algn="l"/>
              </a:tabLst>
              <a:defRPr/>
            </a:pPr>
            <a:r>
              <a:rPr kumimoji="0" lang="de-AT" sz="1600" b="0" i="0" u="none" strike="noStrike" kern="0" cap="none" spc="0" normalizeH="0" baseline="0" noProof="0" dirty="0">
                <a:ln>
                  <a:noFill/>
                </a:ln>
                <a:solidFill>
                  <a:srgbClr val="D203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Sehr freuen würde mich, wenn meine beiden Bücher </a:t>
            </a:r>
            <a:r>
              <a:rPr kumimoji="0" lang="de-AT" sz="1600" b="1" i="0" u="none" strike="noStrike" kern="0" cap="none" spc="0" normalizeH="0" baseline="0" noProof="0" dirty="0">
                <a:ln>
                  <a:noFill/>
                </a:ln>
                <a:solidFill>
                  <a:srgbClr val="D203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Einzug in Ihre Literaturliste </a:t>
            </a:r>
            <a:r>
              <a:rPr kumimoji="0" lang="de-AT" sz="1600" b="0" i="0" u="none" strike="noStrike" kern="0" cap="none" spc="0" normalizeH="0" baseline="0" noProof="0" dirty="0">
                <a:ln>
                  <a:noFill/>
                </a:ln>
                <a:solidFill>
                  <a:srgbClr val="D203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(im Idealfall als </a:t>
            </a:r>
            <a:r>
              <a:rPr kumimoji="0" lang="de-AT" sz="1600" b="1" i="0" u="none" strike="noStrike" kern="0" cap="none" spc="0" normalizeH="0" baseline="0" noProof="0" dirty="0">
                <a:ln>
                  <a:noFill/>
                </a:ln>
                <a:solidFill>
                  <a:srgbClr val="D203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Pflichtliteratur</a:t>
            </a:r>
            <a:r>
              <a:rPr kumimoji="0" lang="de-AT" sz="1600" b="0" i="0" u="none" strike="noStrike" kern="0" cap="none" spc="0" normalizeH="0" baseline="0" noProof="0" dirty="0">
                <a:ln>
                  <a:noFill/>
                </a:ln>
                <a:solidFill>
                  <a:srgbClr val="D203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r>
              <a:rPr kumimoji="0" lang="de-AT" sz="1600" b="1" i="0" u="none" strike="noStrike" kern="0" cap="none" spc="0" normalizeH="0" baseline="0" noProof="0" dirty="0">
                <a:ln>
                  <a:noFill/>
                </a:ln>
                <a:solidFill>
                  <a:srgbClr val="D203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AT" sz="1600" b="0" i="0" u="none" strike="noStrike" kern="0" cap="none" spc="0" normalizeH="0" baseline="0" noProof="0" dirty="0">
                <a:ln>
                  <a:noFill/>
                </a:ln>
                <a:solidFill>
                  <a:srgbClr val="D203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bzw.</a:t>
            </a:r>
            <a:r>
              <a:rPr kumimoji="0" lang="de-AT" sz="1600" b="1" i="0" u="none" strike="noStrike" kern="0" cap="none" spc="0" normalizeH="0" baseline="0" noProof="0" dirty="0">
                <a:ln>
                  <a:noFill/>
                </a:ln>
                <a:solidFill>
                  <a:srgbClr val="D203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die Buchsammlung studentischer Leserschaft </a:t>
            </a:r>
            <a:r>
              <a:rPr kumimoji="0" lang="de-AT" sz="1600" b="0" i="0" u="none" strike="noStrike" kern="0" cap="none" spc="0" normalizeH="0" baseline="0" noProof="0" dirty="0">
                <a:ln>
                  <a:noFill/>
                </a:ln>
                <a:solidFill>
                  <a:srgbClr val="D203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finden. </a:t>
            </a:r>
          </a:p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ts val="700"/>
              </a:spcBef>
              <a:spcAft>
                <a:spcPts val="700"/>
              </a:spcAft>
              <a:buClr>
                <a:srgbClr val="FF0000"/>
              </a:buClr>
              <a:buSzTx/>
              <a:buFont typeface="Arial" pitchFamily="34" charset="0"/>
              <a:buNone/>
              <a:tabLst>
                <a:tab pos="273050" algn="l"/>
                <a:tab pos="534988" algn="l"/>
              </a:tabLst>
              <a:defRPr/>
            </a:pPr>
            <a:r>
              <a:rPr kumimoji="0" lang="de-AT" sz="1600" b="0" i="0" u="none" strike="noStrike" kern="0" cap="none" spc="0" normalizeH="0" baseline="0" noProof="0" dirty="0">
                <a:ln>
                  <a:noFill/>
                </a:ln>
                <a:solidFill>
                  <a:srgbClr val="D203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Daneben wäre auch eine </a:t>
            </a:r>
            <a:r>
              <a:rPr kumimoji="0" lang="de-AT" sz="1600" b="1" i="0" u="none" strike="noStrike" kern="0" cap="none" spc="0" normalizeH="0" baseline="0" noProof="0" dirty="0">
                <a:ln>
                  <a:noFill/>
                </a:ln>
                <a:solidFill>
                  <a:srgbClr val="D203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gute Rezension </a:t>
            </a:r>
            <a:r>
              <a:rPr kumimoji="0" lang="de-AT" sz="1600" i="0" u="none" strike="noStrike" kern="0" cap="none" spc="0" normalizeH="0" baseline="0" noProof="0" dirty="0">
                <a:ln>
                  <a:noFill/>
                </a:ln>
                <a:solidFill>
                  <a:srgbClr val="D203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zu dem einen oder anderen Band </a:t>
            </a:r>
            <a:r>
              <a:rPr kumimoji="0" lang="de-AT" sz="1600" b="0" i="0" u="none" strike="noStrike" kern="0" cap="none" spc="0" normalizeH="0" baseline="0" noProof="0" dirty="0">
                <a:ln>
                  <a:noFill/>
                </a:ln>
                <a:solidFill>
                  <a:srgbClr val="D203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eine nette Sache </a:t>
            </a:r>
            <a:r>
              <a:rPr kumimoji="0" lang="de-AT" sz="1600" b="0" i="0" u="none" strike="noStrike" kern="0" cap="none" spc="0" normalizeH="0" baseline="0" noProof="0" dirty="0">
                <a:ln>
                  <a:noFill/>
                </a:ln>
                <a:solidFill>
                  <a:srgbClr val="D2030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!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414708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A1E0C48-D446-AD6D-F5FC-03A8A8DCC797}"/>
              </a:ext>
            </a:extLst>
          </p:cNvPr>
          <p:cNvSpPr/>
          <p:nvPr/>
        </p:nvSpPr>
        <p:spPr bwMode="auto">
          <a:xfrm flipH="1">
            <a:off x="4952997" y="0"/>
            <a:ext cx="4953003" cy="6858000"/>
          </a:xfrm>
          <a:prstGeom prst="rect">
            <a:avLst/>
          </a:prstGeom>
          <a:solidFill>
            <a:srgbClr val="FFF5B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Char char="►"/>
              <a:tabLst>
                <a:tab pos="266700" algn="l"/>
                <a:tab pos="533400" algn="l"/>
              </a:tabLst>
              <a:defRPr/>
            </a:pPr>
            <a:endParaRPr kumimoji="0" lang="de-AT" sz="1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0AE0426-23AB-E5F0-E9CD-0159DE0E6269}"/>
              </a:ext>
            </a:extLst>
          </p:cNvPr>
          <p:cNvSpPr/>
          <p:nvPr/>
        </p:nvSpPr>
        <p:spPr bwMode="auto">
          <a:xfrm>
            <a:off x="-3" y="0"/>
            <a:ext cx="4953003" cy="6858000"/>
          </a:xfrm>
          <a:prstGeom prst="rect">
            <a:avLst/>
          </a:prstGeom>
          <a:solidFill>
            <a:srgbClr val="FFF5B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Char char="►"/>
              <a:tabLst>
                <a:tab pos="266700" algn="l"/>
                <a:tab pos="533400" algn="l"/>
              </a:tabLst>
              <a:defRPr/>
            </a:pP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D5A39A-BB85-A2A5-02AA-A70C6A53C4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t="4732" r="26578" b="5536"/>
          <a:stretch/>
        </p:blipFill>
        <p:spPr>
          <a:xfrm>
            <a:off x="5853365" y="1759819"/>
            <a:ext cx="3278115" cy="4231863"/>
          </a:xfrm>
          <a:prstGeom prst="rect">
            <a:avLst/>
          </a:prstGeom>
        </p:spPr>
      </p:pic>
      <p:pic>
        <p:nvPicPr>
          <p:cNvPr id="4" name="Grafik 3" descr="Ein Bild, das Text, Screenshot, Grafikdesign, Buch enthält.&#10;&#10;Automatisch generierte Beschreibung">
            <a:extLst>
              <a:ext uri="{FF2B5EF4-FFF2-40B4-BE49-F238E27FC236}">
                <a16:creationId xmlns:a16="http://schemas.microsoft.com/office/drawing/2014/main" id="{81302016-D7C3-80D6-42AD-5A13B093FC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8" t="3644" r="27292" b="3933"/>
          <a:stretch/>
        </p:blipFill>
        <p:spPr>
          <a:xfrm>
            <a:off x="1162155" y="1763147"/>
            <a:ext cx="3174058" cy="4228535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10174" y="86172"/>
            <a:ext cx="8090275" cy="17861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de-DE"/>
            </a:defPPr>
            <a:lvl1pPr algn="ctr" fontAlgn="base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defRPr sz="3600">
                <a:solidFill>
                  <a:srgbClr val="464B71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Empirie – </a:t>
            </a: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leicht wie nie.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1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Statistik und SPSS – </a:t>
            </a: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ganz ohne Stress.</a:t>
            </a: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464B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ABB14081-E6F8-4BFB-9CAE-604FCC463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650" y="5924550"/>
            <a:ext cx="2298700" cy="790129"/>
          </a:xfrm>
          <a:prstGeom prst="rect">
            <a:avLst/>
          </a:prstGeom>
          <a:solidFill>
            <a:srgbClr val="FFF5BA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7200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600" b="1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howtodo.at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FBF379D3-53C9-4ACD-B47D-A4C4B4DA0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6564086"/>
            <a:ext cx="4410075" cy="293914"/>
          </a:xfrm>
          <a:prstGeom prst="rect">
            <a:avLst/>
          </a:prstGeom>
          <a:solidFill>
            <a:srgbClr val="FFF5BA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600" b="0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© Mag. Dr. Claus Braunecker | autor@howtodo.at</a:t>
            </a:r>
          </a:p>
        </p:txBody>
      </p:sp>
      <p:pic>
        <p:nvPicPr>
          <p:cNvPr id="8" name="Picture 6" descr="Vorschau Ihres QR Code">
            <a:extLst>
              <a:ext uri="{FF2B5EF4-FFF2-40B4-BE49-F238E27FC236}">
                <a16:creationId xmlns:a16="http://schemas.microsoft.com/office/drawing/2014/main" id="{92F71AE1-AC5A-B3CC-C699-6A9D7411D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229" y="3607054"/>
            <a:ext cx="1422460" cy="142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42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ruppieren 235"/>
          <p:cNvGrpSpPr/>
          <p:nvPr/>
        </p:nvGrpSpPr>
        <p:grpSpPr>
          <a:xfrm>
            <a:off x="0" y="0"/>
            <a:ext cx="9906000" cy="6858000"/>
            <a:chOff x="0" y="0"/>
            <a:chExt cx="9906000" cy="6858000"/>
          </a:xfrm>
        </p:grpSpPr>
        <p:sp>
          <p:nvSpPr>
            <p:cNvPr id="237" name="Rechteck 236"/>
            <p:cNvSpPr/>
            <p:nvPr/>
          </p:nvSpPr>
          <p:spPr bwMode="auto">
            <a:xfrm>
              <a:off x="0" y="0"/>
              <a:ext cx="9906000" cy="6858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3200" rIns="90000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charset="0"/>
                <a:buChar char="►"/>
                <a:tabLst>
                  <a:tab pos="266700" algn="l"/>
                  <a:tab pos="533400" algn="l"/>
                </a:tabLst>
                <a:defRPr/>
              </a:pPr>
              <a:endParaRPr kumimoji="0" lang="de-AT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Rectangle 50">
              <a:hlinkClick r:id="rId3" action="ppaction://hlinkpres?slideindex=1&amp;slidetitle="/>
            </p:cNvPr>
            <p:cNvSpPr>
              <a:spLocks noChangeArrowheads="1"/>
            </p:cNvSpPr>
            <p:nvPr/>
          </p:nvSpPr>
          <p:spPr bwMode="auto">
            <a:xfrm>
              <a:off x="8932987" y="163774"/>
              <a:ext cx="922214" cy="576001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90000" tIns="43200" rIns="90000" bIns="43200" anchor="ctr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charset="0"/>
                <a:buChar char="►"/>
                <a:tabLst/>
                <a:defRPr/>
              </a:pP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9" name="Gruppieren 185"/>
          <p:cNvGrpSpPr>
            <a:grpSpLocks/>
          </p:cNvGrpSpPr>
          <p:nvPr/>
        </p:nvGrpSpPr>
        <p:grpSpPr bwMode="auto">
          <a:xfrm>
            <a:off x="1420813" y="1377950"/>
            <a:ext cx="6516687" cy="4787900"/>
            <a:chOff x="-799349" y="2317750"/>
            <a:chExt cx="5630863" cy="4137025"/>
          </a:xfrm>
        </p:grpSpPr>
        <p:grpSp>
          <p:nvGrpSpPr>
            <p:cNvPr id="120" name="Group 3"/>
            <p:cNvGrpSpPr>
              <a:grpSpLocks/>
            </p:cNvGrpSpPr>
            <p:nvPr/>
          </p:nvGrpSpPr>
          <p:grpSpPr bwMode="auto">
            <a:xfrm>
              <a:off x="-799349" y="2317750"/>
              <a:ext cx="5630863" cy="4137025"/>
              <a:chOff x="1533" y="1170"/>
              <a:chExt cx="3928" cy="2886"/>
            </a:xfrm>
          </p:grpSpPr>
          <p:sp>
            <p:nvSpPr>
              <p:cNvPr id="122" name="Freeform 4"/>
              <p:cNvSpPr>
                <a:spLocks/>
              </p:cNvSpPr>
              <p:nvPr/>
            </p:nvSpPr>
            <p:spPr bwMode="auto">
              <a:xfrm>
                <a:off x="1533" y="1170"/>
                <a:ext cx="3928" cy="2886"/>
              </a:xfrm>
              <a:custGeom>
                <a:avLst/>
                <a:gdLst>
                  <a:gd name="T0" fmla="*/ 3449 w 3928"/>
                  <a:gd name="T1" fmla="*/ 299 h 2886"/>
                  <a:gd name="T2" fmla="*/ 3206 w 3928"/>
                  <a:gd name="T3" fmla="*/ 488 h 2886"/>
                  <a:gd name="T4" fmla="*/ 2510 w 3928"/>
                  <a:gd name="T5" fmla="*/ 758 h 2886"/>
                  <a:gd name="T6" fmla="*/ 1950 w 3928"/>
                  <a:gd name="T7" fmla="*/ 958 h 2886"/>
                  <a:gd name="T8" fmla="*/ 1217 w 3928"/>
                  <a:gd name="T9" fmla="*/ 1253 h 2886"/>
                  <a:gd name="T10" fmla="*/ 1474 w 3928"/>
                  <a:gd name="T11" fmla="*/ 1278 h 2886"/>
                  <a:gd name="T12" fmla="*/ 1952 w 3928"/>
                  <a:gd name="T13" fmla="*/ 1213 h 2886"/>
                  <a:gd name="T14" fmla="*/ 2661 w 3928"/>
                  <a:gd name="T15" fmla="*/ 1109 h 2886"/>
                  <a:gd name="T16" fmla="*/ 3745 w 3928"/>
                  <a:gd name="T17" fmla="*/ 1046 h 2886"/>
                  <a:gd name="T18" fmla="*/ 3847 w 3928"/>
                  <a:gd name="T19" fmla="*/ 2419 h 2886"/>
                  <a:gd name="T20" fmla="*/ 3088 w 3928"/>
                  <a:gd name="T21" fmla="*/ 2515 h 2886"/>
                  <a:gd name="T22" fmla="*/ 2149 w 3928"/>
                  <a:gd name="T23" fmla="*/ 2645 h 2886"/>
                  <a:gd name="T24" fmla="*/ 1681 w 3928"/>
                  <a:gd name="T25" fmla="*/ 2802 h 2886"/>
                  <a:gd name="T26" fmla="*/ 1101 w 3928"/>
                  <a:gd name="T27" fmla="*/ 2848 h 2886"/>
                  <a:gd name="T28" fmla="*/ 412 w 3928"/>
                  <a:gd name="T29" fmla="*/ 2853 h 2886"/>
                  <a:gd name="T30" fmla="*/ 402 w 3928"/>
                  <a:gd name="T31" fmla="*/ 2750 h 2886"/>
                  <a:gd name="T32" fmla="*/ 514 w 3928"/>
                  <a:gd name="T33" fmla="*/ 2695 h 2886"/>
                  <a:gd name="T34" fmla="*/ 607 w 3928"/>
                  <a:gd name="T35" fmla="*/ 2685 h 2886"/>
                  <a:gd name="T36" fmla="*/ 771 w 3928"/>
                  <a:gd name="T37" fmla="*/ 2599 h 2886"/>
                  <a:gd name="T38" fmla="*/ 858 w 3928"/>
                  <a:gd name="T39" fmla="*/ 2750 h 2886"/>
                  <a:gd name="T40" fmla="*/ 962 w 3928"/>
                  <a:gd name="T41" fmla="*/ 2727 h 2886"/>
                  <a:gd name="T42" fmla="*/ 1098 w 3928"/>
                  <a:gd name="T43" fmla="*/ 2633 h 2886"/>
                  <a:gd name="T44" fmla="*/ 1150 w 3928"/>
                  <a:gd name="T45" fmla="*/ 2827 h 2886"/>
                  <a:gd name="T46" fmla="*/ 1281 w 3928"/>
                  <a:gd name="T47" fmla="*/ 2786 h 2886"/>
                  <a:gd name="T48" fmla="*/ 1424 w 3928"/>
                  <a:gd name="T49" fmla="*/ 2653 h 2886"/>
                  <a:gd name="T50" fmla="*/ 1503 w 3928"/>
                  <a:gd name="T51" fmla="*/ 2767 h 2886"/>
                  <a:gd name="T52" fmla="*/ 1606 w 3928"/>
                  <a:gd name="T53" fmla="*/ 2733 h 2886"/>
                  <a:gd name="T54" fmla="*/ 1695 w 3928"/>
                  <a:gd name="T55" fmla="*/ 2762 h 2886"/>
                  <a:gd name="T56" fmla="*/ 1795 w 3928"/>
                  <a:gd name="T57" fmla="*/ 2704 h 2886"/>
                  <a:gd name="T58" fmla="*/ 1322 w 3928"/>
                  <a:gd name="T59" fmla="*/ 2584 h 2886"/>
                  <a:gd name="T60" fmla="*/ 1766 w 3928"/>
                  <a:gd name="T61" fmla="*/ 2551 h 2886"/>
                  <a:gd name="T62" fmla="*/ 1501 w 3928"/>
                  <a:gd name="T63" fmla="*/ 2438 h 2886"/>
                  <a:gd name="T64" fmla="*/ 912 w 3928"/>
                  <a:gd name="T65" fmla="*/ 2377 h 2886"/>
                  <a:gd name="T66" fmla="*/ 290 w 3928"/>
                  <a:gd name="T67" fmla="*/ 2567 h 2886"/>
                  <a:gd name="T68" fmla="*/ 638 w 3928"/>
                  <a:gd name="T69" fmla="*/ 2477 h 2886"/>
                  <a:gd name="T70" fmla="*/ 908 w 3928"/>
                  <a:gd name="T71" fmla="*/ 1974 h 2886"/>
                  <a:gd name="T72" fmla="*/ 694 w 3928"/>
                  <a:gd name="T73" fmla="*/ 1417 h 2886"/>
                  <a:gd name="T74" fmla="*/ 170 w 3928"/>
                  <a:gd name="T75" fmla="*/ 1589 h 2886"/>
                  <a:gd name="T76" fmla="*/ 128 w 3928"/>
                  <a:gd name="T77" fmla="*/ 1417 h 2886"/>
                  <a:gd name="T78" fmla="*/ 271 w 3928"/>
                  <a:gd name="T79" fmla="*/ 1536 h 2886"/>
                  <a:gd name="T80" fmla="*/ 350 w 3928"/>
                  <a:gd name="T81" fmla="*/ 1392 h 2886"/>
                  <a:gd name="T82" fmla="*/ 410 w 3928"/>
                  <a:gd name="T83" fmla="*/ 1270 h 2886"/>
                  <a:gd name="T84" fmla="*/ 483 w 3928"/>
                  <a:gd name="T85" fmla="*/ 1266 h 2886"/>
                  <a:gd name="T86" fmla="*/ 574 w 3928"/>
                  <a:gd name="T87" fmla="*/ 1287 h 2886"/>
                  <a:gd name="T88" fmla="*/ 603 w 3928"/>
                  <a:gd name="T89" fmla="*/ 1148 h 2886"/>
                  <a:gd name="T90" fmla="*/ 659 w 3928"/>
                  <a:gd name="T91" fmla="*/ 1083 h 2886"/>
                  <a:gd name="T92" fmla="*/ 1121 w 3928"/>
                  <a:gd name="T93" fmla="*/ 1088 h 2886"/>
                  <a:gd name="T94" fmla="*/ 1416 w 3928"/>
                  <a:gd name="T95" fmla="*/ 673 h 2886"/>
                  <a:gd name="T96" fmla="*/ 881 w 3928"/>
                  <a:gd name="T97" fmla="*/ 914 h 2886"/>
                  <a:gd name="T98" fmla="*/ 854 w 3928"/>
                  <a:gd name="T99" fmla="*/ 830 h 2886"/>
                  <a:gd name="T100" fmla="*/ 939 w 3928"/>
                  <a:gd name="T101" fmla="*/ 786 h 2886"/>
                  <a:gd name="T102" fmla="*/ 1038 w 3928"/>
                  <a:gd name="T103" fmla="*/ 712 h 2886"/>
                  <a:gd name="T104" fmla="*/ 1130 w 3928"/>
                  <a:gd name="T105" fmla="*/ 714 h 2886"/>
                  <a:gd name="T106" fmla="*/ 1293 w 3928"/>
                  <a:gd name="T107" fmla="*/ 631 h 2886"/>
                  <a:gd name="T108" fmla="*/ 1161 w 3928"/>
                  <a:gd name="T109" fmla="*/ 530 h 2886"/>
                  <a:gd name="T110" fmla="*/ 705 w 3928"/>
                  <a:gd name="T111" fmla="*/ 660 h 2886"/>
                  <a:gd name="T112" fmla="*/ 253 w 3928"/>
                  <a:gd name="T113" fmla="*/ 1165 h 2886"/>
                  <a:gd name="T114" fmla="*/ 280 w 3928"/>
                  <a:gd name="T115" fmla="*/ 1125 h 2886"/>
                  <a:gd name="T116" fmla="*/ 850 w 3928"/>
                  <a:gd name="T117" fmla="*/ 599 h 2886"/>
                  <a:gd name="T118" fmla="*/ 1329 w 3928"/>
                  <a:gd name="T119" fmla="*/ 578 h 2886"/>
                  <a:gd name="T120" fmla="*/ 1932 w 3928"/>
                  <a:gd name="T121" fmla="*/ 488 h 2886"/>
                  <a:gd name="T122" fmla="*/ 2535 w 3928"/>
                  <a:gd name="T123" fmla="*/ 260 h 2886"/>
                  <a:gd name="T124" fmla="*/ 3258 w 3928"/>
                  <a:gd name="T125" fmla="*/ 88 h 28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928"/>
                  <a:gd name="T190" fmla="*/ 0 h 2886"/>
                  <a:gd name="T191" fmla="*/ 3928 w 3928"/>
                  <a:gd name="T192" fmla="*/ 2886 h 28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928" h="2886">
                    <a:moveTo>
                      <a:pt x="3271" y="102"/>
                    </a:moveTo>
                    <a:lnTo>
                      <a:pt x="3281" y="117"/>
                    </a:lnTo>
                    <a:lnTo>
                      <a:pt x="3291" y="132"/>
                    </a:lnTo>
                    <a:lnTo>
                      <a:pt x="3302" y="146"/>
                    </a:lnTo>
                    <a:lnTo>
                      <a:pt x="3312" y="161"/>
                    </a:lnTo>
                    <a:lnTo>
                      <a:pt x="3322" y="176"/>
                    </a:lnTo>
                    <a:lnTo>
                      <a:pt x="3331" y="191"/>
                    </a:lnTo>
                    <a:lnTo>
                      <a:pt x="3339" y="209"/>
                    </a:lnTo>
                    <a:lnTo>
                      <a:pt x="3347" y="224"/>
                    </a:lnTo>
                    <a:lnTo>
                      <a:pt x="3356" y="235"/>
                    </a:lnTo>
                    <a:lnTo>
                      <a:pt x="3366" y="239"/>
                    </a:lnTo>
                    <a:lnTo>
                      <a:pt x="3376" y="239"/>
                    </a:lnTo>
                    <a:lnTo>
                      <a:pt x="3389" y="237"/>
                    </a:lnTo>
                    <a:lnTo>
                      <a:pt x="3399" y="237"/>
                    </a:lnTo>
                    <a:lnTo>
                      <a:pt x="3407" y="237"/>
                    </a:lnTo>
                    <a:lnTo>
                      <a:pt x="3414" y="241"/>
                    </a:lnTo>
                    <a:lnTo>
                      <a:pt x="3418" y="253"/>
                    </a:lnTo>
                    <a:lnTo>
                      <a:pt x="3428" y="264"/>
                    </a:lnTo>
                    <a:lnTo>
                      <a:pt x="3436" y="274"/>
                    </a:lnTo>
                    <a:lnTo>
                      <a:pt x="3443" y="287"/>
                    </a:lnTo>
                    <a:lnTo>
                      <a:pt x="3449" y="299"/>
                    </a:lnTo>
                    <a:lnTo>
                      <a:pt x="3455" y="310"/>
                    </a:lnTo>
                    <a:lnTo>
                      <a:pt x="3463" y="322"/>
                    </a:lnTo>
                    <a:lnTo>
                      <a:pt x="3470" y="333"/>
                    </a:lnTo>
                    <a:lnTo>
                      <a:pt x="3480" y="343"/>
                    </a:lnTo>
                    <a:lnTo>
                      <a:pt x="3482" y="356"/>
                    </a:lnTo>
                    <a:lnTo>
                      <a:pt x="3476" y="364"/>
                    </a:lnTo>
                    <a:lnTo>
                      <a:pt x="3468" y="369"/>
                    </a:lnTo>
                    <a:lnTo>
                      <a:pt x="3457" y="373"/>
                    </a:lnTo>
                    <a:lnTo>
                      <a:pt x="3443" y="377"/>
                    </a:lnTo>
                    <a:lnTo>
                      <a:pt x="3430" y="381"/>
                    </a:lnTo>
                    <a:lnTo>
                      <a:pt x="3420" y="385"/>
                    </a:lnTo>
                    <a:lnTo>
                      <a:pt x="3414" y="394"/>
                    </a:lnTo>
                    <a:lnTo>
                      <a:pt x="3393" y="406"/>
                    </a:lnTo>
                    <a:lnTo>
                      <a:pt x="3372" y="415"/>
                    </a:lnTo>
                    <a:lnTo>
                      <a:pt x="3352" y="427"/>
                    </a:lnTo>
                    <a:lnTo>
                      <a:pt x="3329" y="434"/>
                    </a:lnTo>
                    <a:lnTo>
                      <a:pt x="3308" y="444"/>
                    </a:lnTo>
                    <a:lnTo>
                      <a:pt x="3285" y="453"/>
                    </a:lnTo>
                    <a:lnTo>
                      <a:pt x="3264" y="465"/>
                    </a:lnTo>
                    <a:lnTo>
                      <a:pt x="3242" y="476"/>
                    </a:lnTo>
                    <a:lnTo>
                      <a:pt x="3206" y="488"/>
                    </a:lnTo>
                    <a:lnTo>
                      <a:pt x="3171" y="497"/>
                    </a:lnTo>
                    <a:lnTo>
                      <a:pt x="3136" y="511"/>
                    </a:lnTo>
                    <a:lnTo>
                      <a:pt x="3103" y="522"/>
                    </a:lnTo>
                    <a:lnTo>
                      <a:pt x="3068" y="536"/>
                    </a:lnTo>
                    <a:lnTo>
                      <a:pt x="3034" y="547"/>
                    </a:lnTo>
                    <a:lnTo>
                      <a:pt x="2999" y="561"/>
                    </a:lnTo>
                    <a:lnTo>
                      <a:pt x="2966" y="574"/>
                    </a:lnTo>
                    <a:lnTo>
                      <a:pt x="2933" y="589"/>
                    </a:lnTo>
                    <a:lnTo>
                      <a:pt x="2898" y="603"/>
                    </a:lnTo>
                    <a:lnTo>
                      <a:pt x="2864" y="616"/>
                    </a:lnTo>
                    <a:lnTo>
                      <a:pt x="2831" y="629"/>
                    </a:lnTo>
                    <a:lnTo>
                      <a:pt x="2798" y="645"/>
                    </a:lnTo>
                    <a:lnTo>
                      <a:pt x="2765" y="658"/>
                    </a:lnTo>
                    <a:lnTo>
                      <a:pt x="2730" y="671"/>
                    </a:lnTo>
                    <a:lnTo>
                      <a:pt x="2697" y="685"/>
                    </a:lnTo>
                    <a:lnTo>
                      <a:pt x="2663" y="694"/>
                    </a:lnTo>
                    <a:lnTo>
                      <a:pt x="2632" y="706"/>
                    </a:lnTo>
                    <a:lnTo>
                      <a:pt x="2601" y="717"/>
                    </a:lnTo>
                    <a:lnTo>
                      <a:pt x="2572" y="731"/>
                    </a:lnTo>
                    <a:lnTo>
                      <a:pt x="2541" y="744"/>
                    </a:lnTo>
                    <a:lnTo>
                      <a:pt x="2510" y="758"/>
                    </a:lnTo>
                    <a:lnTo>
                      <a:pt x="2479" y="771"/>
                    </a:lnTo>
                    <a:lnTo>
                      <a:pt x="2448" y="782"/>
                    </a:lnTo>
                    <a:lnTo>
                      <a:pt x="2425" y="790"/>
                    </a:lnTo>
                    <a:lnTo>
                      <a:pt x="2400" y="798"/>
                    </a:lnTo>
                    <a:lnTo>
                      <a:pt x="2377" y="805"/>
                    </a:lnTo>
                    <a:lnTo>
                      <a:pt x="2355" y="815"/>
                    </a:lnTo>
                    <a:lnTo>
                      <a:pt x="2332" y="823"/>
                    </a:lnTo>
                    <a:lnTo>
                      <a:pt x="2309" y="830"/>
                    </a:lnTo>
                    <a:lnTo>
                      <a:pt x="2286" y="840"/>
                    </a:lnTo>
                    <a:lnTo>
                      <a:pt x="2263" y="847"/>
                    </a:lnTo>
                    <a:lnTo>
                      <a:pt x="2241" y="857"/>
                    </a:lnTo>
                    <a:lnTo>
                      <a:pt x="2218" y="867"/>
                    </a:lnTo>
                    <a:lnTo>
                      <a:pt x="2195" y="874"/>
                    </a:lnTo>
                    <a:lnTo>
                      <a:pt x="2172" y="884"/>
                    </a:lnTo>
                    <a:lnTo>
                      <a:pt x="2149" y="891"/>
                    </a:lnTo>
                    <a:lnTo>
                      <a:pt x="2127" y="901"/>
                    </a:lnTo>
                    <a:lnTo>
                      <a:pt x="2104" y="909"/>
                    </a:lnTo>
                    <a:lnTo>
                      <a:pt x="2081" y="918"/>
                    </a:lnTo>
                    <a:lnTo>
                      <a:pt x="2037" y="932"/>
                    </a:lnTo>
                    <a:lnTo>
                      <a:pt x="1994" y="945"/>
                    </a:lnTo>
                    <a:lnTo>
                      <a:pt x="1950" y="958"/>
                    </a:lnTo>
                    <a:lnTo>
                      <a:pt x="1909" y="974"/>
                    </a:lnTo>
                    <a:lnTo>
                      <a:pt x="1867" y="989"/>
                    </a:lnTo>
                    <a:lnTo>
                      <a:pt x="1824" y="1004"/>
                    </a:lnTo>
                    <a:lnTo>
                      <a:pt x="1782" y="1021"/>
                    </a:lnTo>
                    <a:lnTo>
                      <a:pt x="1741" y="1039"/>
                    </a:lnTo>
                    <a:lnTo>
                      <a:pt x="1700" y="1056"/>
                    </a:lnTo>
                    <a:lnTo>
                      <a:pt x="1658" y="1073"/>
                    </a:lnTo>
                    <a:lnTo>
                      <a:pt x="1617" y="1090"/>
                    </a:lnTo>
                    <a:lnTo>
                      <a:pt x="1575" y="1106"/>
                    </a:lnTo>
                    <a:lnTo>
                      <a:pt x="1534" y="1123"/>
                    </a:lnTo>
                    <a:lnTo>
                      <a:pt x="1492" y="1140"/>
                    </a:lnTo>
                    <a:lnTo>
                      <a:pt x="1451" y="1157"/>
                    </a:lnTo>
                    <a:lnTo>
                      <a:pt x="1409" y="1172"/>
                    </a:lnTo>
                    <a:lnTo>
                      <a:pt x="1384" y="1182"/>
                    </a:lnTo>
                    <a:lnTo>
                      <a:pt x="1360" y="1192"/>
                    </a:lnTo>
                    <a:lnTo>
                      <a:pt x="1335" y="1201"/>
                    </a:lnTo>
                    <a:lnTo>
                      <a:pt x="1312" y="1211"/>
                    </a:lnTo>
                    <a:lnTo>
                      <a:pt x="1287" y="1222"/>
                    </a:lnTo>
                    <a:lnTo>
                      <a:pt x="1264" y="1232"/>
                    </a:lnTo>
                    <a:lnTo>
                      <a:pt x="1239" y="1243"/>
                    </a:lnTo>
                    <a:lnTo>
                      <a:pt x="1217" y="1253"/>
                    </a:lnTo>
                    <a:lnTo>
                      <a:pt x="1192" y="1264"/>
                    </a:lnTo>
                    <a:lnTo>
                      <a:pt x="1167" y="1276"/>
                    </a:lnTo>
                    <a:lnTo>
                      <a:pt x="1144" y="1285"/>
                    </a:lnTo>
                    <a:lnTo>
                      <a:pt x="1119" y="1297"/>
                    </a:lnTo>
                    <a:lnTo>
                      <a:pt x="1096" y="1306"/>
                    </a:lnTo>
                    <a:lnTo>
                      <a:pt x="1071" y="1318"/>
                    </a:lnTo>
                    <a:lnTo>
                      <a:pt x="1047" y="1327"/>
                    </a:lnTo>
                    <a:lnTo>
                      <a:pt x="1022" y="1337"/>
                    </a:lnTo>
                    <a:lnTo>
                      <a:pt x="1022" y="1341"/>
                    </a:lnTo>
                    <a:lnTo>
                      <a:pt x="1061" y="1337"/>
                    </a:lnTo>
                    <a:lnTo>
                      <a:pt x="1098" y="1331"/>
                    </a:lnTo>
                    <a:lnTo>
                      <a:pt x="1138" y="1325"/>
                    </a:lnTo>
                    <a:lnTo>
                      <a:pt x="1175" y="1322"/>
                    </a:lnTo>
                    <a:lnTo>
                      <a:pt x="1212" y="1316"/>
                    </a:lnTo>
                    <a:lnTo>
                      <a:pt x="1250" y="1310"/>
                    </a:lnTo>
                    <a:lnTo>
                      <a:pt x="1287" y="1304"/>
                    </a:lnTo>
                    <a:lnTo>
                      <a:pt x="1324" y="1299"/>
                    </a:lnTo>
                    <a:lnTo>
                      <a:pt x="1362" y="1295"/>
                    </a:lnTo>
                    <a:lnTo>
                      <a:pt x="1399" y="1289"/>
                    </a:lnTo>
                    <a:lnTo>
                      <a:pt x="1436" y="1283"/>
                    </a:lnTo>
                    <a:lnTo>
                      <a:pt x="1474" y="1278"/>
                    </a:lnTo>
                    <a:lnTo>
                      <a:pt x="1511" y="1272"/>
                    </a:lnTo>
                    <a:lnTo>
                      <a:pt x="1550" y="1266"/>
                    </a:lnTo>
                    <a:lnTo>
                      <a:pt x="1588" y="1262"/>
                    </a:lnTo>
                    <a:lnTo>
                      <a:pt x="1627" y="1257"/>
                    </a:lnTo>
                    <a:lnTo>
                      <a:pt x="1637" y="1255"/>
                    </a:lnTo>
                    <a:lnTo>
                      <a:pt x="1650" y="1255"/>
                    </a:lnTo>
                    <a:lnTo>
                      <a:pt x="1664" y="1255"/>
                    </a:lnTo>
                    <a:lnTo>
                      <a:pt x="1677" y="1251"/>
                    </a:lnTo>
                    <a:lnTo>
                      <a:pt x="1697" y="1247"/>
                    </a:lnTo>
                    <a:lnTo>
                      <a:pt x="1718" y="1245"/>
                    </a:lnTo>
                    <a:lnTo>
                      <a:pt x="1741" y="1241"/>
                    </a:lnTo>
                    <a:lnTo>
                      <a:pt x="1762" y="1239"/>
                    </a:lnTo>
                    <a:lnTo>
                      <a:pt x="1782" y="1236"/>
                    </a:lnTo>
                    <a:lnTo>
                      <a:pt x="1803" y="1234"/>
                    </a:lnTo>
                    <a:lnTo>
                      <a:pt x="1826" y="1230"/>
                    </a:lnTo>
                    <a:lnTo>
                      <a:pt x="1847" y="1228"/>
                    </a:lnTo>
                    <a:lnTo>
                      <a:pt x="1867" y="1224"/>
                    </a:lnTo>
                    <a:lnTo>
                      <a:pt x="1888" y="1222"/>
                    </a:lnTo>
                    <a:lnTo>
                      <a:pt x="1911" y="1218"/>
                    </a:lnTo>
                    <a:lnTo>
                      <a:pt x="1932" y="1215"/>
                    </a:lnTo>
                    <a:lnTo>
                      <a:pt x="1952" y="1213"/>
                    </a:lnTo>
                    <a:lnTo>
                      <a:pt x="1973" y="1209"/>
                    </a:lnTo>
                    <a:lnTo>
                      <a:pt x="1994" y="1205"/>
                    </a:lnTo>
                    <a:lnTo>
                      <a:pt x="2015" y="1201"/>
                    </a:lnTo>
                    <a:lnTo>
                      <a:pt x="2046" y="1197"/>
                    </a:lnTo>
                    <a:lnTo>
                      <a:pt x="2079" y="1194"/>
                    </a:lnTo>
                    <a:lnTo>
                      <a:pt x="2110" y="1190"/>
                    </a:lnTo>
                    <a:lnTo>
                      <a:pt x="2141" y="1186"/>
                    </a:lnTo>
                    <a:lnTo>
                      <a:pt x="2172" y="1180"/>
                    </a:lnTo>
                    <a:lnTo>
                      <a:pt x="2203" y="1174"/>
                    </a:lnTo>
                    <a:lnTo>
                      <a:pt x="2232" y="1171"/>
                    </a:lnTo>
                    <a:lnTo>
                      <a:pt x="2263" y="1165"/>
                    </a:lnTo>
                    <a:lnTo>
                      <a:pt x="2294" y="1159"/>
                    </a:lnTo>
                    <a:lnTo>
                      <a:pt x="2325" y="1155"/>
                    </a:lnTo>
                    <a:lnTo>
                      <a:pt x="2357" y="1150"/>
                    </a:lnTo>
                    <a:lnTo>
                      <a:pt x="2386" y="1144"/>
                    </a:lnTo>
                    <a:lnTo>
                      <a:pt x="2417" y="1140"/>
                    </a:lnTo>
                    <a:lnTo>
                      <a:pt x="2448" y="1136"/>
                    </a:lnTo>
                    <a:lnTo>
                      <a:pt x="2479" y="1132"/>
                    </a:lnTo>
                    <a:lnTo>
                      <a:pt x="2510" y="1128"/>
                    </a:lnTo>
                    <a:lnTo>
                      <a:pt x="2587" y="1119"/>
                    </a:lnTo>
                    <a:lnTo>
                      <a:pt x="2661" y="1109"/>
                    </a:lnTo>
                    <a:lnTo>
                      <a:pt x="2736" y="1100"/>
                    </a:lnTo>
                    <a:lnTo>
                      <a:pt x="2811" y="1090"/>
                    </a:lnTo>
                    <a:lnTo>
                      <a:pt x="2885" y="1079"/>
                    </a:lnTo>
                    <a:lnTo>
                      <a:pt x="2960" y="1067"/>
                    </a:lnTo>
                    <a:lnTo>
                      <a:pt x="3034" y="1056"/>
                    </a:lnTo>
                    <a:lnTo>
                      <a:pt x="3109" y="1044"/>
                    </a:lnTo>
                    <a:lnTo>
                      <a:pt x="3184" y="1033"/>
                    </a:lnTo>
                    <a:lnTo>
                      <a:pt x="3258" y="1021"/>
                    </a:lnTo>
                    <a:lnTo>
                      <a:pt x="3333" y="1012"/>
                    </a:lnTo>
                    <a:lnTo>
                      <a:pt x="3407" y="1000"/>
                    </a:lnTo>
                    <a:lnTo>
                      <a:pt x="3484" y="991"/>
                    </a:lnTo>
                    <a:lnTo>
                      <a:pt x="3559" y="979"/>
                    </a:lnTo>
                    <a:lnTo>
                      <a:pt x="3635" y="972"/>
                    </a:lnTo>
                    <a:lnTo>
                      <a:pt x="3712" y="962"/>
                    </a:lnTo>
                    <a:lnTo>
                      <a:pt x="3723" y="964"/>
                    </a:lnTo>
                    <a:lnTo>
                      <a:pt x="3731" y="972"/>
                    </a:lnTo>
                    <a:lnTo>
                      <a:pt x="3735" y="981"/>
                    </a:lnTo>
                    <a:lnTo>
                      <a:pt x="3737" y="991"/>
                    </a:lnTo>
                    <a:lnTo>
                      <a:pt x="3737" y="1008"/>
                    </a:lnTo>
                    <a:lnTo>
                      <a:pt x="3741" y="1027"/>
                    </a:lnTo>
                    <a:lnTo>
                      <a:pt x="3745" y="1046"/>
                    </a:lnTo>
                    <a:lnTo>
                      <a:pt x="3749" y="1065"/>
                    </a:lnTo>
                    <a:lnTo>
                      <a:pt x="3752" y="1083"/>
                    </a:lnTo>
                    <a:lnTo>
                      <a:pt x="3747" y="1100"/>
                    </a:lnTo>
                    <a:lnTo>
                      <a:pt x="3737" y="1113"/>
                    </a:lnTo>
                    <a:lnTo>
                      <a:pt x="3718" y="1125"/>
                    </a:lnTo>
                    <a:lnTo>
                      <a:pt x="3741" y="1281"/>
                    </a:lnTo>
                    <a:lnTo>
                      <a:pt x="3766" y="1436"/>
                    </a:lnTo>
                    <a:lnTo>
                      <a:pt x="3789" y="1591"/>
                    </a:lnTo>
                    <a:lnTo>
                      <a:pt x="3816" y="1746"/>
                    </a:lnTo>
                    <a:lnTo>
                      <a:pt x="3843" y="1901"/>
                    </a:lnTo>
                    <a:lnTo>
                      <a:pt x="3870" y="2054"/>
                    </a:lnTo>
                    <a:lnTo>
                      <a:pt x="3899" y="2211"/>
                    </a:lnTo>
                    <a:lnTo>
                      <a:pt x="3928" y="2366"/>
                    </a:lnTo>
                    <a:lnTo>
                      <a:pt x="3922" y="2375"/>
                    </a:lnTo>
                    <a:lnTo>
                      <a:pt x="3915" y="2385"/>
                    </a:lnTo>
                    <a:lnTo>
                      <a:pt x="3907" y="2394"/>
                    </a:lnTo>
                    <a:lnTo>
                      <a:pt x="3897" y="2400"/>
                    </a:lnTo>
                    <a:lnTo>
                      <a:pt x="3884" y="2408"/>
                    </a:lnTo>
                    <a:lnTo>
                      <a:pt x="3872" y="2412"/>
                    </a:lnTo>
                    <a:lnTo>
                      <a:pt x="3859" y="2417"/>
                    </a:lnTo>
                    <a:lnTo>
                      <a:pt x="3847" y="2419"/>
                    </a:lnTo>
                    <a:lnTo>
                      <a:pt x="3814" y="2423"/>
                    </a:lnTo>
                    <a:lnTo>
                      <a:pt x="3781" y="2425"/>
                    </a:lnTo>
                    <a:lnTo>
                      <a:pt x="3747" y="2429"/>
                    </a:lnTo>
                    <a:lnTo>
                      <a:pt x="3712" y="2433"/>
                    </a:lnTo>
                    <a:lnTo>
                      <a:pt x="3679" y="2436"/>
                    </a:lnTo>
                    <a:lnTo>
                      <a:pt x="3646" y="2442"/>
                    </a:lnTo>
                    <a:lnTo>
                      <a:pt x="3613" y="2446"/>
                    </a:lnTo>
                    <a:lnTo>
                      <a:pt x="3580" y="2450"/>
                    </a:lnTo>
                    <a:lnTo>
                      <a:pt x="3546" y="2456"/>
                    </a:lnTo>
                    <a:lnTo>
                      <a:pt x="3513" y="2459"/>
                    </a:lnTo>
                    <a:lnTo>
                      <a:pt x="3478" y="2465"/>
                    </a:lnTo>
                    <a:lnTo>
                      <a:pt x="3445" y="2469"/>
                    </a:lnTo>
                    <a:lnTo>
                      <a:pt x="3412" y="2475"/>
                    </a:lnTo>
                    <a:lnTo>
                      <a:pt x="3378" y="2479"/>
                    </a:lnTo>
                    <a:lnTo>
                      <a:pt x="3343" y="2484"/>
                    </a:lnTo>
                    <a:lnTo>
                      <a:pt x="3310" y="2488"/>
                    </a:lnTo>
                    <a:lnTo>
                      <a:pt x="3267" y="2494"/>
                    </a:lnTo>
                    <a:lnTo>
                      <a:pt x="3221" y="2498"/>
                    </a:lnTo>
                    <a:lnTo>
                      <a:pt x="3177" y="2503"/>
                    </a:lnTo>
                    <a:lnTo>
                      <a:pt x="3132" y="2509"/>
                    </a:lnTo>
                    <a:lnTo>
                      <a:pt x="3088" y="2515"/>
                    </a:lnTo>
                    <a:lnTo>
                      <a:pt x="3043" y="2521"/>
                    </a:lnTo>
                    <a:lnTo>
                      <a:pt x="2999" y="2526"/>
                    </a:lnTo>
                    <a:lnTo>
                      <a:pt x="2954" y="2532"/>
                    </a:lnTo>
                    <a:lnTo>
                      <a:pt x="2910" y="2538"/>
                    </a:lnTo>
                    <a:lnTo>
                      <a:pt x="2864" y="2544"/>
                    </a:lnTo>
                    <a:lnTo>
                      <a:pt x="2821" y="2549"/>
                    </a:lnTo>
                    <a:lnTo>
                      <a:pt x="2775" y="2555"/>
                    </a:lnTo>
                    <a:lnTo>
                      <a:pt x="2730" y="2561"/>
                    </a:lnTo>
                    <a:lnTo>
                      <a:pt x="2686" y="2567"/>
                    </a:lnTo>
                    <a:lnTo>
                      <a:pt x="2641" y="2574"/>
                    </a:lnTo>
                    <a:lnTo>
                      <a:pt x="2597" y="2580"/>
                    </a:lnTo>
                    <a:lnTo>
                      <a:pt x="2551" y="2586"/>
                    </a:lnTo>
                    <a:lnTo>
                      <a:pt x="2506" y="2593"/>
                    </a:lnTo>
                    <a:lnTo>
                      <a:pt x="2462" y="2599"/>
                    </a:lnTo>
                    <a:lnTo>
                      <a:pt x="2417" y="2605"/>
                    </a:lnTo>
                    <a:lnTo>
                      <a:pt x="2373" y="2612"/>
                    </a:lnTo>
                    <a:lnTo>
                      <a:pt x="2328" y="2618"/>
                    </a:lnTo>
                    <a:lnTo>
                      <a:pt x="2284" y="2626"/>
                    </a:lnTo>
                    <a:lnTo>
                      <a:pt x="2238" y="2632"/>
                    </a:lnTo>
                    <a:lnTo>
                      <a:pt x="2195" y="2639"/>
                    </a:lnTo>
                    <a:lnTo>
                      <a:pt x="2149" y="2645"/>
                    </a:lnTo>
                    <a:lnTo>
                      <a:pt x="2106" y="2653"/>
                    </a:lnTo>
                    <a:lnTo>
                      <a:pt x="2060" y="2658"/>
                    </a:lnTo>
                    <a:lnTo>
                      <a:pt x="2017" y="2666"/>
                    </a:lnTo>
                    <a:lnTo>
                      <a:pt x="1973" y="2674"/>
                    </a:lnTo>
                    <a:lnTo>
                      <a:pt x="1928" y="2679"/>
                    </a:lnTo>
                    <a:lnTo>
                      <a:pt x="1884" y="2687"/>
                    </a:lnTo>
                    <a:lnTo>
                      <a:pt x="1888" y="2697"/>
                    </a:lnTo>
                    <a:lnTo>
                      <a:pt x="1890" y="2708"/>
                    </a:lnTo>
                    <a:lnTo>
                      <a:pt x="1888" y="2721"/>
                    </a:lnTo>
                    <a:lnTo>
                      <a:pt x="1882" y="2731"/>
                    </a:lnTo>
                    <a:lnTo>
                      <a:pt x="1867" y="2741"/>
                    </a:lnTo>
                    <a:lnTo>
                      <a:pt x="1853" y="2750"/>
                    </a:lnTo>
                    <a:lnTo>
                      <a:pt x="1836" y="2760"/>
                    </a:lnTo>
                    <a:lnTo>
                      <a:pt x="1822" y="2769"/>
                    </a:lnTo>
                    <a:lnTo>
                      <a:pt x="1803" y="2775"/>
                    </a:lnTo>
                    <a:lnTo>
                      <a:pt x="1787" y="2781"/>
                    </a:lnTo>
                    <a:lnTo>
                      <a:pt x="1768" y="2781"/>
                    </a:lnTo>
                    <a:lnTo>
                      <a:pt x="1749" y="2779"/>
                    </a:lnTo>
                    <a:lnTo>
                      <a:pt x="1726" y="2788"/>
                    </a:lnTo>
                    <a:lnTo>
                      <a:pt x="1704" y="2796"/>
                    </a:lnTo>
                    <a:lnTo>
                      <a:pt x="1681" y="2802"/>
                    </a:lnTo>
                    <a:lnTo>
                      <a:pt x="1656" y="2809"/>
                    </a:lnTo>
                    <a:lnTo>
                      <a:pt x="1633" y="2815"/>
                    </a:lnTo>
                    <a:lnTo>
                      <a:pt x="1608" y="2819"/>
                    </a:lnTo>
                    <a:lnTo>
                      <a:pt x="1583" y="2825"/>
                    </a:lnTo>
                    <a:lnTo>
                      <a:pt x="1559" y="2828"/>
                    </a:lnTo>
                    <a:lnTo>
                      <a:pt x="1532" y="2832"/>
                    </a:lnTo>
                    <a:lnTo>
                      <a:pt x="1507" y="2834"/>
                    </a:lnTo>
                    <a:lnTo>
                      <a:pt x="1482" y="2838"/>
                    </a:lnTo>
                    <a:lnTo>
                      <a:pt x="1457" y="2842"/>
                    </a:lnTo>
                    <a:lnTo>
                      <a:pt x="1430" y="2844"/>
                    </a:lnTo>
                    <a:lnTo>
                      <a:pt x="1405" y="2848"/>
                    </a:lnTo>
                    <a:lnTo>
                      <a:pt x="1380" y="2851"/>
                    </a:lnTo>
                    <a:lnTo>
                      <a:pt x="1355" y="2855"/>
                    </a:lnTo>
                    <a:lnTo>
                      <a:pt x="1322" y="2855"/>
                    </a:lnTo>
                    <a:lnTo>
                      <a:pt x="1291" y="2855"/>
                    </a:lnTo>
                    <a:lnTo>
                      <a:pt x="1258" y="2855"/>
                    </a:lnTo>
                    <a:lnTo>
                      <a:pt x="1227" y="2853"/>
                    </a:lnTo>
                    <a:lnTo>
                      <a:pt x="1194" y="2853"/>
                    </a:lnTo>
                    <a:lnTo>
                      <a:pt x="1163" y="2851"/>
                    </a:lnTo>
                    <a:lnTo>
                      <a:pt x="1132" y="2850"/>
                    </a:lnTo>
                    <a:lnTo>
                      <a:pt x="1101" y="2848"/>
                    </a:lnTo>
                    <a:lnTo>
                      <a:pt x="1069" y="2844"/>
                    </a:lnTo>
                    <a:lnTo>
                      <a:pt x="1038" y="2840"/>
                    </a:lnTo>
                    <a:lnTo>
                      <a:pt x="1007" y="2836"/>
                    </a:lnTo>
                    <a:lnTo>
                      <a:pt x="976" y="2828"/>
                    </a:lnTo>
                    <a:lnTo>
                      <a:pt x="947" y="2823"/>
                    </a:lnTo>
                    <a:lnTo>
                      <a:pt x="918" y="2815"/>
                    </a:lnTo>
                    <a:lnTo>
                      <a:pt x="889" y="2806"/>
                    </a:lnTo>
                    <a:lnTo>
                      <a:pt x="860" y="2794"/>
                    </a:lnTo>
                    <a:lnTo>
                      <a:pt x="823" y="2785"/>
                    </a:lnTo>
                    <a:lnTo>
                      <a:pt x="785" y="2781"/>
                    </a:lnTo>
                    <a:lnTo>
                      <a:pt x="750" y="2779"/>
                    </a:lnTo>
                    <a:lnTo>
                      <a:pt x="715" y="2781"/>
                    </a:lnTo>
                    <a:lnTo>
                      <a:pt x="678" y="2786"/>
                    </a:lnTo>
                    <a:lnTo>
                      <a:pt x="642" y="2790"/>
                    </a:lnTo>
                    <a:lnTo>
                      <a:pt x="605" y="2796"/>
                    </a:lnTo>
                    <a:lnTo>
                      <a:pt x="568" y="2802"/>
                    </a:lnTo>
                    <a:lnTo>
                      <a:pt x="537" y="2811"/>
                    </a:lnTo>
                    <a:lnTo>
                      <a:pt x="506" y="2823"/>
                    </a:lnTo>
                    <a:lnTo>
                      <a:pt x="475" y="2832"/>
                    </a:lnTo>
                    <a:lnTo>
                      <a:pt x="443" y="2842"/>
                    </a:lnTo>
                    <a:lnTo>
                      <a:pt x="412" y="2853"/>
                    </a:lnTo>
                    <a:lnTo>
                      <a:pt x="383" y="2863"/>
                    </a:lnTo>
                    <a:lnTo>
                      <a:pt x="352" y="2874"/>
                    </a:lnTo>
                    <a:lnTo>
                      <a:pt x="323" y="2886"/>
                    </a:lnTo>
                    <a:lnTo>
                      <a:pt x="325" y="2876"/>
                    </a:lnTo>
                    <a:lnTo>
                      <a:pt x="329" y="2869"/>
                    </a:lnTo>
                    <a:lnTo>
                      <a:pt x="334" y="2861"/>
                    </a:lnTo>
                    <a:lnTo>
                      <a:pt x="342" y="2855"/>
                    </a:lnTo>
                    <a:lnTo>
                      <a:pt x="338" y="2821"/>
                    </a:lnTo>
                    <a:lnTo>
                      <a:pt x="334" y="2786"/>
                    </a:lnTo>
                    <a:lnTo>
                      <a:pt x="327" y="2754"/>
                    </a:lnTo>
                    <a:lnTo>
                      <a:pt x="319" y="2719"/>
                    </a:lnTo>
                    <a:lnTo>
                      <a:pt x="342" y="2744"/>
                    </a:lnTo>
                    <a:lnTo>
                      <a:pt x="354" y="2773"/>
                    </a:lnTo>
                    <a:lnTo>
                      <a:pt x="365" y="2804"/>
                    </a:lnTo>
                    <a:lnTo>
                      <a:pt x="375" y="2834"/>
                    </a:lnTo>
                    <a:lnTo>
                      <a:pt x="383" y="2830"/>
                    </a:lnTo>
                    <a:lnTo>
                      <a:pt x="392" y="2827"/>
                    </a:lnTo>
                    <a:lnTo>
                      <a:pt x="402" y="2823"/>
                    </a:lnTo>
                    <a:lnTo>
                      <a:pt x="408" y="2815"/>
                    </a:lnTo>
                    <a:lnTo>
                      <a:pt x="402" y="2783"/>
                    </a:lnTo>
                    <a:lnTo>
                      <a:pt x="402" y="2750"/>
                    </a:lnTo>
                    <a:lnTo>
                      <a:pt x="400" y="2719"/>
                    </a:lnTo>
                    <a:lnTo>
                      <a:pt x="392" y="2687"/>
                    </a:lnTo>
                    <a:lnTo>
                      <a:pt x="398" y="2683"/>
                    </a:lnTo>
                    <a:lnTo>
                      <a:pt x="410" y="2695"/>
                    </a:lnTo>
                    <a:lnTo>
                      <a:pt x="419" y="2708"/>
                    </a:lnTo>
                    <a:lnTo>
                      <a:pt x="427" y="2721"/>
                    </a:lnTo>
                    <a:lnTo>
                      <a:pt x="435" y="2735"/>
                    </a:lnTo>
                    <a:lnTo>
                      <a:pt x="443" y="2750"/>
                    </a:lnTo>
                    <a:lnTo>
                      <a:pt x="450" y="2763"/>
                    </a:lnTo>
                    <a:lnTo>
                      <a:pt x="458" y="2779"/>
                    </a:lnTo>
                    <a:lnTo>
                      <a:pt x="466" y="2792"/>
                    </a:lnTo>
                    <a:lnTo>
                      <a:pt x="491" y="2779"/>
                    </a:lnTo>
                    <a:lnTo>
                      <a:pt x="495" y="2758"/>
                    </a:lnTo>
                    <a:lnTo>
                      <a:pt x="491" y="2731"/>
                    </a:lnTo>
                    <a:lnTo>
                      <a:pt x="491" y="2706"/>
                    </a:lnTo>
                    <a:lnTo>
                      <a:pt x="489" y="2695"/>
                    </a:lnTo>
                    <a:lnTo>
                      <a:pt x="487" y="2681"/>
                    </a:lnTo>
                    <a:lnTo>
                      <a:pt x="485" y="2670"/>
                    </a:lnTo>
                    <a:lnTo>
                      <a:pt x="489" y="2658"/>
                    </a:lnTo>
                    <a:lnTo>
                      <a:pt x="506" y="2676"/>
                    </a:lnTo>
                    <a:lnTo>
                      <a:pt x="514" y="2695"/>
                    </a:lnTo>
                    <a:lnTo>
                      <a:pt x="524" y="2714"/>
                    </a:lnTo>
                    <a:lnTo>
                      <a:pt x="537" y="2731"/>
                    </a:lnTo>
                    <a:lnTo>
                      <a:pt x="537" y="2741"/>
                    </a:lnTo>
                    <a:lnTo>
                      <a:pt x="541" y="2750"/>
                    </a:lnTo>
                    <a:lnTo>
                      <a:pt x="547" y="2760"/>
                    </a:lnTo>
                    <a:lnTo>
                      <a:pt x="553" y="2767"/>
                    </a:lnTo>
                    <a:lnTo>
                      <a:pt x="566" y="2765"/>
                    </a:lnTo>
                    <a:lnTo>
                      <a:pt x="566" y="2758"/>
                    </a:lnTo>
                    <a:lnTo>
                      <a:pt x="564" y="2750"/>
                    </a:lnTo>
                    <a:lnTo>
                      <a:pt x="570" y="2742"/>
                    </a:lnTo>
                    <a:lnTo>
                      <a:pt x="578" y="2718"/>
                    </a:lnTo>
                    <a:lnTo>
                      <a:pt x="576" y="2693"/>
                    </a:lnTo>
                    <a:lnTo>
                      <a:pt x="574" y="2670"/>
                    </a:lnTo>
                    <a:lnTo>
                      <a:pt x="576" y="2643"/>
                    </a:lnTo>
                    <a:lnTo>
                      <a:pt x="568" y="2637"/>
                    </a:lnTo>
                    <a:lnTo>
                      <a:pt x="570" y="2635"/>
                    </a:lnTo>
                    <a:lnTo>
                      <a:pt x="574" y="2633"/>
                    </a:lnTo>
                    <a:lnTo>
                      <a:pt x="578" y="2632"/>
                    </a:lnTo>
                    <a:lnTo>
                      <a:pt x="582" y="2632"/>
                    </a:lnTo>
                    <a:lnTo>
                      <a:pt x="597" y="2658"/>
                    </a:lnTo>
                    <a:lnTo>
                      <a:pt x="607" y="2685"/>
                    </a:lnTo>
                    <a:lnTo>
                      <a:pt x="615" y="2714"/>
                    </a:lnTo>
                    <a:lnTo>
                      <a:pt x="624" y="2742"/>
                    </a:lnTo>
                    <a:lnTo>
                      <a:pt x="628" y="2744"/>
                    </a:lnTo>
                    <a:lnTo>
                      <a:pt x="634" y="2746"/>
                    </a:lnTo>
                    <a:lnTo>
                      <a:pt x="640" y="2746"/>
                    </a:lnTo>
                    <a:lnTo>
                      <a:pt x="644" y="2742"/>
                    </a:lnTo>
                    <a:lnTo>
                      <a:pt x="659" y="2723"/>
                    </a:lnTo>
                    <a:lnTo>
                      <a:pt x="661" y="2702"/>
                    </a:lnTo>
                    <a:lnTo>
                      <a:pt x="663" y="2679"/>
                    </a:lnTo>
                    <a:lnTo>
                      <a:pt x="669" y="2658"/>
                    </a:lnTo>
                    <a:lnTo>
                      <a:pt x="671" y="2605"/>
                    </a:lnTo>
                    <a:lnTo>
                      <a:pt x="694" y="2633"/>
                    </a:lnTo>
                    <a:lnTo>
                      <a:pt x="700" y="2664"/>
                    </a:lnTo>
                    <a:lnTo>
                      <a:pt x="705" y="2697"/>
                    </a:lnTo>
                    <a:lnTo>
                      <a:pt x="723" y="2723"/>
                    </a:lnTo>
                    <a:lnTo>
                      <a:pt x="729" y="2708"/>
                    </a:lnTo>
                    <a:lnTo>
                      <a:pt x="734" y="2693"/>
                    </a:lnTo>
                    <a:lnTo>
                      <a:pt x="740" y="2679"/>
                    </a:lnTo>
                    <a:lnTo>
                      <a:pt x="752" y="2666"/>
                    </a:lnTo>
                    <a:lnTo>
                      <a:pt x="761" y="2580"/>
                    </a:lnTo>
                    <a:lnTo>
                      <a:pt x="771" y="2599"/>
                    </a:lnTo>
                    <a:lnTo>
                      <a:pt x="777" y="2622"/>
                    </a:lnTo>
                    <a:lnTo>
                      <a:pt x="781" y="2643"/>
                    </a:lnTo>
                    <a:lnTo>
                      <a:pt x="783" y="2664"/>
                    </a:lnTo>
                    <a:lnTo>
                      <a:pt x="783" y="2683"/>
                    </a:lnTo>
                    <a:lnTo>
                      <a:pt x="785" y="2704"/>
                    </a:lnTo>
                    <a:lnTo>
                      <a:pt x="788" y="2725"/>
                    </a:lnTo>
                    <a:lnTo>
                      <a:pt x="794" y="2742"/>
                    </a:lnTo>
                    <a:lnTo>
                      <a:pt x="802" y="2735"/>
                    </a:lnTo>
                    <a:lnTo>
                      <a:pt x="806" y="2723"/>
                    </a:lnTo>
                    <a:lnTo>
                      <a:pt x="810" y="2714"/>
                    </a:lnTo>
                    <a:lnTo>
                      <a:pt x="819" y="2704"/>
                    </a:lnTo>
                    <a:lnTo>
                      <a:pt x="827" y="2679"/>
                    </a:lnTo>
                    <a:lnTo>
                      <a:pt x="831" y="2651"/>
                    </a:lnTo>
                    <a:lnTo>
                      <a:pt x="835" y="2626"/>
                    </a:lnTo>
                    <a:lnTo>
                      <a:pt x="841" y="2605"/>
                    </a:lnTo>
                    <a:lnTo>
                      <a:pt x="854" y="2639"/>
                    </a:lnTo>
                    <a:lnTo>
                      <a:pt x="856" y="2674"/>
                    </a:lnTo>
                    <a:lnTo>
                      <a:pt x="854" y="2708"/>
                    </a:lnTo>
                    <a:lnTo>
                      <a:pt x="852" y="2744"/>
                    </a:lnTo>
                    <a:lnTo>
                      <a:pt x="856" y="2748"/>
                    </a:lnTo>
                    <a:lnTo>
                      <a:pt x="858" y="2750"/>
                    </a:lnTo>
                    <a:lnTo>
                      <a:pt x="862" y="2752"/>
                    </a:lnTo>
                    <a:lnTo>
                      <a:pt x="866" y="2754"/>
                    </a:lnTo>
                    <a:lnTo>
                      <a:pt x="875" y="2735"/>
                    </a:lnTo>
                    <a:lnTo>
                      <a:pt x="883" y="2716"/>
                    </a:lnTo>
                    <a:lnTo>
                      <a:pt x="891" y="2698"/>
                    </a:lnTo>
                    <a:lnTo>
                      <a:pt x="902" y="2679"/>
                    </a:lnTo>
                    <a:lnTo>
                      <a:pt x="910" y="2660"/>
                    </a:lnTo>
                    <a:lnTo>
                      <a:pt x="918" y="2643"/>
                    </a:lnTo>
                    <a:lnTo>
                      <a:pt x="926" y="2624"/>
                    </a:lnTo>
                    <a:lnTo>
                      <a:pt x="933" y="2605"/>
                    </a:lnTo>
                    <a:lnTo>
                      <a:pt x="939" y="2610"/>
                    </a:lnTo>
                    <a:lnTo>
                      <a:pt x="939" y="2620"/>
                    </a:lnTo>
                    <a:lnTo>
                      <a:pt x="939" y="2630"/>
                    </a:lnTo>
                    <a:lnTo>
                      <a:pt x="943" y="2637"/>
                    </a:lnTo>
                    <a:lnTo>
                      <a:pt x="939" y="2674"/>
                    </a:lnTo>
                    <a:lnTo>
                      <a:pt x="931" y="2708"/>
                    </a:lnTo>
                    <a:lnTo>
                      <a:pt x="922" y="2744"/>
                    </a:lnTo>
                    <a:lnTo>
                      <a:pt x="924" y="2783"/>
                    </a:lnTo>
                    <a:lnTo>
                      <a:pt x="937" y="2763"/>
                    </a:lnTo>
                    <a:lnTo>
                      <a:pt x="949" y="2746"/>
                    </a:lnTo>
                    <a:lnTo>
                      <a:pt x="962" y="2727"/>
                    </a:lnTo>
                    <a:lnTo>
                      <a:pt x="972" y="2706"/>
                    </a:lnTo>
                    <a:lnTo>
                      <a:pt x="982" y="2687"/>
                    </a:lnTo>
                    <a:lnTo>
                      <a:pt x="993" y="2668"/>
                    </a:lnTo>
                    <a:lnTo>
                      <a:pt x="1001" y="2647"/>
                    </a:lnTo>
                    <a:lnTo>
                      <a:pt x="1009" y="2626"/>
                    </a:lnTo>
                    <a:lnTo>
                      <a:pt x="1018" y="2614"/>
                    </a:lnTo>
                    <a:lnTo>
                      <a:pt x="1022" y="2601"/>
                    </a:lnTo>
                    <a:lnTo>
                      <a:pt x="1028" y="2589"/>
                    </a:lnTo>
                    <a:lnTo>
                      <a:pt x="1042" y="2582"/>
                    </a:lnTo>
                    <a:lnTo>
                      <a:pt x="1030" y="2639"/>
                    </a:lnTo>
                    <a:lnTo>
                      <a:pt x="1016" y="2695"/>
                    </a:lnTo>
                    <a:lnTo>
                      <a:pt x="1001" y="2750"/>
                    </a:lnTo>
                    <a:lnTo>
                      <a:pt x="999" y="2806"/>
                    </a:lnTo>
                    <a:lnTo>
                      <a:pt x="1018" y="2786"/>
                    </a:lnTo>
                    <a:lnTo>
                      <a:pt x="1034" y="2767"/>
                    </a:lnTo>
                    <a:lnTo>
                      <a:pt x="1047" y="2746"/>
                    </a:lnTo>
                    <a:lnTo>
                      <a:pt x="1059" y="2723"/>
                    </a:lnTo>
                    <a:lnTo>
                      <a:pt x="1067" y="2700"/>
                    </a:lnTo>
                    <a:lnTo>
                      <a:pt x="1078" y="2677"/>
                    </a:lnTo>
                    <a:lnTo>
                      <a:pt x="1086" y="2654"/>
                    </a:lnTo>
                    <a:lnTo>
                      <a:pt x="1098" y="2633"/>
                    </a:lnTo>
                    <a:lnTo>
                      <a:pt x="1105" y="2633"/>
                    </a:lnTo>
                    <a:lnTo>
                      <a:pt x="1111" y="2633"/>
                    </a:lnTo>
                    <a:lnTo>
                      <a:pt x="1115" y="2635"/>
                    </a:lnTo>
                    <a:lnTo>
                      <a:pt x="1119" y="2639"/>
                    </a:lnTo>
                    <a:lnTo>
                      <a:pt x="1107" y="2685"/>
                    </a:lnTo>
                    <a:lnTo>
                      <a:pt x="1092" y="2729"/>
                    </a:lnTo>
                    <a:lnTo>
                      <a:pt x="1078" y="2773"/>
                    </a:lnTo>
                    <a:lnTo>
                      <a:pt x="1074" y="2819"/>
                    </a:lnTo>
                    <a:lnTo>
                      <a:pt x="1088" y="2813"/>
                    </a:lnTo>
                    <a:lnTo>
                      <a:pt x="1098" y="2802"/>
                    </a:lnTo>
                    <a:lnTo>
                      <a:pt x="1107" y="2790"/>
                    </a:lnTo>
                    <a:lnTo>
                      <a:pt x="1115" y="2779"/>
                    </a:lnTo>
                    <a:lnTo>
                      <a:pt x="1127" y="2744"/>
                    </a:lnTo>
                    <a:lnTo>
                      <a:pt x="1144" y="2712"/>
                    </a:lnTo>
                    <a:lnTo>
                      <a:pt x="1159" y="2679"/>
                    </a:lnTo>
                    <a:lnTo>
                      <a:pt x="1165" y="2647"/>
                    </a:lnTo>
                    <a:lnTo>
                      <a:pt x="1190" y="2647"/>
                    </a:lnTo>
                    <a:lnTo>
                      <a:pt x="1181" y="2691"/>
                    </a:lnTo>
                    <a:lnTo>
                      <a:pt x="1169" y="2737"/>
                    </a:lnTo>
                    <a:lnTo>
                      <a:pt x="1156" y="2781"/>
                    </a:lnTo>
                    <a:lnTo>
                      <a:pt x="1150" y="2827"/>
                    </a:lnTo>
                    <a:lnTo>
                      <a:pt x="1161" y="2827"/>
                    </a:lnTo>
                    <a:lnTo>
                      <a:pt x="1173" y="2804"/>
                    </a:lnTo>
                    <a:lnTo>
                      <a:pt x="1188" y="2783"/>
                    </a:lnTo>
                    <a:lnTo>
                      <a:pt x="1200" y="2762"/>
                    </a:lnTo>
                    <a:lnTo>
                      <a:pt x="1215" y="2741"/>
                    </a:lnTo>
                    <a:lnTo>
                      <a:pt x="1225" y="2718"/>
                    </a:lnTo>
                    <a:lnTo>
                      <a:pt x="1237" y="2697"/>
                    </a:lnTo>
                    <a:lnTo>
                      <a:pt x="1246" y="2674"/>
                    </a:lnTo>
                    <a:lnTo>
                      <a:pt x="1254" y="2651"/>
                    </a:lnTo>
                    <a:lnTo>
                      <a:pt x="1262" y="2649"/>
                    </a:lnTo>
                    <a:lnTo>
                      <a:pt x="1268" y="2653"/>
                    </a:lnTo>
                    <a:lnTo>
                      <a:pt x="1270" y="2658"/>
                    </a:lnTo>
                    <a:lnTo>
                      <a:pt x="1270" y="2664"/>
                    </a:lnTo>
                    <a:lnTo>
                      <a:pt x="1264" y="2708"/>
                    </a:lnTo>
                    <a:lnTo>
                      <a:pt x="1252" y="2748"/>
                    </a:lnTo>
                    <a:lnTo>
                      <a:pt x="1241" y="2790"/>
                    </a:lnTo>
                    <a:lnTo>
                      <a:pt x="1241" y="2832"/>
                    </a:lnTo>
                    <a:lnTo>
                      <a:pt x="1258" y="2828"/>
                    </a:lnTo>
                    <a:lnTo>
                      <a:pt x="1268" y="2815"/>
                    </a:lnTo>
                    <a:lnTo>
                      <a:pt x="1273" y="2800"/>
                    </a:lnTo>
                    <a:lnTo>
                      <a:pt x="1281" y="2786"/>
                    </a:lnTo>
                    <a:lnTo>
                      <a:pt x="1297" y="2752"/>
                    </a:lnTo>
                    <a:lnTo>
                      <a:pt x="1312" y="2716"/>
                    </a:lnTo>
                    <a:lnTo>
                      <a:pt x="1324" y="2679"/>
                    </a:lnTo>
                    <a:lnTo>
                      <a:pt x="1341" y="2645"/>
                    </a:lnTo>
                    <a:lnTo>
                      <a:pt x="1351" y="2645"/>
                    </a:lnTo>
                    <a:lnTo>
                      <a:pt x="1347" y="2691"/>
                    </a:lnTo>
                    <a:lnTo>
                      <a:pt x="1341" y="2737"/>
                    </a:lnTo>
                    <a:lnTo>
                      <a:pt x="1331" y="2781"/>
                    </a:lnTo>
                    <a:lnTo>
                      <a:pt x="1322" y="2827"/>
                    </a:lnTo>
                    <a:lnTo>
                      <a:pt x="1339" y="2828"/>
                    </a:lnTo>
                    <a:lnTo>
                      <a:pt x="1347" y="2819"/>
                    </a:lnTo>
                    <a:lnTo>
                      <a:pt x="1353" y="2806"/>
                    </a:lnTo>
                    <a:lnTo>
                      <a:pt x="1362" y="2794"/>
                    </a:lnTo>
                    <a:lnTo>
                      <a:pt x="1370" y="2777"/>
                    </a:lnTo>
                    <a:lnTo>
                      <a:pt x="1378" y="2760"/>
                    </a:lnTo>
                    <a:lnTo>
                      <a:pt x="1384" y="2741"/>
                    </a:lnTo>
                    <a:lnTo>
                      <a:pt x="1391" y="2723"/>
                    </a:lnTo>
                    <a:lnTo>
                      <a:pt x="1399" y="2704"/>
                    </a:lnTo>
                    <a:lnTo>
                      <a:pt x="1405" y="2687"/>
                    </a:lnTo>
                    <a:lnTo>
                      <a:pt x="1413" y="2670"/>
                    </a:lnTo>
                    <a:lnTo>
                      <a:pt x="1424" y="2653"/>
                    </a:lnTo>
                    <a:lnTo>
                      <a:pt x="1434" y="2653"/>
                    </a:lnTo>
                    <a:lnTo>
                      <a:pt x="1436" y="2679"/>
                    </a:lnTo>
                    <a:lnTo>
                      <a:pt x="1430" y="2706"/>
                    </a:lnTo>
                    <a:lnTo>
                      <a:pt x="1420" y="2733"/>
                    </a:lnTo>
                    <a:lnTo>
                      <a:pt x="1413" y="2760"/>
                    </a:lnTo>
                    <a:lnTo>
                      <a:pt x="1420" y="2762"/>
                    </a:lnTo>
                    <a:lnTo>
                      <a:pt x="1428" y="2763"/>
                    </a:lnTo>
                    <a:lnTo>
                      <a:pt x="1434" y="2765"/>
                    </a:lnTo>
                    <a:lnTo>
                      <a:pt x="1443" y="2762"/>
                    </a:lnTo>
                    <a:lnTo>
                      <a:pt x="1455" y="2742"/>
                    </a:lnTo>
                    <a:lnTo>
                      <a:pt x="1463" y="2721"/>
                    </a:lnTo>
                    <a:lnTo>
                      <a:pt x="1472" y="2702"/>
                    </a:lnTo>
                    <a:lnTo>
                      <a:pt x="1484" y="2683"/>
                    </a:lnTo>
                    <a:lnTo>
                      <a:pt x="1488" y="2685"/>
                    </a:lnTo>
                    <a:lnTo>
                      <a:pt x="1492" y="2685"/>
                    </a:lnTo>
                    <a:lnTo>
                      <a:pt x="1496" y="2687"/>
                    </a:lnTo>
                    <a:lnTo>
                      <a:pt x="1501" y="2691"/>
                    </a:lnTo>
                    <a:lnTo>
                      <a:pt x="1480" y="2762"/>
                    </a:lnTo>
                    <a:lnTo>
                      <a:pt x="1484" y="2765"/>
                    </a:lnTo>
                    <a:lnTo>
                      <a:pt x="1492" y="2767"/>
                    </a:lnTo>
                    <a:lnTo>
                      <a:pt x="1503" y="2767"/>
                    </a:lnTo>
                    <a:lnTo>
                      <a:pt x="1511" y="2767"/>
                    </a:lnTo>
                    <a:lnTo>
                      <a:pt x="1521" y="2760"/>
                    </a:lnTo>
                    <a:lnTo>
                      <a:pt x="1527" y="2750"/>
                    </a:lnTo>
                    <a:lnTo>
                      <a:pt x="1534" y="2741"/>
                    </a:lnTo>
                    <a:lnTo>
                      <a:pt x="1540" y="2731"/>
                    </a:lnTo>
                    <a:lnTo>
                      <a:pt x="1544" y="2723"/>
                    </a:lnTo>
                    <a:lnTo>
                      <a:pt x="1550" y="2714"/>
                    </a:lnTo>
                    <a:lnTo>
                      <a:pt x="1561" y="2708"/>
                    </a:lnTo>
                    <a:lnTo>
                      <a:pt x="1573" y="2704"/>
                    </a:lnTo>
                    <a:lnTo>
                      <a:pt x="1575" y="2714"/>
                    </a:lnTo>
                    <a:lnTo>
                      <a:pt x="1573" y="2723"/>
                    </a:lnTo>
                    <a:lnTo>
                      <a:pt x="1567" y="2733"/>
                    </a:lnTo>
                    <a:lnTo>
                      <a:pt x="1559" y="2742"/>
                    </a:lnTo>
                    <a:lnTo>
                      <a:pt x="1552" y="2750"/>
                    </a:lnTo>
                    <a:lnTo>
                      <a:pt x="1550" y="2758"/>
                    </a:lnTo>
                    <a:lnTo>
                      <a:pt x="1557" y="2763"/>
                    </a:lnTo>
                    <a:lnTo>
                      <a:pt x="1569" y="2767"/>
                    </a:lnTo>
                    <a:lnTo>
                      <a:pt x="1581" y="2763"/>
                    </a:lnTo>
                    <a:lnTo>
                      <a:pt x="1592" y="2754"/>
                    </a:lnTo>
                    <a:lnTo>
                      <a:pt x="1600" y="2744"/>
                    </a:lnTo>
                    <a:lnTo>
                      <a:pt x="1606" y="2733"/>
                    </a:lnTo>
                    <a:lnTo>
                      <a:pt x="1612" y="2723"/>
                    </a:lnTo>
                    <a:lnTo>
                      <a:pt x="1619" y="2718"/>
                    </a:lnTo>
                    <a:lnTo>
                      <a:pt x="1629" y="2718"/>
                    </a:lnTo>
                    <a:lnTo>
                      <a:pt x="1641" y="2725"/>
                    </a:lnTo>
                    <a:lnTo>
                      <a:pt x="1635" y="2737"/>
                    </a:lnTo>
                    <a:lnTo>
                      <a:pt x="1625" y="2746"/>
                    </a:lnTo>
                    <a:lnTo>
                      <a:pt x="1621" y="2756"/>
                    </a:lnTo>
                    <a:lnTo>
                      <a:pt x="1627" y="2767"/>
                    </a:lnTo>
                    <a:lnTo>
                      <a:pt x="1639" y="2765"/>
                    </a:lnTo>
                    <a:lnTo>
                      <a:pt x="1650" y="2762"/>
                    </a:lnTo>
                    <a:lnTo>
                      <a:pt x="1658" y="2754"/>
                    </a:lnTo>
                    <a:lnTo>
                      <a:pt x="1664" y="2746"/>
                    </a:lnTo>
                    <a:lnTo>
                      <a:pt x="1673" y="2739"/>
                    </a:lnTo>
                    <a:lnTo>
                      <a:pt x="1679" y="2731"/>
                    </a:lnTo>
                    <a:lnTo>
                      <a:pt x="1689" y="2727"/>
                    </a:lnTo>
                    <a:lnTo>
                      <a:pt x="1704" y="2725"/>
                    </a:lnTo>
                    <a:lnTo>
                      <a:pt x="1706" y="2737"/>
                    </a:lnTo>
                    <a:lnTo>
                      <a:pt x="1700" y="2744"/>
                    </a:lnTo>
                    <a:lnTo>
                      <a:pt x="1691" y="2750"/>
                    </a:lnTo>
                    <a:lnTo>
                      <a:pt x="1685" y="2760"/>
                    </a:lnTo>
                    <a:lnTo>
                      <a:pt x="1695" y="2762"/>
                    </a:lnTo>
                    <a:lnTo>
                      <a:pt x="1706" y="2760"/>
                    </a:lnTo>
                    <a:lnTo>
                      <a:pt x="1716" y="2758"/>
                    </a:lnTo>
                    <a:lnTo>
                      <a:pt x="1726" y="2754"/>
                    </a:lnTo>
                    <a:lnTo>
                      <a:pt x="1737" y="2748"/>
                    </a:lnTo>
                    <a:lnTo>
                      <a:pt x="1745" y="2744"/>
                    </a:lnTo>
                    <a:lnTo>
                      <a:pt x="1755" y="2739"/>
                    </a:lnTo>
                    <a:lnTo>
                      <a:pt x="1764" y="2735"/>
                    </a:lnTo>
                    <a:lnTo>
                      <a:pt x="1772" y="2741"/>
                    </a:lnTo>
                    <a:lnTo>
                      <a:pt x="1768" y="2746"/>
                    </a:lnTo>
                    <a:lnTo>
                      <a:pt x="1762" y="2752"/>
                    </a:lnTo>
                    <a:lnTo>
                      <a:pt x="1770" y="2760"/>
                    </a:lnTo>
                    <a:lnTo>
                      <a:pt x="1782" y="2758"/>
                    </a:lnTo>
                    <a:lnTo>
                      <a:pt x="1795" y="2754"/>
                    </a:lnTo>
                    <a:lnTo>
                      <a:pt x="1807" y="2750"/>
                    </a:lnTo>
                    <a:lnTo>
                      <a:pt x="1820" y="2742"/>
                    </a:lnTo>
                    <a:lnTo>
                      <a:pt x="1832" y="2737"/>
                    </a:lnTo>
                    <a:lnTo>
                      <a:pt x="1843" y="2729"/>
                    </a:lnTo>
                    <a:lnTo>
                      <a:pt x="1851" y="2719"/>
                    </a:lnTo>
                    <a:lnTo>
                      <a:pt x="1857" y="2710"/>
                    </a:lnTo>
                    <a:lnTo>
                      <a:pt x="1826" y="2708"/>
                    </a:lnTo>
                    <a:lnTo>
                      <a:pt x="1795" y="2704"/>
                    </a:lnTo>
                    <a:lnTo>
                      <a:pt x="1764" y="2702"/>
                    </a:lnTo>
                    <a:lnTo>
                      <a:pt x="1733" y="2700"/>
                    </a:lnTo>
                    <a:lnTo>
                      <a:pt x="1702" y="2697"/>
                    </a:lnTo>
                    <a:lnTo>
                      <a:pt x="1673" y="2693"/>
                    </a:lnTo>
                    <a:lnTo>
                      <a:pt x="1641" y="2689"/>
                    </a:lnTo>
                    <a:lnTo>
                      <a:pt x="1612" y="2685"/>
                    </a:lnTo>
                    <a:lnTo>
                      <a:pt x="1583" y="2679"/>
                    </a:lnTo>
                    <a:lnTo>
                      <a:pt x="1554" y="2672"/>
                    </a:lnTo>
                    <a:lnTo>
                      <a:pt x="1527" y="2664"/>
                    </a:lnTo>
                    <a:lnTo>
                      <a:pt x="1501" y="2654"/>
                    </a:lnTo>
                    <a:lnTo>
                      <a:pt x="1474" y="2643"/>
                    </a:lnTo>
                    <a:lnTo>
                      <a:pt x="1449" y="2632"/>
                    </a:lnTo>
                    <a:lnTo>
                      <a:pt x="1426" y="2616"/>
                    </a:lnTo>
                    <a:lnTo>
                      <a:pt x="1403" y="2599"/>
                    </a:lnTo>
                    <a:lnTo>
                      <a:pt x="1391" y="2597"/>
                    </a:lnTo>
                    <a:lnTo>
                      <a:pt x="1380" y="2595"/>
                    </a:lnTo>
                    <a:lnTo>
                      <a:pt x="1368" y="2593"/>
                    </a:lnTo>
                    <a:lnTo>
                      <a:pt x="1358" y="2589"/>
                    </a:lnTo>
                    <a:lnTo>
                      <a:pt x="1345" y="2588"/>
                    </a:lnTo>
                    <a:lnTo>
                      <a:pt x="1333" y="2586"/>
                    </a:lnTo>
                    <a:lnTo>
                      <a:pt x="1322" y="2584"/>
                    </a:lnTo>
                    <a:lnTo>
                      <a:pt x="1310" y="2582"/>
                    </a:lnTo>
                    <a:lnTo>
                      <a:pt x="1312" y="2568"/>
                    </a:lnTo>
                    <a:lnTo>
                      <a:pt x="1322" y="2563"/>
                    </a:lnTo>
                    <a:lnTo>
                      <a:pt x="1337" y="2557"/>
                    </a:lnTo>
                    <a:lnTo>
                      <a:pt x="1351" y="2555"/>
                    </a:lnTo>
                    <a:lnTo>
                      <a:pt x="1378" y="2553"/>
                    </a:lnTo>
                    <a:lnTo>
                      <a:pt x="1405" y="2553"/>
                    </a:lnTo>
                    <a:lnTo>
                      <a:pt x="1432" y="2553"/>
                    </a:lnTo>
                    <a:lnTo>
                      <a:pt x="1457" y="2557"/>
                    </a:lnTo>
                    <a:lnTo>
                      <a:pt x="1484" y="2559"/>
                    </a:lnTo>
                    <a:lnTo>
                      <a:pt x="1509" y="2563"/>
                    </a:lnTo>
                    <a:lnTo>
                      <a:pt x="1536" y="2567"/>
                    </a:lnTo>
                    <a:lnTo>
                      <a:pt x="1563" y="2570"/>
                    </a:lnTo>
                    <a:lnTo>
                      <a:pt x="1588" y="2574"/>
                    </a:lnTo>
                    <a:lnTo>
                      <a:pt x="1612" y="2576"/>
                    </a:lnTo>
                    <a:lnTo>
                      <a:pt x="1639" y="2576"/>
                    </a:lnTo>
                    <a:lnTo>
                      <a:pt x="1664" y="2576"/>
                    </a:lnTo>
                    <a:lnTo>
                      <a:pt x="1689" y="2574"/>
                    </a:lnTo>
                    <a:lnTo>
                      <a:pt x="1716" y="2568"/>
                    </a:lnTo>
                    <a:lnTo>
                      <a:pt x="1741" y="2561"/>
                    </a:lnTo>
                    <a:lnTo>
                      <a:pt x="1766" y="2551"/>
                    </a:lnTo>
                    <a:lnTo>
                      <a:pt x="1778" y="2551"/>
                    </a:lnTo>
                    <a:lnTo>
                      <a:pt x="1785" y="2545"/>
                    </a:lnTo>
                    <a:lnTo>
                      <a:pt x="1791" y="2538"/>
                    </a:lnTo>
                    <a:lnTo>
                      <a:pt x="1795" y="2530"/>
                    </a:lnTo>
                    <a:lnTo>
                      <a:pt x="1799" y="2515"/>
                    </a:lnTo>
                    <a:lnTo>
                      <a:pt x="1795" y="2501"/>
                    </a:lnTo>
                    <a:lnTo>
                      <a:pt x="1789" y="2490"/>
                    </a:lnTo>
                    <a:lnTo>
                      <a:pt x="1776" y="2480"/>
                    </a:lnTo>
                    <a:lnTo>
                      <a:pt x="1764" y="2473"/>
                    </a:lnTo>
                    <a:lnTo>
                      <a:pt x="1747" y="2467"/>
                    </a:lnTo>
                    <a:lnTo>
                      <a:pt x="1733" y="2459"/>
                    </a:lnTo>
                    <a:lnTo>
                      <a:pt x="1718" y="2454"/>
                    </a:lnTo>
                    <a:lnTo>
                      <a:pt x="1695" y="2448"/>
                    </a:lnTo>
                    <a:lnTo>
                      <a:pt x="1673" y="2444"/>
                    </a:lnTo>
                    <a:lnTo>
                      <a:pt x="1648" y="2442"/>
                    </a:lnTo>
                    <a:lnTo>
                      <a:pt x="1625" y="2440"/>
                    </a:lnTo>
                    <a:lnTo>
                      <a:pt x="1600" y="2438"/>
                    </a:lnTo>
                    <a:lnTo>
                      <a:pt x="1575" y="2438"/>
                    </a:lnTo>
                    <a:lnTo>
                      <a:pt x="1550" y="2438"/>
                    </a:lnTo>
                    <a:lnTo>
                      <a:pt x="1525" y="2438"/>
                    </a:lnTo>
                    <a:lnTo>
                      <a:pt x="1501" y="2438"/>
                    </a:lnTo>
                    <a:lnTo>
                      <a:pt x="1476" y="2438"/>
                    </a:lnTo>
                    <a:lnTo>
                      <a:pt x="1453" y="2438"/>
                    </a:lnTo>
                    <a:lnTo>
                      <a:pt x="1428" y="2436"/>
                    </a:lnTo>
                    <a:lnTo>
                      <a:pt x="1403" y="2435"/>
                    </a:lnTo>
                    <a:lnTo>
                      <a:pt x="1380" y="2433"/>
                    </a:lnTo>
                    <a:lnTo>
                      <a:pt x="1355" y="2429"/>
                    </a:lnTo>
                    <a:lnTo>
                      <a:pt x="1333" y="2425"/>
                    </a:lnTo>
                    <a:lnTo>
                      <a:pt x="1306" y="2417"/>
                    </a:lnTo>
                    <a:lnTo>
                      <a:pt x="1277" y="2408"/>
                    </a:lnTo>
                    <a:lnTo>
                      <a:pt x="1248" y="2400"/>
                    </a:lnTo>
                    <a:lnTo>
                      <a:pt x="1219" y="2392"/>
                    </a:lnTo>
                    <a:lnTo>
                      <a:pt x="1190" y="2387"/>
                    </a:lnTo>
                    <a:lnTo>
                      <a:pt x="1159" y="2381"/>
                    </a:lnTo>
                    <a:lnTo>
                      <a:pt x="1130" y="2375"/>
                    </a:lnTo>
                    <a:lnTo>
                      <a:pt x="1098" y="2371"/>
                    </a:lnTo>
                    <a:lnTo>
                      <a:pt x="1067" y="2370"/>
                    </a:lnTo>
                    <a:lnTo>
                      <a:pt x="1036" y="2368"/>
                    </a:lnTo>
                    <a:lnTo>
                      <a:pt x="1005" y="2368"/>
                    </a:lnTo>
                    <a:lnTo>
                      <a:pt x="974" y="2370"/>
                    </a:lnTo>
                    <a:lnTo>
                      <a:pt x="943" y="2373"/>
                    </a:lnTo>
                    <a:lnTo>
                      <a:pt x="912" y="2377"/>
                    </a:lnTo>
                    <a:lnTo>
                      <a:pt x="881" y="2385"/>
                    </a:lnTo>
                    <a:lnTo>
                      <a:pt x="852" y="2394"/>
                    </a:lnTo>
                    <a:lnTo>
                      <a:pt x="812" y="2414"/>
                    </a:lnTo>
                    <a:lnTo>
                      <a:pt x="773" y="2435"/>
                    </a:lnTo>
                    <a:lnTo>
                      <a:pt x="734" y="2454"/>
                    </a:lnTo>
                    <a:lnTo>
                      <a:pt x="694" y="2475"/>
                    </a:lnTo>
                    <a:lnTo>
                      <a:pt x="655" y="2492"/>
                    </a:lnTo>
                    <a:lnTo>
                      <a:pt x="613" y="2509"/>
                    </a:lnTo>
                    <a:lnTo>
                      <a:pt x="570" y="2523"/>
                    </a:lnTo>
                    <a:lnTo>
                      <a:pt x="524" y="2534"/>
                    </a:lnTo>
                    <a:lnTo>
                      <a:pt x="504" y="2538"/>
                    </a:lnTo>
                    <a:lnTo>
                      <a:pt x="483" y="2542"/>
                    </a:lnTo>
                    <a:lnTo>
                      <a:pt x="462" y="2545"/>
                    </a:lnTo>
                    <a:lnTo>
                      <a:pt x="441" y="2549"/>
                    </a:lnTo>
                    <a:lnTo>
                      <a:pt x="419" y="2551"/>
                    </a:lnTo>
                    <a:lnTo>
                      <a:pt x="398" y="2555"/>
                    </a:lnTo>
                    <a:lnTo>
                      <a:pt x="377" y="2557"/>
                    </a:lnTo>
                    <a:lnTo>
                      <a:pt x="354" y="2561"/>
                    </a:lnTo>
                    <a:lnTo>
                      <a:pt x="334" y="2563"/>
                    </a:lnTo>
                    <a:lnTo>
                      <a:pt x="311" y="2565"/>
                    </a:lnTo>
                    <a:lnTo>
                      <a:pt x="290" y="2567"/>
                    </a:lnTo>
                    <a:lnTo>
                      <a:pt x="267" y="2568"/>
                    </a:lnTo>
                    <a:lnTo>
                      <a:pt x="247" y="2570"/>
                    </a:lnTo>
                    <a:lnTo>
                      <a:pt x="224" y="2572"/>
                    </a:lnTo>
                    <a:lnTo>
                      <a:pt x="203" y="2574"/>
                    </a:lnTo>
                    <a:lnTo>
                      <a:pt x="180" y="2576"/>
                    </a:lnTo>
                    <a:lnTo>
                      <a:pt x="191" y="2568"/>
                    </a:lnTo>
                    <a:lnTo>
                      <a:pt x="207" y="2568"/>
                    </a:lnTo>
                    <a:lnTo>
                      <a:pt x="224" y="2568"/>
                    </a:lnTo>
                    <a:lnTo>
                      <a:pt x="238" y="2565"/>
                    </a:lnTo>
                    <a:lnTo>
                      <a:pt x="271" y="2559"/>
                    </a:lnTo>
                    <a:lnTo>
                      <a:pt x="307" y="2551"/>
                    </a:lnTo>
                    <a:lnTo>
                      <a:pt x="340" y="2545"/>
                    </a:lnTo>
                    <a:lnTo>
                      <a:pt x="375" y="2540"/>
                    </a:lnTo>
                    <a:lnTo>
                      <a:pt x="408" y="2534"/>
                    </a:lnTo>
                    <a:lnTo>
                      <a:pt x="443" y="2528"/>
                    </a:lnTo>
                    <a:lnTo>
                      <a:pt x="477" y="2523"/>
                    </a:lnTo>
                    <a:lnTo>
                      <a:pt x="510" y="2515"/>
                    </a:lnTo>
                    <a:lnTo>
                      <a:pt x="543" y="2507"/>
                    </a:lnTo>
                    <a:lnTo>
                      <a:pt x="576" y="2498"/>
                    </a:lnTo>
                    <a:lnTo>
                      <a:pt x="607" y="2488"/>
                    </a:lnTo>
                    <a:lnTo>
                      <a:pt x="638" y="2477"/>
                    </a:lnTo>
                    <a:lnTo>
                      <a:pt x="669" y="2463"/>
                    </a:lnTo>
                    <a:lnTo>
                      <a:pt x="698" y="2450"/>
                    </a:lnTo>
                    <a:lnTo>
                      <a:pt x="725" y="2433"/>
                    </a:lnTo>
                    <a:lnTo>
                      <a:pt x="752" y="2415"/>
                    </a:lnTo>
                    <a:lnTo>
                      <a:pt x="777" y="2404"/>
                    </a:lnTo>
                    <a:lnTo>
                      <a:pt x="802" y="2392"/>
                    </a:lnTo>
                    <a:lnTo>
                      <a:pt x="829" y="2383"/>
                    </a:lnTo>
                    <a:lnTo>
                      <a:pt x="854" y="2373"/>
                    </a:lnTo>
                    <a:lnTo>
                      <a:pt x="881" y="2364"/>
                    </a:lnTo>
                    <a:lnTo>
                      <a:pt x="908" y="2358"/>
                    </a:lnTo>
                    <a:lnTo>
                      <a:pt x="937" y="2352"/>
                    </a:lnTo>
                    <a:lnTo>
                      <a:pt x="966" y="2349"/>
                    </a:lnTo>
                    <a:lnTo>
                      <a:pt x="970" y="2341"/>
                    </a:lnTo>
                    <a:lnTo>
                      <a:pt x="970" y="2331"/>
                    </a:lnTo>
                    <a:lnTo>
                      <a:pt x="964" y="2324"/>
                    </a:lnTo>
                    <a:lnTo>
                      <a:pt x="960" y="2316"/>
                    </a:lnTo>
                    <a:lnTo>
                      <a:pt x="955" y="2249"/>
                    </a:lnTo>
                    <a:lnTo>
                      <a:pt x="949" y="2182"/>
                    </a:lnTo>
                    <a:lnTo>
                      <a:pt x="937" y="2117"/>
                    </a:lnTo>
                    <a:lnTo>
                      <a:pt x="918" y="2050"/>
                    </a:lnTo>
                    <a:lnTo>
                      <a:pt x="908" y="1974"/>
                    </a:lnTo>
                    <a:lnTo>
                      <a:pt x="895" y="1899"/>
                    </a:lnTo>
                    <a:lnTo>
                      <a:pt x="883" y="1823"/>
                    </a:lnTo>
                    <a:lnTo>
                      <a:pt x="870" y="1748"/>
                    </a:lnTo>
                    <a:lnTo>
                      <a:pt x="856" y="1672"/>
                    </a:lnTo>
                    <a:lnTo>
                      <a:pt x="843" y="1597"/>
                    </a:lnTo>
                    <a:lnTo>
                      <a:pt x="831" y="1522"/>
                    </a:lnTo>
                    <a:lnTo>
                      <a:pt x="821" y="1448"/>
                    </a:lnTo>
                    <a:lnTo>
                      <a:pt x="810" y="1440"/>
                    </a:lnTo>
                    <a:lnTo>
                      <a:pt x="804" y="1431"/>
                    </a:lnTo>
                    <a:lnTo>
                      <a:pt x="798" y="1421"/>
                    </a:lnTo>
                    <a:lnTo>
                      <a:pt x="794" y="1412"/>
                    </a:lnTo>
                    <a:lnTo>
                      <a:pt x="788" y="1404"/>
                    </a:lnTo>
                    <a:lnTo>
                      <a:pt x="781" y="1394"/>
                    </a:lnTo>
                    <a:lnTo>
                      <a:pt x="771" y="1389"/>
                    </a:lnTo>
                    <a:lnTo>
                      <a:pt x="758" y="1385"/>
                    </a:lnTo>
                    <a:lnTo>
                      <a:pt x="750" y="1394"/>
                    </a:lnTo>
                    <a:lnTo>
                      <a:pt x="742" y="1400"/>
                    </a:lnTo>
                    <a:lnTo>
                      <a:pt x="732" y="1406"/>
                    </a:lnTo>
                    <a:lnTo>
                      <a:pt x="719" y="1410"/>
                    </a:lnTo>
                    <a:lnTo>
                      <a:pt x="707" y="1413"/>
                    </a:lnTo>
                    <a:lnTo>
                      <a:pt x="694" y="1417"/>
                    </a:lnTo>
                    <a:lnTo>
                      <a:pt x="682" y="1421"/>
                    </a:lnTo>
                    <a:lnTo>
                      <a:pt x="671" y="1427"/>
                    </a:lnTo>
                    <a:lnTo>
                      <a:pt x="640" y="1429"/>
                    </a:lnTo>
                    <a:lnTo>
                      <a:pt x="609" y="1434"/>
                    </a:lnTo>
                    <a:lnTo>
                      <a:pt x="578" y="1444"/>
                    </a:lnTo>
                    <a:lnTo>
                      <a:pt x="549" y="1454"/>
                    </a:lnTo>
                    <a:lnTo>
                      <a:pt x="520" y="1465"/>
                    </a:lnTo>
                    <a:lnTo>
                      <a:pt x="491" y="1477"/>
                    </a:lnTo>
                    <a:lnTo>
                      <a:pt x="462" y="1488"/>
                    </a:lnTo>
                    <a:lnTo>
                      <a:pt x="433" y="1499"/>
                    </a:lnTo>
                    <a:lnTo>
                      <a:pt x="410" y="1509"/>
                    </a:lnTo>
                    <a:lnTo>
                      <a:pt x="385" y="1519"/>
                    </a:lnTo>
                    <a:lnTo>
                      <a:pt x="363" y="1526"/>
                    </a:lnTo>
                    <a:lnTo>
                      <a:pt x="338" y="1536"/>
                    </a:lnTo>
                    <a:lnTo>
                      <a:pt x="315" y="1543"/>
                    </a:lnTo>
                    <a:lnTo>
                      <a:pt x="290" y="1551"/>
                    </a:lnTo>
                    <a:lnTo>
                      <a:pt x="265" y="1559"/>
                    </a:lnTo>
                    <a:lnTo>
                      <a:pt x="242" y="1566"/>
                    </a:lnTo>
                    <a:lnTo>
                      <a:pt x="218" y="1574"/>
                    </a:lnTo>
                    <a:lnTo>
                      <a:pt x="193" y="1582"/>
                    </a:lnTo>
                    <a:lnTo>
                      <a:pt x="170" y="1589"/>
                    </a:lnTo>
                    <a:lnTo>
                      <a:pt x="145" y="1597"/>
                    </a:lnTo>
                    <a:lnTo>
                      <a:pt x="120" y="1605"/>
                    </a:lnTo>
                    <a:lnTo>
                      <a:pt x="95" y="1612"/>
                    </a:lnTo>
                    <a:lnTo>
                      <a:pt x="72" y="1620"/>
                    </a:lnTo>
                    <a:lnTo>
                      <a:pt x="48" y="1628"/>
                    </a:lnTo>
                    <a:lnTo>
                      <a:pt x="60" y="1622"/>
                    </a:lnTo>
                    <a:lnTo>
                      <a:pt x="70" y="1614"/>
                    </a:lnTo>
                    <a:lnTo>
                      <a:pt x="83" y="1608"/>
                    </a:lnTo>
                    <a:lnTo>
                      <a:pt x="95" y="1603"/>
                    </a:lnTo>
                    <a:lnTo>
                      <a:pt x="106" y="1597"/>
                    </a:lnTo>
                    <a:lnTo>
                      <a:pt x="118" y="1591"/>
                    </a:lnTo>
                    <a:lnTo>
                      <a:pt x="130" y="1586"/>
                    </a:lnTo>
                    <a:lnTo>
                      <a:pt x="143" y="1580"/>
                    </a:lnTo>
                    <a:lnTo>
                      <a:pt x="139" y="1561"/>
                    </a:lnTo>
                    <a:lnTo>
                      <a:pt x="139" y="1543"/>
                    </a:lnTo>
                    <a:lnTo>
                      <a:pt x="139" y="1526"/>
                    </a:lnTo>
                    <a:lnTo>
                      <a:pt x="145" y="1511"/>
                    </a:lnTo>
                    <a:lnTo>
                      <a:pt x="143" y="1488"/>
                    </a:lnTo>
                    <a:lnTo>
                      <a:pt x="137" y="1463"/>
                    </a:lnTo>
                    <a:lnTo>
                      <a:pt x="130" y="1440"/>
                    </a:lnTo>
                    <a:lnTo>
                      <a:pt x="128" y="1417"/>
                    </a:lnTo>
                    <a:lnTo>
                      <a:pt x="151" y="1452"/>
                    </a:lnTo>
                    <a:lnTo>
                      <a:pt x="166" y="1488"/>
                    </a:lnTo>
                    <a:lnTo>
                      <a:pt x="176" y="1526"/>
                    </a:lnTo>
                    <a:lnTo>
                      <a:pt x="186" y="1564"/>
                    </a:lnTo>
                    <a:lnTo>
                      <a:pt x="195" y="1564"/>
                    </a:lnTo>
                    <a:lnTo>
                      <a:pt x="201" y="1563"/>
                    </a:lnTo>
                    <a:lnTo>
                      <a:pt x="207" y="1561"/>
                    </a:lnTo>
                    <a:lnTo>
                      <a:pt x="211" y="1557"/>
                    </a:lnTo>
                    <a:lnTo>
                      <a:pt x="211" y="1530"/>
                    </a:lnTo>
                    <a:lnTo>
                      <a:pt x="211" y="1503"/>
                    </a:lnTo>
                    <a:lnTo>
                      <a:pt x="207" y="1477"/>
                    </a:lnTo>
                    <a:lnTo>
                      <a:pt x="201" y="1450"/>
                    </a:lnTo>
                    <a:lnTo>
                      <a:pt x="205" y="1417"/>
                    </a:lnTo>
                    <a:lnTo>
                      <a:pt x="211" y="1417"/>
                    </a:lnTo>
                    <a:lnTo>
                      <a:pt x="222" y="1446"/>
                    </a:lnTo>
                    <a:lnTo>
                      <a:pt x="232" y="1477"/>
                    </a:lnTo>
                    <a:lnTo>
                      <a:pt x="242" y="1509"/>
                    </a:lnTo>
                    <a:lnTo>
                      <a:pt x="259" y="1538"/>
                    </a:lnTo>
                    <a:lnTo>
                      <a:pt x="263" y="1540"/>
                    </a:lnTo>
                    <a:lnTo>
                      <a:pt x="267" y="1538"/>
                    </a:lnTo>
                    <a:lnTo>
                      <a:pt x="271" y="1536"/>
                    </a:lnTo>
                    <a:lnTo>
                      <a:pt x="276" y="1532"/>
                    </a:lnTo>
                    <a:lnTo>
                      <a:pt x="276" y="1522"/>
                    </a:lnTo>
                    <a:lnTo>
                      <a:pt x="280" y="1515"/>
                    </a:lnTo>
                    <a:lnTo>
                      <a:pt x="282" y="1505"/>
                    </a:lnTo>
                    <a:lnTo>
                      <a:pt x="271" y="1499"/>
                    </a:lnTo>
                    <a:lnTo>
                      <a:pt x="280" y="1492"/>
                    </a:lnTo>
                    <a:lnTo>
                      <a:pt x="282" y="1455"/>
                    </a:lnTo>
                    <a:lnTo>
                      <a:pt x="276" y="1419"/>
                    </a:lnTo>
                    <a:lnTo>
                      <a:pt x="267" y="1381"/>
                    </a:lnTo>
                    <a:lnTo>
                      <a:pt x="267" y="1346"/>
                    </a:lnTo>
                    <a:lnTo>
                      <a:pt x="288" y="1387"/>
                    </a:lnTo>
                    <a:lnTo>
                      <a:pt x="302" y="1429"/>
                    </a:lnTo>
                    <a:lnTo>
                      <a:pt x="313" y="1473"/>
                    </a:lnTo>
                    <a:lnTo>
                      <a:pt x="325" y="1517"/>
                    </a:lnTo>
                    <a:lnTo>
                      <a:pt x="332" y="1517"/>
                    </a:lnTo>
                    <a:lnTo>
                      <a:pt x="336" y="1515"/>
                    </a:lnTo>
                    <a:lnTo>
                      <a:pt x="338" y="1513"/>
                    </a:lnTo>
                    <a:lnTo>
                      <a:pt x="342" y="1511"/>
                    </a:lnTo>
                    <a:lnTo>
                      <a:pt x="344" y="1469"/>
                    </a:lnTo>
                    <a:lnTo>
                      <a:pt x="348" y="1431"/>
                    </a:lnTo>
                    <a:lnTo>
                      <a:pt x="350" y="1392"/>
                    </a:lnTo>
                    <a:lnTo>
                      <a:pt x="352" y="1352"/>
                    </a:lnTo>
                    <a:lnTo>
                      <a:pt x="354" y="1339"/>
                    </a:lnTo>
                    <a:lnTo>
                      <a:pt x="350" y="1327"/>
                    </a:lnTo>
                    <a:lnTo>
                      <a:pt x="348" y="1316"/>
                    </a:lnTo>
                    <a:lnTo>
                      <a:pt x="352" y="1306"/>
                    </a:lnTo>
                    <a:lnTo>
                      <a:pt x="367" y="1335"/>
                    </a:lnTo>
                    <a:lnTo>
                      <a:pt x="375" y="1364"/>
                    </a:lnTo>
                    <a:lnTo>
                      <a:pt x="379" y="1392"/>
                    </a:lnTo>
                    <a:lnTo>
                      <a:pt x="385" y="1425"/>
                    </a:lnTo>
                    <a:lnTo>
                      <a:pt x="385" y="1440"/>
                    </a:lnTo>
                    <a:lnTo>
                      <a:pt x="385" y="1457"/>
                    </a:lnTo>
                    <a:lnTo>
                      <a:pt x="390" y="1473"/>
                    </a:lnTo>
                    <a:lnTo>
                      <a:pt x="398" y="1490"/>
                    </a:lnTo>
                    <a:lnTo>
                      <a:pt x="414" y="1469"/>
                    </a:lnTo>
                    <a:lnTo>
                      <a:pt x="423" y="1421"/>
                    </a:lnTo>
                    <a:lnTo>
                      <a:pt x="421" y="1373"/>
                    </a:lnTo>
                    <a:lnTo>
                      <a:pt x="412" y="1325"/>
                    </a:lnTo>
                    <a:lnTo>
                      <a:pt x="402" y="1278"/>
                    </a:lnTo>
                    <a:lnTo>
                      <a:pt x="404" y="1276"/>
                    </a:lnTo>
                    <a:lnTo>
                      <a:pt x="406" y="1272"/>
                    </a:lnTo>
                    <a:lnTo>
                      <a:pt x="410" y="1270"/>
                    </a:lnTo>
                    <a:lnTo>
                      <a:pt x="414" y="1270"/>
                    </a:lnTo>
                    <a:lnTo>
                      <a:pt x="431" y="1316"/>
                    </a:lnTo>
                    <a:lnTo>
                      <a:pt x="441" y="1364"/>
                    </a:lnTo>
                    <a:lnTo>
                      <a:pt x="452" y="1412"/>
                    </a:lnTo>
                    <a:lnTo>
                      <a:pt x="462" y="1455"/>
                    </a:lnTo>
                    <a:lnTo>
                      <a:pt x="466" y="1457"/>
                    </a:lnTo>
                    <a:lnTo>
                      <a:pt x="472" y="1457"/>
                    </a:lnTo>
                    <a:lnTo>
                      <a:pt x="479" y="1454"/>
                    </a:lnTo>
                    <a:lnTo>
                      <a:pt x="481" y="1448"/>
                    </a:lnTo>
                    <a:lnTo>
                      <a:pt x="483" y="1433"/>
                    </a:lnTo>
                    <a:lnTo>
                      <a:pt x="487" y="1413"/>
                    </a:lnTo>
                    <a:lnTo>
                      <a:pt x="489" y="1394"/>
                    </a:lnTo>
                    <a:lnTo>
                      <a:pt x="485" y="1377"/>
                    </a:lnTo>
                    <a:lnTo>
                      <a:pt x="491" y="1369"/>
                    </a:lnTo>
                    <a:lnTo>
                      <a:pt x="485" y="1331"/>
                    </a:lnTo>
                    <a:lnTo>
                      <a:pt x="475" y="1295"/>
                    </a:lnTo>
                    <a:lnTo>
                      <a:pt x="464" y="1259"/>
                    </a:lnTo>
                    <a:lnTo>
                      <a:pt x="464" y="1222"/>
                    </a:lnTo>
                    <a:lnTo>
                      <a:pt x="475" y="1236"/>
                    </a:lnTo>
                    <a:lnTo>
                      <a:pt x="479" y="1251"/>
                    </a:lnTo>
                    <a:lnTo>
                      <a:pt x="483" y="1266"/>
                    </a:lnTo>
                    <a:lnTo>
                      <a:pt x="491" y="1281"/>
                    </a:lnTo>
                    <a:lnTo>
                      <a:pt x="504" y="1322"/>
                    </a:lnTo>
                    <a:lnTo>
                      <a:pt x="512" y="1360"/>
                    </a:lnTo>
                    <a:lnTo>
                      <a:pt x="522" y="1396"/>
                    </a:lnTo>
                    <a:lnTo>
                      <a:pt x="533" y="1434"/>
                    </a:lnTo>
                    <a:lnTo>
                      <a:pt x="547" y="1433"/>
                    </a:lnTo>
                    <a:lnTo>
                      <a:pt x="555" y="1421"/>
                    </a:lnTo>
                    <a:lnTo>
                      <a:pt x="560" y="1406"/>
                    </a:lnTo>
                    <a:lnTo>
                      <a:pt x="562" y="1392"/>
                    </a:lnTo>
                    <a:lnTo>
                      <a:pt x="551" y="1341"/>
                    </a:lnTo>
                    <a:lnTo>
                      <a:pt x="545" y="1289"/>
                    </a:lnTo>
                    <a:lnTo>
                      <a:pt x="539" y="1237"/>
                    </a:lnTo>
                    <a:lnTo>
                      <a:pt x="524" y="1186"/>
                    </a:lnTo>
                    <a:lnTo>
                      <a:pt x="526" y="1186"/>
                    </a:lnTo>
                    <a:lnTo>
                      <a:pt x="530" y="1184"/>
                    </a:lnTo>
                    <a:lnTo>
                      <a:pt x="533" y="1184"/>
                    </a:lnTo>
                    <a:lnTo>
                      <a:pt x="537" y="1184"/>
                    </a:lnTo>
                    <a:lnTo>
                      <a:pt x="543" y="1190"/>
                    </a:lnTo>
                    <a:lnTo>
                      <a:pt x="541" y="1192"/>
                    </a:lnTo>
                    <a:lnTo>
                      <a:pt x="555" y="1239"/>
                    </a:lnTo>
                    <a:lnTo>
                      <a:pt x="574" y="1287"/>
                    </a:lnTo>
                    <a:lnTo>
                      <a:pt x="591" y="1335"/>
                    </a:lnTo>
                    <a:lnTo>
                      <a:pt x="599" y="1387"/>
                    </a:lnTo>
                    <a:lnTo>
                      <a:pt x="605" y="1394"/>
                    </a:lnTo>
                    <a:lnTo>
                      <a:pt x="609" y="1406"/>
                    </a:lnTo>
                    <a:lnTo>
                      <a:pt x="615" y="1412"/>
                    </a:lnTo>
                    <a:lnTo>
                      <a:pt x="628" y="1410"/>
                    </a:lnTo>
                    <a:lnTo>
                      <a:pt x="634" y="1406"/>
                    </a:lnTo>
                    <a:lnTo>
                      <a:pt x="634" y="1400"/>
                    </a:lnTo>
                    <a:lnTo>
                      <a:pt x="630" y="1396"/>
                    </a:lnTo>
                    <a:lnTo>
                      <a:pt x="628" y="1390"/>
                    </a:lnTo>
                    <a:lnTo>
                      <a:pt x="634" y="1356"/>
                    </a:lnTo>
                    <a:lnTo>
                      <a:pt x="634" y="1324"/>
                    </a:lnTo>
                    <a:lnTo>
                      <a:pt x="628" y="1293"/>
                    </a:lnTo>
                    <a:lnTo>
                      <a:pt x="620" y="1262"/>
                    </a:lnTo>
                    <a:lnTo>
                      <a:pt x="609" y="1232"/>
                    </a:lnTo>
                    <a:lnTo>
                      <a:pt x="599" y="1201"/>
                    </a:lnTo>
                    <a:lnTo>
                      <a:pt x="589" y="1171"/>
                    </a:lnTo>
                    <a:lnTo>
                      <a:pt x="582" y="1140"/>
                    </a:lnTo>
                    <a:lnTo>
                      <a:pt x="584" y="1111"/>
                    </a:lnTo>
                    <a:lnTo>
                      <a:pt x="595" y="1128"/>
                    </a:lnTo>
                    <a:lnTo>
                      <a:pt x="603" y="1148"/>
                    </a:lnTo>
                    <a:lnTo>
                      <a:pt x="611" y="1167"/>
                    </a:lnTo>
                    <a:lnTo>
                      <a:pt x="620" y="1186"/>
                    </a:lnTo>
                    <a:lnTo>
                      <a:pt x="628" y="1205"/>
                    </a:lnTo>
                    <a:lnTo>
                      <a:pt x="634" y="1226"/>
                    </a:lnTo>
                    <a:lnTo>
                      <a:pt x="640" y="1247"/>
                    </a:lnTo>
                    <a:lnTo>
                      <a:pt x="647" y="1268"/>
                    </a:lnTo>
                    <a:lnTo>
                      <a:pt x="676" y="1385"/>
                    </a:lnTo>
                    <a:lnTo>
                      <a:pt x="686" y="1390"/>
                    </a:lnTo>
                    <a:lnTo>
                      <a:pt x="700" y="1379"/>
                    </a:lnTo>
                    <a:lnTo>
                      <a:pt x="700" y="1366"/>
                    </a:lnTo>
                    <a:lnTo>
                      <a:pt x="694" y="1352"/>
                    </a:lnTo>
                    <a:lnTo>
                      <a:pt x="690" y="1339"/>
                    </a:lnTo>
                    <a:lnTo>
                      <a:pt x="686" y="1295"/>
                    </a:lnTo>
                    <a:lnTo>
                      <a:pt x="678" y="1251"/>
                    </a:lnTo>
                    <a:lnTo>
                      <a:pt x="667" y="1205"/>
                    </a:lnTo>
                    <a:lnTo>
                      <a:pt x="657" y="1161"/>
                    </a:lnTo>
                    <a:lnTo>
                      <a:pt x="665" y="1153"/>
                    </a:lnTo>
                    <a:lnTo>
                      <a:pt x="638" y="1065"/>
                    </a:lnTo>
                    <a:lnTo>
                      <a:pt x="647" y="1069"/>
                    </a:lnTo>
                    <a:lnTo>
                      <a:pt x="653" y="1075"/>
                    </a:lnTo>
                    <a:lnTo>
                      <a:pt x="659" y="1083"/>
                    </a:lnTo>
                    <a:lnTo>
                      <a:pt x="661" y="1092"/>
                    </a:lnTo>
                    <a:lnTo>
                      <a:pt x="678" y="1127"/>
                    </a:lnTo>
                    <a:lnTo>
                      <a:pt x="688" y="1163"/>
                    </a:lnTo>
                    <a:lnTo>
                      <a:pt x="696" y="1201"/>
                    </a:lnTo>
                    <a:lnTo>
                      <a:pt x="705" y="1237"/>
                    </a:lnTo>
                    <a:lnTo>
                      <a:pt x="713" y="1245"/>
                    </a:lnTo>
                    <a:lnTo>
                      <a:pt x="717" y="1253"/>
                    </a:lnTo>
                    <a:lnTo>
                      <a:pt x="717" y="1262"/>
                    </a:lnTo>
                    <a:lnTo>
                      <a:pt x="721" y="1270"/>
                    </a:lnTo>
                    <a:lnTo>
                      <a:pt x="765" y="1272"/>
                    </a:lnTo>
                    <a:lnTo>
                      <a:pt x="804" y="1268"/>
                    </a:lnTo>
                    <a:lnTo>
                      <a:pt x="843" y="1262"/>
                    </a:lnTo>
                    <a:lnTo>
                      <a:pt x="881" y="1253"/>
                    </a:lnTo>
                    <a:lnTo>
                      <a:pt x="918" y="1239"/>
                    </a:lnTo>
                    <a:lnTo>
                      <a:pt x="951" y="1224"/>
                    </a:lnTo>
                    <a:lnTo>
                      <a:pt x="982" y="1205"/>
                    </a:lnTo>
                    <a:lnTo>
                      <a:pt x="1013" y="1186"/>
                    </a:lnTo>
                    <a:lnTo>
                      <a:pt x="1042" y="1163"/>
                    </a:lnTo>
                    <a:lnTo>
                      <a:pt x="1069" y="1140"/>
                    </a:lnTo>
                    <a:lnTo>
                      <a:pt x="1096" y="1115"/>
                    </a:lnTo>
                    <a:lnTo>
                      <a:pt x="1121" y="1088"/>
                    </a:lnTo>
                    <a:lnTo>
                      <a:pt x="1144" y="1062"/>
                    </a:lnTo>
                    <a:lnTo>
                      <a:pt x="1167" y="1035"/>
                    </a:lnTo>
                    <a:lnTo>
                      <a:pt x="1188" y="1006"/>
                    </a:lnTo>
                    <a:lnTo>
                      <a:pt x="1208" y="979"/>
                    </a:lnTo>
                    <a:lnTo>
                      <a:pt x="1331" y="893"/>
                    </a:lnTo>
                    <a:lnTo>
                      <a:pt x="1347" y="891"/>
                    </a:lnTo>
                    <a:lnTo>
                      <a:pt x="1376" y="870"/>
                    </a:lnTo>
                    <a:lnTo>
                      <a:pt x="1407" y="851"/>
                    </a:lnTo>
                    <a:lnTo>
                      <a:pt x="1440" y="830"/>
                    </a:lnTo>
                    <a:lnTo>
                      <a:pt x="1474" y="809"/>
                    </a:lnTo>
                    <a:lnTo>
                      <a:pt x="1503" y="786"/>
                    </a:lnTo>
                    <a:lnTo>
                      <a:pt x="1525" y="759"/>
                    </a:lnTo>
                    <a:lnTo>
                      <a:pt x="1536" y="731"/>
                    </a:lnTo>
                    <a:lnTo>
                      <a:pt x="1536" y="698"/>
                    </a:lnTo>
                    <a:lnTo>
                      <a:pt x="1521" y="689"/>
                    </a:lnTo>
                    <a:lnTo>
                      <a:pt x="1507" y="681"/>
                    </a:lnTo>
                    <a:lnTo>
                      <a:pt x="1490" y="675"/>
                    </a:lnTo>
                    <a:lnTo>
                      <a:pt x="1472" y="673"/>
                    </a:lnTo>
                    <a:lnTo>
                      <a:pt x="1453" y="671"/>
                    </a:lnTo>
                    <a:lnTo>
                      <a:pt x="1434" y="671"/>
                    </a:lnTo>
                    <a:lnTo>
                      <a:pt x="1416" y="673"/>
                    </a:lnTo>
                    <a:lnTo>
                      <a:pt x="1397" y="677"/>
                    </a:lnTo>
                    <a:lnTo>
                      <a:pt x="1366" y="685"/>
                    </a:lnTo>
                    <a:lnTo>
                      <a:pt x="1337" y="696"/>
                    </a:lnTo>
                    <a:lnTo>
                      <a:pt x="1310" y="708"/>
                    </a:lnTo>
                    <a:lnTo>
                      <a:pt x="1283" y="723"/>
                    </a:lnTo>
                    <a:lnTo>
                      <a:pt x="1258" y="738"/>
                    </a:lnTo>
                    <a:lnTo>
                      <a:pt x="1235" y="756"/>
                    </a:lnTo>
                    <a:lnTo>
                      <a:pt x="1210" y="775"/>
                    </a:lnTo>
                    <a:lnTo>
                      <a:pt x="1188" y="792"/>
                    </a:lnTo>
                    <a:lnTo>
                      <a:pt x="1165" y="809"/>
                    </a:lnTo>
                    <a:lnTo>
                      <a:pt x="1140" y="828"/>
                    </a:lnTo>
                    <a:lnTo>
                      <a:pt x="1117" y="844"/>
                    </a:lnTo>
                    <a:lnTo>
                      <a:pt x="1090" y="859"/>
                    </a:lnTo>
                    <a:lnTo>
                      <a:pt x="1065" y="874"/>
                    </a:lnTo>
                    <a:lnTo>
                      <a:pt x="1036" y="886"/>
                    </a:lnTo>
                    <a:lnTo>
                      <a:pt x="1007" y="895"/>
                    </a:lnTo>
                    <a:lnTo>
                      <a:pt x="974" y="901"/>
                    </a:lnTo>
                    <a:lnTo>
                      <a:pt x="951" y="909"/>
                    </a:lnTo>
                    <a:lnTo>
                      <a:pt x="928" y="912"/>
                    </a:lnTo>
                    <a:lnTo>
                      <a:pt x="906" y="916"/>
                    </a:lnTo>
                    <a:lnTo>
                      <a:pt x="881" y="914"/>
                    </a:lnTo>
                    <a:lnTo>
                      <a:pt x="858" y="914"/>
                    </a:lnTo>
                    <a:lnTo>
                      <a:pt x="833" y="910"/>
                    </a:lnTo>
                    <a:lnTo>
                      <a:pt x="808" y="907"/>
                    </a:lnTo>
                    <a:lnTo>
                      <a:pt x="785" y="901"/>
                    </a:lnTo>
                    <a:lnTo>
                      <a:pt x="779" y="893"/>
                    </a:lnTo>
                    <a:lnTo>
                      <a:pt x="779" y="886"/>
                    </a:lnTo>
                    <a:lnTo>
                      <a:pt x="781" y="880"/>
                    </a:lnTo>
                    <a:lnTo>
                      <a:pt x="785" y="872"/>
                    </a:lnTo>
                    <a:lnTo>
                      <a:pt x="792" y="870"/>
                    </a:lnTo>
                    <a:lnTo>
                      <a:pt x="796" y="872"/>
                    </a:lnTo>
                    <a:lnTo>
                      <a:pt x="800" y="876"/>
                    </a:lnTo>
                    <a:lnTo>
                      <a:pt x="804" y="880"/>
                    </a:lnTo>
                    <a:lnTo>
                      <a:pt x="814" y="863"/>
                    </a:lnTo>
                    <a:lnTo>
                      <a:pt x="812" y="844"/>
                    </a:lnTo>
                    <a:lnTo>
                      <a:pt x="806" y="824"/>
                    </a:lnTo>
                    <a:lnTo>
                      <a:pt x="804" y="807"/>
                    </a:lnTo>
                    <a:lnTo>
                      <a:pt x="810" y="819"/>
                    </a:lnTo>
                    <a:lnTo>
                      <a:pt x="823" y="830"/>
                    </a:lnTo>
                    <a:lnTo>
                      <a:pt x="833" y="844"/>
                    </a:lnTo>
                    <a:lnTo>
                      <a:pt x="837" y="857"/>
                    </a:lnTo>
                    <a:lnTo>
                      <a:pt x="854" y="830"/>
                    </a:lnTo>
                    <a:lnTo>
                      <a:pt x="856" y="801"/>
                    </a:lnTo>
                    <a:lnTo>
                      <a:pt x="848" y="771"/>
                    </a:lnTo>
                    <a:lnTo>
                      <a:pt x="835" y="744"/>
                    </a:lnTo>
                    <a:lnTo>
                      <a:pt x="839" y="740"/>
                    </a:lnTo>
                    <a:lnTo>
                      <a:pt x="846" y="742"/>
                    </a:lnTo>
                    <a:lnTo>
                      <a:pt x="852" y="746"/>
                    </a:lnTo>
                    <a:lnTo>
                      <a:pt x="856" y="750"/>
                    </a:lnTo>
                    <a:lnTo>
                      <a:pt x="870" y="765"/>
                    </a:lnTo>
                    <a:lnTo>
                      <a:pt x="875" y="780"/>
                    </a:lnTo>
                    <a:lnTo>
                      <a:pt x="879" y="798"/>
                    </a:lnTo>
                    <a:lnTo>
                      <a:pt x="887" y="815"/>
                    </a:lnTo>
                    <a:lnTo>
                      <a:pt x="899" y="792"/>
                    </a:lnTo>
                    <a:lnTo>
                      <a:pt x="899" y="767"/>
                    </a:lnTo>
                    <a:lnTo>
                      <a:pt x="891" y="742"/>
                    </a:lnTo>
                    <a:lnTo>
                      <a:pt x="883" y="717"/>
                    </a:lnTo>
                    <a:lnTo>
                      <a:pt x="899" y="725"/>
                    </a:lnTo>
                    <a:lnTo>
                      <a:pt x="912" y="735"/>
                    </a:lnTo>
                    <a:lnTo>
                      <a:pt x="922" y="746"/>
                    </a:lnTo>
                    <a:lnTo>
                      <a:pt x="928" y="759"/>
                    </a:lnTo>
                    <a:lnTo>
                      <a:pt x="933" y="773"/>
                    </a:lnTo>
                    <a:lnTo>
                      <a:pt x="939" y="786"/>
                    </a:lnTo>
                    <a:lnTo>
                      <a:pt x="943" y="798"/>
                    </a:lnTo>
                    <a:lnTo>
                      <a:pt x="951" y="809"/>
                    </a:lnTo>
                    <a:lnTo>
                      <a:pt x="970" y="798"/>
                    </a:lnTo>
                    <a:lnTo>
                      <a:pt x="972" y="779"/>
                    </a:lnTo>
                    <a:lnTo>
                      <a:pt x="970" y="758"/>
                    </a:lnTo>
                    <a:lnTo>
                      <a:pt x="976" y="738"/>
                    </a:lnTo>
                    <a:lnTo>
                      <a:pt x="980" y="731"/>
                    </a:lnTo>
                    <a:lnTo>
                      <a:pt x="982" y="723"/>
                    </a:lnTo>
                    <a:lnTo>
                      <a:pt x="980" y="715"/>
                    </a:lnTo>
                    <a:lnTo>
                      <a:pt x="980" y="706"/>
                    </a:lnTo>
                    <a:lnTo>
                      <a:pt x="991" y="710"/>
                    </a:lnTo>
                    <a:lnTo>
                      <a:pt x="995" y="717"/>
                    </a:lnTo>
                    <a:lnTo>
                      <a:pt x="999" y="729"/>
                    </a:lnTo>
                    <a:lnTo>
                      <a:pt x="1003" y="736"/>
                    </a:lnTo>
                    <a:lnTo>
                      <a:pt x="1005" y="750"/>
                    </a:lnTo>
                    <a:lnTo>
                      <a:pt x="1009" y="763"/>
                    </a:lnTo>
                    <a:lnTo>
                      <a:pt x="1013" y="777"/>
                    </a:lnTo>
                    <a:lnTo>
                      <a:pt x="1016" y="790"/>
                    </a:lnTo>
                    <a:lnTo>
                      <a:pt x="1032" y="767"/>
                    </a:lnTo>
                    <a:lnTo>
                      <a:pt x="1040" y="740"/>
                    </a:lnTo>
                    <a:lnTo>
                      <a:pt x="1038" y="712"/>
                    </a:lnTo>
                    <a:lnTo>
                      <a:pt x="1028" y="685"/>
                    </a:lnTo>
                    <a:lnTo>
                      <a:pt x="1028" y="679"/>
                    </a:lnTo>
                    <a:lnTo>
                      <a:pt x="1030" y="675"/>
                    </a:lnTo>
                    <a:lnTo>
                      <a:pt x="1034" y="670"/>
                    </a:lnTo>
                    <a:lnTo>
                      <a:pt x="1036" y="666"/>
                    </a:lnTo>
                    <a:lnTo>
                      <a:pt x="1047" y="671"/>
                    </a:lnTo>
                    <a:lnTo>
                      <a:pt x="1055" y="679"/>
                    </a:lnTo>
                    <a:lnTo>
                      <a:pt x="1059" y="691"/>
                    </a:lnTo>
                    <a:lnTo>
                      <a:pt x="1061" y="700"/>
                    </a:lnTo>
                    <a:lnTo>
                      <a:pt x="1061" y="715"/>
                    </a:lnTo>
                    <a:lnTo>
                      <a:pt x="1061" y="729"/>
                    </a:lnTo>
                    <a:lnTo>
                      <a:pt x="1065" y="742"/>
                    </a:lnTo>
                    <a:lnTo>
                      <a:pt x="1074" y="750"/>
                    </a:lnTo>
                    <a:lnTo>
                      <a:pt x="1084" y="723"/>
                    </a:lnTo>
                    <a:lnTo>
                      <a:pt x="1090" y="693"/>
                    </a:lnTo>
                    <a:lnTo>
                      <a:pt x="1090" y="662"/>
                    </a:lnTo>
                    <a:lnTo>
                      <a:pt x="1090" y="633"/>
                    </a:lnTo>
                    <a:lnTo>
                      <a:pt x="1115" y="649"/>
                    </a:lnTo>
                    <a:lnTo>
                      <a:pt x="1123" y="670"/>
                    </a:lnTo>
                    <a:lnTo>
                      <a:pt x="1123" y="693"/>
                    </a:lnTo>
                    <a:lnTo>
                      <a:pt x="1130" y="714"/>
                    </a:lnTo>
                    <a:lnTo>
                      <a:pt x="1146" y="687"/>
                    </a:lnTo>
                    <a:lnTo>
                      <a:pt x="1150" y="654"/>
                    </a:lnTo>
                    <a:lnTo>
                      <a:pt x="1148" y="622"/>
                    </a:lnTo>
                    <a:lnTo>
                      <a:pt x="1146" y="591"/>
                    </a:lnTo>
                    <a:lnTo>
                      <a:pt x="1171" y="618"/>
                    </a:lnTo>
                    <a:lnTo>
                      <a:pt x="1183" y="652"/>
                    </a:lnTo>
                    <a:lnTo>
                      <a:pt x="1185" y="689"/>
                    </a:lnTo>
                    <a:lnTo>
                      <a:pt x="1181" y="721"/>
                    </a:lnTo>
                    <a:lnTo>
                      <a:pt x="1188" y="721"/>
                    </a:lnTo>
                    <a:lnTo>
                      <a:pt x="1192" y="719"/>
                    </a:lnTo>
                    <a:lnTo>
                      <a:pt x="1194" y="717"/>
                    </a:lnTo>
                    <a:lnTo>
                      <a:pt x="1198" y="714"/>
                    </a:lnTo>
                    <a:lnTo>
                      <a:pt x="1227" y="637"/>
                    </a:lnTo>
                    <a:lnTo>
                      <a:pt x="1237" y="654"/>
                    </a:lnTo>
                    <a:lnTo>
                      <a:pt x="1237" y="671"/>
                    </a:lnTo>
                    <a:lnTo>
                      <a:pt x="1233" y="693"/>
                    </a:lnTo>
                    <a:lnTo>
                      <a:pt x="1233" y="712"/>
                    </a:lnTo>
                    <a:lnTo>
                      <a:pt x="1252" y="693"/>
                    </a:lnTo>
                    <a:lnTo>
                      <a:pt x="1268" y="673"/>
                    </a:lnTo>
                    <a:lnTo>
                      <a:pt x="1281" y="652"/>
                    </a:lnTo>
                    <a:lnTo>
                      <a:pt x="1293" y="631"/>
                    </a:lnTo>
                    <a:lnTo>
                      <a:pt x="1304" y="631"/>
                    </a:lnTo>
                    <a:lnTo>
                      <a:pt x="1310" y="668"/>
                    </a:lnTo>
                    <a:lnTo>
                      <a:pt x="1320" y="664"/>
                    </a:lnTo>
                    <a:lnTo>
                      <a:pt x="1333" y="658"/>
                    </a:lnTo>
                    <a:lnTo>
                      <a:pt x="1343" y="654"/>
                    </a:lnTo>
                    <a:lnTo>
                      <a:pt x="1355" y="650"/>
                    </a:lnTo>
                    <a:lnTo>
                      <a:pt x="1366" y="647"/>
                    </a:lnTo>
                    <a:lnTo>
                      <a:pt x="1378" y="643"/>
                    </a:lnTo>
                    <a:lnTo>
                      <a:pt x="1391" y="641"/>
                    </a:lnTo>
                    <a:lnTo>
                      <a:pt x="1403" y="639"/>
                    </a:lnTo>
                    <a:lnTo>
                      <a:pt x="1378" y="626"/>
                    </a:lnTo>
                    <a:lnTo>
                      <a:pt x="1351" y="614"/>
                    </a:lnTo>
                    <a:lnTo>
                      <a:pt x="1324" y="601"/>
                    </a:lnTo>
                    <a:lnTo>
                      <a:pt x="1297" y="589"/>
                    </a:lnTo>
                    <a:lnTo>
                      <a:pt x="1270" y="578"/>
                    </a:lnTo>
                    <a:lnTo>
                      <a:pt x="1244" y="564"/>
                    </a:lnTo>
                    <a:lnTo>
                      <a:pt x="1217" y="551"/>
                    </a:lnTo>
                    <a:lnTo>
                      <a:pt x="1192" y="536"/>
                    </a:lnTo>
                    <a:lnTo>
                      <a:pt x="1181" y="534"/>
                    </a:lnTo>
                    <a:lnTo>
                      <a:pt x="1171" y="532"/>
                    </a:lnTo>
                    <a:lnTo>
                      <a:pt x="1161" y="530"/>
                    </a:lnTo>
                    <a:lnTo>
                      <a:pt x="1150" y="528"/>
                    </a:lnTo>
                    <a:lnTo>
                      <a:pt x="1140" y="528"/>
                    </a:lnTo>
                    <a:lnTo>
                      <a:pt x="1127" y="528"/>
                    </a:lnTo>
                    <a:lnTo>
                      <a:pt x="1119" y="528"/>
                    </a:lnTo>
                    <a:lnTo>
                      <a:pt x="1109" y="528"/>
                    </a:lnTo>
                    <a:lnTo>
                      <a:pt x="1069" y="543"/>
                    </a:lnTo>
                    <a:lnTo>
                      <a:pt x="1028" y="557"/>
                    </a:lnTo>
                    <a:lnTo>
                      <a:pt x="989" y="572"/>
                    </a:lnTo>
                    <a:lnTo>
                      <a:pt x="947" y="587"/>
                    </a:lnTo>
                    <a:lnTo>
                      <a:pt x="908" y="601"/>
                    </a:lnTo>
                    <a:lnTo>
                      <a:pt x="866" y="614"/>
                    </a:lnTo>
                    <a:lnTo>
                      <a:pt x="825" y="627"/>
                    </a:lnTo>
                    <a:lnTo>
                      <a:pt x="783" y="639"/>
                    </a:lnTo>
                    <a:lnTo>
                      <a:pt x="775" y="645"/>
                    </a:lnTo>
                    <a:lnTo>
                      <a:pt x="765" y="649"/>
                    </a:lnTo>
                    <a:lnTo>
                      <a:pt x="754" y="650"/>
                    </a:lnTo>
                    <a:lnTo>
                      <a:pt x="744" y="652"/>
                    </a:lnTo>
                    <a:lnTo>
                      <a:pt x="734" y="654"/>
                    </a:lnTo>
                    <a:lnTo>
                      <a:pt x="723" y="656"/>
                    </a:lnTo>
                    <a:lnTo>
                      <a:pt x="715" y="658"/>
                    </a:lnTo>
                    <a:lnTo>
                      <a:pt x="705" y="660"/>
                    </a:lnTo>
                    <a:lnTo>
                      <a:pt x="674" y="685"/>
                    </a:lnTo>
                    <a:lnTo>
                      <a:pt x="644" y="710"/>
                    </a:lnTo>
                    <a:lnTo>
                      <a:pt x="620" y="735"/>
                    </a:lnTo>
                    <a:lnTo>
                      <a:pt x="595" y="761"/>
                    </a:lnTo>
                    <a:lnTo>
                      <a:pt x="572" y="790"/>
                    </a:lnTo>
                    <a:lnTo>
                      <a:pt x="551" y="817"/>
                    </a:lnTo>
                    <a:lnTo>
                      <a:pt x="530" y="845"/>
                    </a:lnTo>
                    <a:lnTo>
                      <a:pt x="512" y="874"/>
                    </a:lnTo>
                    <a:lnTo>
                      <a:pt x="493" y="903"/>
                    </a:lnTo>
                    <a:lnTo>
                      <a:pt x="475" y="932"/>
                    </a:lnTo>
                    <a:lnTo>
                      <a:pt x="456" y="960"/>
                    </a:lnTo>
                    <a:lnTo>
                      <a:pt x="437" y="989"/>
                    </a:lnTo>
                    <a:lnTo>
                      <a:pt x="416" y="1016"/>
                    </a:lnTo>
                    <a:lnTo>
                      <a:pt x="396" y="1044"/>
                    </a:lnTo>
                    <a:lnTo>
                      <a:pt x="373" y="1071"/>
                    </a:lnTo>
                    <a:lnTo>
                      <a:pt x="350" y="1098"/>
                    </a:lnTo>
                    <a:lnTo>
                      <a:pt x="332" y="1113"/>
                    </a:lnTo>
                    <a:lnTo>
                      <a:pt x="313" y="1128"/>
                    </a:lnTo>
                    <a:lnTo>
                      <a:pt x="292" y="1142"/>
                    </a:lnTo>
                    <a:lnTo>
                      <a:pt x="273" y="1153"/>
                    </a:lnTo>
                    <a:lnTo>
                      <a:pt x="253" y="1165"/>
                    </a:lnTo>
                    <a:lnTo>
                      <a:pt x="230" y="1176"/>
                    </a:lnTo>
                    <a:lnTo>
                      <a:pt x="209" y="1186"/>
                    </a:lnTo>
                    <a:lnTo>
                      <a:pt x="188" y="1194"/>
                    </a:lnTo>
                    <a:lnTo>
                      <a:pt x="166" y="1203"/>
                    </a:lnTo>
                    <a:lnTo>
                      <a:pt x="143" y="1211"/>
                    </a:lnTo>
                    <a:lnTo>
                      <a:pt x="120" y="1216"/>
                    </a:lnTo>
                    <a:lnTo>
                      <a:pt x="95" y="1222"/>
                    </a:lnTo>
                    <a:lnTo>
                      <a:pt x="72" y="1228"/>
                    </a:lnTo>
                    <a:lnTo>
                      <a:pt x="48" y="1234"/>
                    </a:lnTo>
                    <a:lnTo>
                      <a:pt x="25" y="1239"/>
                    </a:lnTo>
                    <a:lnTo>
                      <a:pt x="0" y="1243"/>
                    </a:lnTo>
                    <a:lnTo>
                      <a:pt x="29" y="1236"/>
                    </a:lnTo>
                    <a:lnTo>
                      <a:pt x="60" y="1228"/>
                    </a:lnTo>
                    <a:lnTo>
                      <a:pt x="89" y="1218"/>
                    </a:lnTo>
                    <a:lnTo>
                      <a:pt x="118" y="1207"/>
                    </a:lnTo>
                    <a:lnTo>
                      <a:pt x="147" y="1195"/>
                    </a:lnTo>
                    <a:lnTo>
                      <a:pt x="176" y="1184"/>
                    </a:lnTo>
                    <a:lnTo>
                      <a:pt x="203" y="1171"/>
                    </a:lnTo>
                    <a:lnTo>
                      <a:pt x="230" y="1155"/>
                    </a:lnTo>
                    <a:lnTo>
                      <a:pt x="255" y="1140"/>
                    </a:lnTo>
                    <a:lnTo>
                      <a:pt x="280" y="1125"/>
                    </a:lnTo>
                    <a:lnTo>
                      <a:pt x="305" y="1107"/>
                    </a:lnTo>
                    <a:lnTo>
                      <a:pt x="327" y="1088"/>
                    </a:lnTo>
                    <a:lnTo>
                      <a:pt x="348" y="1069"/>
                    </a:lnTo>
                    <a:lnTo>
                      <a:pt x="367" y="1048"/>
                    </a:lnTo>
                    <a:lnTo>
                      <a:pt x="385" y="1027"/>
                    </a:lnTo>
                    <a:lnTo>
                      <a:pt x="402" y="1004"/>
                    </a:lnTo>
                    <a:lnTo>
                      <a:pt x="433" y="956"/>
                    </a:lnTo>
                    <a:lnTo>
                      <a:pt x="462" y="909"/>
                    </a:lnTo>
                    <a:lnTo>
                      <a:pt x="493" y="861"/>
                    </a:lnTo>
                    <a:lnTo>
                      <a:pt x="524" y="811"/>
                    </a:lnTo>
                    <a:lnTo>
                      <a:pt x="557" y="765"/>
                    </a:lnTo>
                    <a:lnTo>
                      <a:pt x="597" y="721"/>
                    </a:lnTo>
                    <a:lnTo>
                      <a:pt x="642" y="681"/>
                    </a:lnTo>
                    <a:lnTo>
                      <a:pt x="696" y="647"/>
                    </a:lnTo>
                    <a:lnTo>
                      <a:pt x="717" y="639"/>
                    </a:lnTo>
                    <a:lnTo>
                      <a:pt x="740" y="633"/>
                    </a:lnTo>
                    <a:lnTo>
                      <a:pt x="761" y="626"/>
                    </a:lnTo>
                    <a:lnTo>
                      <a:pt x="783" y="620"/>
                    </a:lnTo>
                    <a:lnTo>
                      <a:pt x="806" y="614"/>
                    </a:lnTo>
                    <a:lnTo>
                      <a:pt x="827" y="606"/>
                    </a:lnTo>
                    <a:lnTo>
                      <a:pt x="850" y="599"/>
                    </a:lnTo>
                    <a:lnTo>
                      <a:pt x="870" y="589"/>
                    </a:lnTo>
                    <a:lnTo>
                      <a:pt x="879" y="589"/>
                    </a:lnTo>
                    <a:lnTo>
                      <a:pt x="887" y="587"/>
                    </a:lnTo>
                    <a:lnTo>
                      <a:pt x="893" y="584"/>
                    </a:lnTo>
                    <a:lnTo>
                      <a:pt x="899" y="578"/>
                    </a:lnTo>
                    <a:lnTo>
                      <a:pt x="937" y="574"/>
                    </a:lnTo>
                    <a:lnTo>
                      <a:pt x="970" y="564"/>
                    </a:lnTo>
                    <a:lnTo>
                      <a:pt x="999" y="551"/>
                    </a:lnTo>
                    <a:lnTo>
                      <a:pt x="1030" y="538"/>
                    </a:lnTo>
                    <a:lnTo>
                      <a:pt x="1059" y="522"/>
                    </a:lnTo>
                    <a:lnTo>
                      <a:pt x="1092" y="511"/>
                    </a:lnTo>
                    <a:lnTo>
                      <a:pt x="1125" y="505"/>
                    </a:lnTo>
                    <a:lnTo>
                      <a:pt x="1165" y="505"/>
                    </a:lnTo>
                    <a:lnTo>
                      <a:pt x="1173" y="511"/>
                    </a:lnTo>
                    <a:lnTo>
                      <a:pt x="1185" y="513"/>
                    </a:lnTo>
                    <a:lnTo>
                      <a:pt x="1196" y="515"/>
                    </a:lnTo>
                    <a:lnTo>
                      <a:pt x="1208" y="515"/>
                    </a:lnTo>
                    <a:lnTo>
                      <a:pt x="1235" y="534"/>
                    </a:lnTo>
                    <a:lnTo>
                      <a:pt x="1264" y="551"/>
                    </a:lnTo>
                    <a:lnTo>
                      <a:pt x="1295" y="564"/>
                    </a:lnTo>
                    <a:lnTo>
                      <a:pt x="1329" y="578"/>
                    </a:lnTo>
                    <a:lnTo>
                      <a:pt x="1360" y="591"/>
                    </a:lnTo>
                    <a:lnTo>
                      <a:pt x="1391" y="606"/>
                    </a:lnTo>
                    <a:lnTo>
                      <a:pt x="1418" y="626"/>
                    </a:lnTo>
                    <a:lnTo>
                      <a:pt x="1443" y="647"/>
                    </a:lnTo>
                    <a:lnTo>
                      <a:pt x="1459" y="649"/>
                    </a:lnTo>
                    <a:lnTo>
                      <a:pt x="1476" y="649"/>
                    </a:lnTo>
                    <a:lnTo>
                      <a:pt x="1492" y="645"/>
                    </a:lnTo>
                    <a:lnTo>
                      <a:pt x="1509" y="639"/>
                    </a:lnTo>
                    <a:lnTo>
                      <a:pt x="1525" y="631"/>
                    </a:lnTo>
                    <a:lnTo>
                      <a:pt x="1542" y="626"/>
                    </a:lnTo>
                    <a:lnTo>
                      <a:pt x="1559" y="620"/>
                    </a:lnTo>
                    <a:lnTo>
                      <a:pt x="1575" y="616"/>
                    </a:lnTo>
                    <a:lnTo>
                      <a:pt x="1617" y="603"/>
                    </a:lnTo>
                    <a:lnTo>
                      <a:pt x="1658" y="591"/>
                    </a:lnTo>
                    <a:lnTo>
                      <a:pt x="1697" y="578"/>
                    </a:lnTo>
                    <a:lnTo>
                      <a:pt x="1737" y="562"/>
                    </a:lnTo>
                    <a:lnTo>
                      <a:pt x="1776" y="549"/>
                    </a:lnTo>
                    <a:lnTo>
                      <a:pt x="1816" y="534"/>
                    </a:lnTo>
                    <a:lnTo>
                      <a:pt x="1855" y="518"/>
                    </a:lnTo>
                    <a:lnTo>
                      <a:pt x="1892" y="503"/>
                    </a:lnTo>
                    <a:lnTo>
                      <a:pt x="1932" y="488"/>
                    </a:lnTo>
                    <a:lnTo>
                      <a:pt x="1969" y="473"/>
                    </a:lnTo>
                    <a:lnTo>
                      <a:pt x="2008" y="457"/>
                    </a:lnTo>
                    <a:lnTo>
                      <a:pt x="2046" y="440"/>
                    </a:lnTo>
                    <a:lnTo>
                      <a:pt x="2085" y="425"/>
                    </a:lnTo>
                    <a:lnTo>
                      <a:pt x="2122" y="409"/>
                    </a:lnTo>
                    <a:lnTo>
                      <a:pt x="2162" y="394"/>
                    </a:lnTo>
                    <a:lnTo>
                      <a:pt x="2201" y="379"/>
                    </a:lnTo>
                    <a:lnTo>
                      <a:pt x="2224" y="371"/>
                    </a:lnTo>
                    <a:lnTo>
                      <a:pt x="2249" y="364"/>
                    </a:lnTo>
                    <a:lnTo>
                      <a:pt x="2272" y="358"/>
                    </a:lnTo>
                    <a:lnTo>
                      <a:pt x="2294" y="350"/>
                    </a:lnTo>
                    <a:lnTo>
                      <a:pt x="2319" y="343"/>
                    </a:lnTo>
                    <a:lnTo>
                      <a:pt x="2342" y="335"/>
                    </a:lnTo>
                    <a:lnTo>
                      <a:pt x="2365" y="325"/>
                    </a:lnTo>
                    <a:lnTo>
                      <a:pt x="2388" y="318"/>
                    </a:lnTo>
                    <a:lnTo>
                      <a:pt x="2400" y="312"/>
                    </a:lnTo>
                    <a:lnTo>
                      <a:pt x="2415" y="308"/>
                    </a:lnTo>
                    <a:lnTo>
                      <a:pt x="2429" y="304"/>
                    </a:lnTo>
                    <a:lnTo>
                      <a:pt x="2444" y="299"/>
                    </a:lnTo>
                    <a:lnTo>
                      <a:pt x="2489" y="279"/>
                    </a:lnTo>
                    <a:lnTo>
                      <a:pt x="2535" y="260"/>
                    </a:lnTo>
                    <a:lnTo>
                      <a:pt x="2583" y="239"/>
                    </a:lnTo>
                    <a:lnTo>
                      <a:pt x="2628" y="220"/>
                    </a:lnTo>
                    <a:lnTo>
                      <a:pt x="2674" y="203"/>
                    </a:lnTo>
                    <a:lnTo>
                      <a:pt x="2721" y="184"/>
                    </a:lnTo>
                    <a:lnTo>
                      <a:pt x="2767" y="165"/>
                    </a:lnTo>
                    <a:lnTo>
                      <a:pt x="2815" y="146"/>
                    </a:lnTo>
                    <a:lnTo>
                      <a:pt x="2860" y="126"/>
                    </a:lnTo>
                    <a:lnTo>
                      <a:pt x="2908" y="109"/>
                    </a:lnTo>
                    <a:lnTo>
                      <a:pt x="2954" y="90"/>
                    </a:lnTo>
                    <a:lnTo>
                      <a:pt x="2999" y="73"/>
                    </a:lnTo>
                    <a:lnTo>
                      <a:pt x="3047" y="54"/>
                    </a:lnTo>
                    <a:lnTo>
                      <a:pt x="3092" y="37"/>
                    </a:lnTo>
                    <a:lnTo>
                      <a:pt x="3140" y="17"/>
                    </a:lnTo>
                    <a:lnTo>
                      <a:pt x="3186" y="0"/>
                    </a:lnTo>
                    <a:lnTo>
                      <a:pt x="3206" y="4"/>
                    </a:lnTo>
                    <a:lnTo>
                      <a:pt x="3221" y="12"/>
                    </a:lnTo>
                    <a:lnTo>
                      <a:pt x="3229" y="25"/>
                    </a:lnTo>
                    <a:lnTo>
                      <a:pt x="3238" y="39"/>
                    </a:lnTo>
                    <a:lnTo>
                      <a:pt x="3244" y="56"/>
                    </a:lnTo>
                    <a:lnTo>
                      <a:pt x="3250" y="73"/>
                    </a:lnTo>
                    <a:lnTo>
                      <a:pt x="3258" y="88"/>
                    </a:lnTo>
                    <a:lnTo>
                      <a:pt x="3271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Freeform 5"/>
              <p:cNvSpPr>
                <a:spLocks/>
              </p:cNvSpPr>
              <p:nvPr/>
            </p:nvSpPr>
            <p:spPr bwMode="auto">
              <a:xfrm>
                <a:off x="4586" y="1209"/>
                <a:ext cx="195" cy="321"/>
              </a:xfrm>
              <a:custGeom>
                <a:avLst/>
                <a:gdLst>
                  <a:gd name="T0" fmla="*/ 195 w 195"/>
                  <a:gd name="T1" fmla="*/ 82 h 321"/>
                  <a:gd name="T2" fmla="*/ 193 w 195"/>
                  <a:gd name="T3" fmla="*/ 93 h 321"/>
                  <a:gd name="T4" fmla="*/ 189 w 195"/>
                  <a:gd name="T5" fmla="*/ 103 h 321"/>
                  <a:gd name="T6" fmla="*/ 185 w 195"/>
                  <a:gd name="T7" fmla="*/ 112 h 321"/>
                  <a:gd name="T8" fmla="*/ 185 w 195"/>
                  <a:gd name="T9" fmla="*/ 122 h 321"/>
                  <a:gd name="T10" fmla="*/ 178 w 195"/>
                  <a:gd name="T11" fmla="*/ 143 h 321"/>
                  <a:gd name="T12" fmla="*/ 172 w 195"/>
                  <a:gd name="T13" fmla="*/ 162 h 321"/>
                  <a:gd name="T14" fmla="*/ 164 w 195"/>
                  <a:gd name="T15" fmla="*/ 183 h 321"/>
                  <a:gd name="T16" fmla="*/ 155 w 195"/>
                  <a:gd name="T17" fmla="*/ 202 h 321"/>
                  <a:gd name="T18" fmla="*/ 147 w 195"/>
                  <a:gd name="T19" fmla="*/ 223 h 321"/>
                  <a:gd name="T20" fmla="*/ 139 w 195"/>
                  <a:gd name="T21" fmla="*/ 242 h 321"/>
                  <a:gd name="T22" fmla="*/ 131 w 195"/>
                  <a:gd name="T23" fmla="*/ 263 h 321"/>
                  <a:gd name="T24" fmla="*/ 122 w 195"/>
                  <a:gd name="T25" fmla="*/ 283 h 321"/>
                  <a:gd name="T26" fmla="*/ 108 w 195"/>
                  <a:gd name="T27" fmla="*/ 286 h 321"/>
                  <a:gd name="T28" fmla="*/ 91 w 195"/>
                  <a:gd name="T29" fmla="*/ 292 h 321"/>
                  <a:gd name="T30" fmla="*/ 77 w 195"/>
                  <a:gd name="T31" fmla="*/ 298 h 321"/>
                  <a:gd name="T32" fmla="*/ 62 w 195"/>
                  <a:gd name="T33" fmla="*/ 304 h 321"/>
                  <a:gd name="T34" fmla="*/ 48 w 195"/>
                  <a:gd name="T35" fmla="*/ 307 h 321"/>
                  <a:gd name="T36" fmla="*/ 31 w 195"/>
                  <a:gd name="T37" fmla="*/ 313 h 321"/>
                  <a:gd name="T38" fmla="*/ 17 w 195"/>
                  <a:gd name="T39" fmla="*/ 317 h 321"/>
                  <a:gd name="T40" fmla="*/ 0 w 195"/>
                  <a:gd name="T41" fmla="*/ 321 h 321"/>
                  <a:gd name="T42" fmla="*/ 10 w 195"/>
                  <a:gd name="T43" fmla="*/ 305 h 321"/>
                  <a:gd name="T44" fmla="*/ 21 w 195"/>
                  <a:gd name="T45" fmla="*/ 290 h 321"/>
                  <a:gd name="T46" fmla="*/ 27 w 195"/>
                  <a:gd name="T47" fmla="*/ 273 h 321"/>
                  <a:gd name="T48" fmla="*/ 33 w 195"/>
                  <a:gd name="T49" fmla="*/ 258 h 321"/>
                  <a:gd name="T50" fmla="*/ 46 w 195"/>
                  <a:gd name="T51" fmla="*/ 225 h 321"/>
                  <a:gd name="T52" fmla="*/ 58 w 195"/>
                  <a:gd name="T53" fmla="*/ 193 h 321"/>
                  <a:gd name="T54" fmla="*/ 71 w 195"/>
                  <a:gd name="T55" fmla="*/ 160 h 321"/>
                  <a:gd name="T56" fmla="*/ 83 w 195"/>
                  <a:gd name="T57" fmla="*/ 128 h 321"/>
                  <a:gd name="T58" fmla="*/ 97 w 195"/>
                  <a:gd name="T59" fmla="*/ 95 h 321"/>
                  <a:gd name="T60" fmla="*/ 110 w 195"/>
                  <a:gd name="T61" fmla="*/ 63 h 321"/>
                  <a:gd name="T62" fmla="*/ 124 w 195"/>
                  <a:gd name="T63" fmla="*/ 32 h 321"/>
                  <a:gd name="T64" fmla="*/ 139 w 195"/>
                  <a:gd name="T65" fmla="*/ 0 h 321"/>
                  <a:gd name="T66" fmla="*/ 195 w 195"/>
                  <a:gd name="T67" fmla="*/ 82 h 3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5"/>
                  <a:gd name="T103" fmla="*/ 0 h 321"/>
                  <a:gd name="T104" fmla="*/ 195 w 195"/>
                  <a:gd name="T105" fmla="*/ 321 h 3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5" h="321">
                    <a:moveTo>
                      <a:pt x="195" y="82"/>
                    </a:moveTo>
                    <a:lnTo>
                      <a:pt x="193" y="93"/>
                    </a:lnTo>
                    <a:lnTo>
                      <a:pt x="189" y="103"/>
                    </a:lnTo>
                    <a:lnTo>
                      <a:pt x="185" y="112"/>
                    </a:lnTo>
                    <a:lnTo>
                      <a:pt x="185" y="122"/>
                    </a:lnTo>
                    <a:lnTo>
                      <a:pt x="178" y="143"/>
                    </a:lnTo>
                    <a:lnTo>
                      <a:pt x="172" y="162"/>
                    </a:lnTo>
                    <a:lnTo>
                      <a:pt x="164" y="183"/>
                    </a:lnTo>
                    <a:lnTo>
                      <a:pt x="155" y="202"/>
                    </a:lnTo>
                    <a:lnTo>
                      <a:pt x="147" y="223"/>
                    </a:lnTo>
                    <a:lnTo>
                      <a:pt x="139" y="242"/>
                    </a:lnTo>
                    <a:lnTo>
                      <a:pt x="131" y="263"/>
                    </a:lnTo>
                    <a:lnTo>
                      <a:pt x="122" y="283"/>
                    </a:lnTo>
                    <a:lnTo>
                      <a:pt x="108" y="286"/>
                    </a:lnTo>
                    <a:lnTo>
                      <a:pt x="91" y="292"/>
                    </a:lnTo>
                    <a:lnTo>
                      <a:pt x="77" y="298"/>
                    </a:lnTo>
                    <a:lnTo>
                      <a:pt x="62" y="304"/>
                    </a:lnTo>
                    <a:lnTo>
                      <a:pt x="48" y="307"/>
                    </a:lnTo>
                    <a:lnTo>
                      <a:pt x="31" y="313"/>
                    </a:lnTo>
                    <a:lnTo>
                      <a:pt x="17" y="317"/>
                    </a:lnTo>
                    <a:lnTo>
                      <a:pt x="0" y="321"/>
                    </a:lnTo>
                    <a:lnTo>
                      <a:pt x="10" y="305"/>
                    </a:lnTo>
                    <a:lnTo>
                      <a:pt x="21" y="290"/>
                    </a:lnTo>
                    <a:lnTo>
                      <a:pt x="27" y="273"/>
                    </a:lnTo>
                    <a:lnTo>
                      <a:pt x="33" y="258"/>
                    </a:lnTo>
                    <a:lnTo>
                      <a:pt x="46" y="225"/>
                    </a:lnTo>
                    <a:lnTo>
                      <a:pt x="58" y="193"/>
                    </a:lnTo>
                    <a:lnTo>
                      <a:pt x="71" y="160"/>
                    </a:lnTo>
                    <a:lnTo>
                      <a:pt x="83" y="128"/>
                    </a:lnTo>
                    <a:lnTo>
                      <a:pt x="97" y="95"/>
                    </a:lnTo>
                    <a:lnTo>
                      <a:pt x="110" y="63"/>
                    </a:lnTo>
                    <a:lnTo>
                      <a:pt x="124" y="32"/>
                    </a:lnTo>
                    <a:lnTo>
                      <a:pt x="139" y="0"/>
                    </a:lnTo>
                    <a:lnTo>
                      <a:pt x="195" y="82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Freeform 6"/>
              <p:cNvSpPr>
                <a:spLocks/>
              </p:cNvSpPr>
              <p:nvPr/>
            </p:nvSpPr>
            <p:spPr bwMode="auto">
              <a:xfrm>
                <a:off x="4290" y="1285"/>
                <a:ext cx="217" cy="361"/>
              </a:xfrm>
              <a:custGeom>
                <a:avLst/>
                <a:gdLst>
                  <a:gd name="T0" fmla="*/ 99 w 217"/>
                  <a:gd name="T1" fmla="*/ 321 h 361"/>
                  <a:gd name="T2" fmla="*/ 89 w 217"/>
                  <a:gd name="T3" fmla="*/ 329 h 361"/>
                  <a:gd name="T4" fmla="*/ 76 w 217"/>
                  <a:gd name="T5" fmla="*/ 335 h 361"/>
                  <a:gd name="T6" fmla="*/ 64 w 217"/>
                  <a:gd name="T7" fmla="*/ 340 h 361"/>
                  <a:gd name="T8" fmla="*/ 51 w 217"/>
                  <a:gd name="T9" fmla="*/ 344 h 361"/>
                  <a:gd name="T10" fmla="*/ 39 w 217"/>
                  <a:gd name="T11" fmla="*/ 348 h 361"/>
                  <a:gd name="T12" fmla="*/ 24 w 217"/>
                  <a:gd name="T13" fmla="*/ 352 h 361"/>
                  <a:gd name="T14" fmla="*/ 12 w 217"/>
                  <a:gd name="T15" fmla="*/ 358 h 361"/>
                  <a:gd name="T16" fmla="*/ 0 w 217"/>
                  <a:gd name="T17" fmla="*/ 361 h 361"/>
                  <a:gd name="T18" fmla="*/ 6 w 217"/>
                  <a:gd name="T19" fmla="*/ 356 h 361"/>
                  <a:gd name="T20" fmla="*/ 4 w 217"/>
                  <a:gd name="T21" fmla="*/ 348 h 361"/>
                  <a:gd name="T22" fmla="*/ 2 w 217"/>
                  <a:gd name="T23" fmla="*/ 340 h 361"/>
                  <a:gd name="T24" fmla="*/ 6 w 217"/>
                  <a:gd name="T25" fmla="*/ 333 h 361"/>
                  <a:gd name="T26" fmla="*/ 18 w 217"/>
                  <a:gd name="T27" fmla="*/ 300 h 361"/>
                  <a:gd name="T28" fmla="*/ 31 w 217"/>
                  <a:gd name="T29" fmla="*/ 268 h 361"/>
                  <a:gd name="T30" fmla="*/ 43 w 217"/>
                  <a:gd name="T31" fmla="*/ 235 h 361"/>
                  <a:gd name="T32" fmla="*/ 54 w 217"/>
                  <a:gd name="T33" fmla="*/ 201 h 361"/>
                  <a:gd name="T34" fmla="*/ 66 w 217"/>
                  <a:gd name="T35" fmla="*/ 168 h 361"/>
                  <a:gd name="T36" fmla="*/ 76 w 217"/>
                  <a:gd name="T37" fmla="*/ 134 h 361"/>
                  <a:gd name="T38" fmla="*/ 89 w 217"/>
                  <a:gd name="T39" fmla="*/ 101 h 361"/>
                  <a:gd name="T40" fmla="*/ 103 w 217"/>
                  <a:gd name="T41" fmla="*/ 67 h 361"/>
                  <a:gd name="T42" fmla="*/ 109 w 217"/>
                  <a:gd name="T43" fmla="*/ 54 h 361"/>
                  <a:gd name="T44" fmla="*/ 120 w 217"/>
                  <a:gd name="T45" fmla="*/ 42 h 361"/>
                  <a:gd name="T46" fmla="*/ 132 w 217"/>
                  <a:gd name="T47" fmla="*/ 34 h 361"/>
                  <a:gd name="T48" fmla="*/ 149 w 217"/>
                  <a:gd name="T49" fmla="*/ 27 h 361"/>
                  <a:gd name="T50" fmla="*/ 165 w 217"/>
                  <a:gd name="T51" fmla="*/ 21 h 361"/>
                  <a:gd name="T52" fmla="*/ 184 w 217"/>
                  <a:gd name="T53" fmla="*/ 15 h 361"/>
                  <a:gd name="T54" fmla="*/ 201 w 217"/>
                  <a:gd name="T55" fmla="*/ 8 h 361"/>
                  <a:gd name="T56" fmla="*/ 217 w 217"/>
                  <a:gd name="T57" fmla="*/ 0 h 361"/>
                  <a:gd name="T58" fmla="*/ 211 w 217"/>
                  <a:gd name="T59" fmla="*/ 42 h 361"/>
                  <a:gd name="T60" fmla="*/ 199 w 217"/>
                  <a:gd name="T61" fmla="*/ 82 h 361"/>
                  <a:gd name="T62" fmla="*/ 182 w 217"/>
                  <a:gd name="T63" fmla="*/ 122 h 361"/>
                  <a:gd name="T64" fmla="*/ 165 w 217"/>
                  <a:gd name="T65" fmla="*/ 163 h 361"/>
                  <a:gd name="T66" fmla="*/ 145 w 217"/>
                  <a:gd name="T67" fmla="*/ 203 h 361"/>
                  <a:gd name="T68" fmla="*/ 126 w 217"/>
                  <a:gd name="T69" fmla="*/ 241 h 361"/>
                  <a:gd name="T70" fmla="*/ 112 w 217"/>
                  <a:gd name="T71" fmla="*/ 281 h 361"/>
                  <a:gd name="T72" fmla="*/ 99 w 217"/>
                  <a:gd name="T73" fmla="*/ 321 h 36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7"/>
                  <a:gd name="T112" fmla="*/ 0 h 361"/>
                  <a:gd name="T113" fmla="*/ 217 w 217"/>
                  <a:gd name="T114" fmla="*/ 361 h 36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7" h="361">
                    <a:moveTo>
                      <a:pt x="99" y="321"/>
                    </a:moveTo>
                    <a:lnTo>
                      <a:pt x="89" y="329"/>
                    </a:lnTo>
                    <a:lnTo>
                      <a:pt x="76" y="335"/>
                    </a:lnTo>
                    <a:lnTo>
                      <a:pt x="64" y="340"/>
                    </a:lnTo>
                    <a:lnTo>
                      <a:pt x="51" y="344"/>
                    </a:lnTo>
                    <a:lnTo>
                      <a:pt x="39" y="348"/>
                    </a:lnTo>
                    <a:lnTo>
                      <a:pt x="24" y="352"/>
                    </a:lnTo>
                    <a:lnTo>
                      <a:pt x="12" y="358"/>
                    </a:lnTo>
                    <a:lnTo>
                      <a:pt x="0" y="361"/>
                    </a:lnTo>
                    <a:lnTo>
                      <a:pt x="6" y="356"/>
                    </a:lnTo>
                    <a:lnTo>
                      <a:pt x="4" y="348"/>
                    </a:lnTo>
                    <a:lnTo>
                      <a:pt x="2" y="340"/>
                    </a:lnTo>
                    <a:lnTo>
                      <a:pt x="6" y="333"/>
                    </a:lnTo>
                    <a:lnTo>
                      <a:pt x="18" y="300"/>
                    </a:lnTo>
                    <a:lnTo>
                      <a:pt x="31" y="268"/>
                    </a:lnTo>
                    <a:lnTo>
                      <a:pt x="43" y="235"/>
                    </a:lnTo>
                    <a:lnTo>
                      <a:pt x="54" y="201"/>
                    </a:lnTo>
                    <a:lnTo>
                      <a:pt x="66" y="168"/>
                    </a:lnTo>
                    <a:lnTo>
                      <a:pt x="76" y="134"/>
                    </a:lnTo>
                    <a:lnTo>
                      <a:pt x="89" y="101"/>
                    </a:lnTo>
                    <a:lnTo>
                      <a:pt x="103" y="67"/>
                    </a:lnTo>
                    <a:lnTo>
                      <a:pt x="109" y="54"/>
                    </a:lnTo>
                    <a:lnTo>
                      <a:pt x="120" y="42"/>
                    </a:lnTo>
                    <a:lnTo>
                      <a:pt x="132" y="34"/>
                    </a:lnTo>
                    <a:lnTo>
                      <a:pt x="149" y="27"/>
                    </a:lnTo>
                    <a:lnTo>
                      <a:pt x="165" y="21"/>
                    </a:lnTo>
                    <a:lnTo>
                      <a:pt x="184" y="15"/>
                    </a:lnTo>
                    <a:lnTo>
                      <a:pt x="201" y="8"/>
                    </a:lnTo>
                    <a:lnTo>
                      <a:pt x="217" y="0"/>
                    </a:lnTo>
                    <a:lnTo>
                      <a:pt x="211" y="42"/>
                    </a:lnTo>
                    <a:lnTo>
                      <a:pt x="199" y="82"/>
                    </a:lnTo>
                    <a:lnTo>
                      <a:pt x="182" y="122"/>
                    </a:lnTo>
                    <a:lnTo>
                      <a:pt x="165" y="163"/>
                    </a:lnTo>
                    <a:lnTo>
                      <a:pt x="145" y="203"/>
                    </a:lnTo>
                    <a:lnTo>
                      <a:pt x="126" y="241"/>
                    </a:lnTo>
                    <a:lnTo>
                      <a:pt x="112" y="281"/>
                    </a:lnTo>
                    <a:lnTo>
                      <a:pt x="99" y="321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Freeform 7"/>
              <p:cNvSpPr>
                <a:spLocks/>
              </p:cNvSpPr>
              <p:nvPr/>
            </p:nvSpPr>
            <p:spPr bwMode="auto">
              <a:xfrm>
                <a:off x="4006" y="1394"/>
                <a:ext cx="228" cy="358"/>
              </a:xfrm>
              <a:custGeom>
                <a:avLst/>
                <a:gdLst>
                  <a:gd name="T0" fmla="*/ 151 w 228"/>
                  <a:gd name="T1" fmla="*/ 216 h 358"/>
                  <a:gd name="T2" fmla="*/ 141 w 228"/>
                  <a:gd name="T3" fmla="*/ 243 h 358"/>
                  <a:gd name="T4" fmla="*/ 130 w 228"/>
                  <a:gd name="T5" fmla="*/ 268 h 358"/>
                  <a:gd name="T6" fmla="*/ 120 w 228"/>
                  <a:gd name="T7" fmla="*/ 294 h 358"/>
                  <a:gd name="T8" fmla="*/ 114 w 228"/>
                  <a:gd name="T9" fmla="*/ 321 h 358"/>
                  <a:gd name="T10" fmla="*/ 99 w 228"/>
                  <a:gd name="T11" fmla="*/ 327 h 358"/>
                  <a:gd name="T12" fmla="*/ 85 w 228"/>
                  <a:gd name="T13" fmla="*/ 331 h 358"/>
                  <a:gd name="T14" fmla="*/ 72 w 228"/>
                  <a:gd name="T15" fmla="*/ 337 h 358"/>
                  <a:gd name="T16" fmla="*/ 58 w 228"/>
                  <a:gd name="T17" fmla="*/ 342 h 358"/>
                  <a:gd name="T18" fmla="*/ 43 w 228"/>
                  <a:gd name="T19" fmla="*/ 348 h 358"/>
                  <a:gd name="T20" fmla="*/ 29 w 228"/>
                  <a:gd name="T21" fmla="*/ 352 h 358"/>
                  <a:gd name="T22" fmla="*/ 14 w 228"/>
                  <a:gd name="T23" fmla="*/ 356 h 358"/>
                  <a:gd name="T24" fmla="*/ 0 w 228"/>
                  <a:gd name="T25" fmla="*/ 358 h 358"/>
                  <a:gd name="T26" fmla="*/ 14 w 228"/>
                  <a:gd name="T27" fmla="*/ 317 h 358"/>
                  <a:gd name="T28" fmla="*/ 29 w 228"/>
                  <a:gd name="T29" fmla="*/ 277 h 358"/>
                  <a:gd name="T30" fmla="*/ 47 w 228"/>
                  <a:gd name="T31" fmla="*/ 239 h 358"/>
                  <a:gd name="T32" fmla="*/ 66 w 228"/>
                  <a:gd name="T33" fmla="*/ 201 h 358"/>
                  <a:gd name="T34" fmla="*/ 85 w 228"/>
                  <a:gd name="T35" fmla="*/ 163 h 358"/>
                  <a:gd name="T36" fmla="*/ 105 w 228"/>
                  <a:gd name="T37" fmla="*/ 124 h 358"/>
                  <a:gd name="T38" fmla="*/ 124 w 228"/>
                  <a:gd name="T39" fmla="*/ 84 h 358"/>
                  <a:gd name="T40" fmla="*/ 141 w 228"/>
                  <a:gd name="T41" fmla="*/ 46 h 358"/>
                  <a:gd name="T42" fmla="*/ 141 w 228"/>
                  <a:gd name="T43" fmla="*/ 40 h 358"/>
                  <a:gd name="T44" fmla="*/ 145 w 228"/>
                  <a:gd name="T45" fmla="*/ 33 h 358"/>
                  <a:gd name="T46" fmla="*/ 153 w 228"/>
                  <a:gd name="T47" fmla="*/ 29 h 358"/>
                  <a:gd name="T48" fmla="*/ 161 w 228"/>
                  <a:gd name="T49" fmla="*/ 23 h 358"/>
                  <a:gd name="T50" fmla="*/ 172 w 228"/>
                  <a:gd name="T51" fmla="*/ 19 h 358"/>
                  <a:gd name="T52" fmla="*/ 182 w 228"/>
                  <a:gd name="T53" fmla="*/ 15 h 358"/>
                  <a:gd name="T54" fmla="*/ 190 w 228"/>
                  <a:gd name="T55" fmla="*/ 11 h 358"/>
                  <a:gd name="T56" fmla="*/ 199 w 228"/>
                  <a:gd name="T57" fmla="*/ 8 h 358"/>
                  <a:gd name="T58" fmla="*/ 228 w 228"/>
                  <a:gd name="T59" fmla="*/ 0 h 358"/>
                  <a:gd name="T60" fmla="*/ 224 w 228"/>
                  <a:gd name="T61" fmla="*/ 27 h 358"/>
                  <a:gd name="T62" fmla="*/ 215 w 228"/>
                  <a:gd name="T63" fmla="*/ 54 h 358"/>
                  <a:gd name="T64" fmla="*/ 207 w 228"/>
                  <a:gd name="T65" fmla="*/ 80 h 358"/>
                  <a:gd name="T66" fmla="*/ 194 w 228"/>
                  <a:gd name="T67" fmla="*/ 107 h 358"/>
                  <a:gd name="T68" fmla="*/ 182 w 228"/>
                  <a:gd name="T69" fmla="*/ 134 h 358"/>
                  <a:gd name="T70" fmla="*/ 172 w 228"/>
                  <a:gd name="T71" fmla="*/ 161 h 358"/>
                  <a:gd name="T72" fmla="*/ 159 w 228"/>
                  <a:gd name="T73" fmla="*/ 189 h 358"/>
                  <a:gd name="T74" fmla="*/ 151 w 228"/>
                  <a:gd name="T75" fmla="*/ 216 h 3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8"/>
                  <a:gd name="T115" fmla="*/ 0 h 358"/>
                  <a:gd name="T116" fmla="*/ 228 w 228"/>
                  <a:gd name="T117" fmla="*/ 358 h 35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8" h="358">
                    <a:moveTo>
                      <a:pt x="151" y="216"/>
                    </a:moveTo>
                    <a:lnTo>
                      <a:pt x="141" y="243"/>
                    </a:lnTo>
                    <a:lnTo>
                      <a:pt x="130" y="268"/>
                    </a:lnTo>
                    <a:lnTo>
                      <a:pt x="120" y="294"/>
                    </a:lnTo>
                    <a:lnTo>
                      <a:pt x="114" y="321"/>
                    </a:lnTo>
                    <a:lnTo>
                      <a:pt x="99" y="327"/>
                    </a:lnTo>
                    <a:lnTo>
                      <a:pt x="85" y="331"/>
                    </a:lnTo>
                    <a:lnTo>
                      <a:pt x="72" y="337"/>
                    </a:lnTo>
                    <a:lnTo>
                      <a:pt x="58" y="342"/>
                    </a:lnTo>
                    <a:lnTo>
                      <a:pt x="43" y="348"/>
                    </a:lnTo>
                    <a:lnTo>
                      <a:pt x="29" y="352"/>
                    </a:lnTo>
                    <a:lnTo>
                      <a:pt x="14" y="356"/>
                    </a:lnTo>
                    <a:lnTo>
                      <a:pt x="0" y="358"/>
                    </a:lnTo>
                    <a:lnTo>
                      <a:pt x="14" y="317"/>
                    </a:lnTo>
                    <a:lnTo>
                      <a:pt x="29" y="277"/>
                    </a:lnTo>
                    <a:lnTo>
                      <a:pt x="47" y="239"/>
                    </a:lnTo>
                    <a:lnTo>
                      <a:pt x="66" y="201"/>
                    </a:lnTo>
                    <a:lnTo>
                      <a:pt x="85" y="163"/>
                    </a:lnTo>
                    <a:lnTo>
                      <a:pt x="105" y="124"/>
                    </a:lnTo>
                    <a:lnTo>
                      <a:pt x="124" y="84"/>
                    </a:lnTo>
                    <a:lnTo>
                      <a:pt x="141" y="46"/>
                    </a:lnTo>
                    <a:lnTo>
                      <a:pt x="141" y="40"/>
                    </a:lnTo>
                    <a:lnTo>
                      <a:pt x="145" y="33"/>
                    </a:lnTo>
                    <a:lnTo>
                      <a:pt x="153" y="29"/>
                    </a:lnTo>
                    <a:lnTo>
                      <a:pt x="161" y="23"/>
                    </a:lnTo>
                    <a:lnTo>
                      <a:pt x="172" y="19"/>
                    </a:lnTo>
                    <a:lnTo>
                      <a:pt x="182" y="15"/>
                    </a:lnTo>
                    <a:lnTo>
                      <a:pt x="190" y="11"/>
                    </a:lnTo>
                    <a:lnTo>
                      <a:pt x="199" y="8"/>
                    </a:lnTo>
                    <a:lnTo>
                      <a:pt x="228" y="0"/>
                    </a:lnTo>
                    <a:lnTo>
                      <a:pt x="224" y="27"/>
                    </a:lnTo>
                    <a:lnTo>
                      <a:pt x="215" y="54"/>
                    </a:lnTo>
                    <a:lnTo>
                      <a:pt x="207" y="80"/>
                    </a:lnTo>
                    <a:lnTo>
                      <a:pt x="194" y="107"/>
                    </a:lnTo>
                    <a:lnTo>
                      <a:pt x="182" y="134"/>
                    </a:lnTo>
                    <a:lnTo>
                      <a:pt x="172" y="161"/>
                    </a:lnTo>
                    <a:lnTo>
                      <a:pt x="159" y="189"/>
                    </a:lnTo>
                    <a:lnTo>
                      <a:pt x="151" y="216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Freeform 8"/>
              <p:cNvSpPr>
                <a:spLocks/>
              </p:cNvSpPr>
              <p:nvPr/>
            </p:nvSpPr>
            <p:spPr bwMode="auto">
              <a:xfrm>
                <a:off x="2302" y="1448"/>
                <a:ext cx="2663" cy="1170"/>
              </a:xfrm>
              <a:custGeom>
                <a:avLst/>
                <a:gdLst>
                  <a:gd name="T0" fmla="*/ 2626 w 2663"/>
                  <a:gd name="T1" fmla="*/ 82 h 1170"/>
                  <a:gd name="T2" fmla="*/ 2551 w 2663"/>
                  <a:gd name="T3" fmla="*/ 107 h 1170"/>
                  <a:gd name="T4" fmla="*/ 2415 w 2663"/>
                  <a:gd name="T5" fmla="*/ 166 h 1170"/>
                  <a:gd name="T6" fmla="*/ 2286 w 2663"/>
                  <a:gd name="T7" fmla="*/ 212 h 1170"/>
                  <a:gd name="T8" fmla="*/ 2164 w 2663"/>
                  <a:gd name="T9" fmla="*/ 260 h 1170"/>
                  <a:gd name="T10" fmla="*/ 2025 w 2663"/>
                  <a:gd name="T11" fmla="*/ 313 h 1170"/>
                  <a:gd name="T12" fmla="*/ 1925 w 2663"/>
                  <a:gd name="T13" fmla="*/ 359 h 1170"/>
                  <a:gd name="T14" fmla="*/ 1876 w 2663"/>
                  <a:gd name="T15" fmla="*/ 374 h 1170"/>
                  <a:gd name="T16" fmla="*/ 1772 w 2663"/>
                  <a:gd name="T17" fmla="*/ 416 h 1170"/>
                  <a:gd name="T18" fmla="*/ 1670 w 2663"/>
                  <a:gd name="T19" fmla="*/ 449 h 1170"/>
                  <a:gd name="T20" fmla="*/ 1478 w 2663"/>
                  <a:gd name="T21" fmla="*/ 527 h 1170"/>
                  <a:gd name="T22" fmla="*/ 1289 w 2663"/>
                  <a:gd name="T23" fmla="*/ 604 h 1170"/>
                  <a:gd name="T24" fmla="*/ 1098 w 2663"/>
                  <a:gd name="T25" fmla="*/ 676 h 1170"/>
                  <a:gd name="T26" fmla="*/ 991 w 2663"/>
                  <a:gd name="T27" fmla="*/ 719 h 1170"/>
                  <a:gd name="T28" fmla="*/ 935 w 2663"/>
                  <a:gd name="T29" fmla="*/ 738 h 1170"/>
                  <a:gd name="T30" fmla="*/ 709 w 2663"/>
                  <a:gd name="T31" fmla="*/ 826 h 1170"/>
                  <a:gd name="T32" fmla="*/ 483 w 2663"/>
                  <a:gd name="T33" fmla="*/ 916 h 1170"/>
                  <a:gd name="T34" fmla="*/ 257 w 2663"/>
                  <a:gd name="T35" fmla="*/ 1002 h 1170"/>
                  <a:gd name="T36" fmla="*/ 180 w 2663"/>
                  <a:gd name="T37" fmla="*/ 1151 h 1170"/>
                  <a:gd name="T38" fmla="*/ 118 w 2663"/>
                  <a:gd name="T39" fmla="*/ 1170 h 1170"/>
                  <a:gd name="T40" fmla="*/ 58 w 2663"/>
                  <a:gd name="T41" fmla="*/ 1126 h 1170"/>
                  <a:gd name="T42" fmla="*/ 6 w 2663"/>
                  <a:gd name="T43" fmla="*/ 1036 h 1170"/>
                  <a:gd name="T44" fmla="*/ 31 w 2663"/>
                  <a:gd name="T45" fmla="*/ 1034 h 1170"/>
                  <a:gd name="T46" fmla="*/ 68 w 2663"/>
                  <a:gd name="T47" fmla="*/ 1046 h 1170"/>
                  <a:gd name="T48" fmla="*/ 91 w 2663"/>
                  <a:gd name="T49" fmla="*/ 1028 h 1170"/>
                  <a:gd name="T50" fmla="*/ 133 w 2663"/>
                  <a:gd name="T51" fmla="*/ 1019 h 1170"/>
                  <a:gd name="T52" fmla="*/ 143 w 2663"/>
                  <a:gd name="T53" fmla="*/ 990 h 1170"/>
                  <a:gd name="T54" fmla="*/ 172 w 2663"/>
                  <a:gd name="T55" fmla="*/ 1017 h 1170"/>
                  <a:gd name="T56" fmla="*/ 186 w 2663"/>
                  <a:gd name="T57" fmla="*/ 977 h 1170"/>
                  <a:gd name="T58" fmla="*/ 211 w 2663"/>
                  <a:gd name="T59" fmla="*/ 998 h 1170"/>
                  <a:gd name="T60" fmla="*/ 247 w 2663"/>
                  <a:gd name="T61" fmla="*/ 986 h 1170"/>
                  <a:gd name="T62" fmla="*/ 263 w 2663"/>
                  <a:gd name="T63" fmla="*/ 946 h 1170"/>
                  <a:gd name="T64" fmla="*/ 307 w 2663"/>
                  <a:gd name="T65" fmla="*/ 952 h 1170"/>
                  <a:gd name="T66" fmla="*/ 321 w 2663"/>
                  <a:gd name="T67" fmla="*/ 921 h 1170"/>
                  <a:gd name="T68" fmla="*/ 354 w 2663"/>
                  <a:gd name="T69" fmla="*/ 879 h 1170"/>
                  <a:gd name="T70" fmla="*/ 369 w 2663"/>
                  <a:gd name="T71" fmla="*/ 847 h 1170"/>
                  <a:gd name="T72" fmla="*/ 402 w 2663"/>
                  <a:gd name="T73" fmla="*/ 906 h 1170"/>
                  <a:gd name="T74" fmla="*/ 414 w 2663"/>
                  <a:gd name="T75" fmla="*/ 864 h 1170"/>
                  <a:gd name="T76" fmla="*/ 427 w 2663"/>
                  <a:gd name="T77" fmla="*/ 820 h 1170"/>
                  <a:gd name="T78" fmla="*/ 553 w 2663"/>
                  <a:gd name="T79" fmla="*/ 768 h 1170"/>
                  <a:gd name="T80" fmla="*/ 682 w 2663"/>
                  <a:gd name="T81" fmla="*/ 720 h 1170"/>
                  <a:gd name="T82" fmla="*/ 823 w 2663"/>
                  <a:gd name="T83" fmla="*/ 661 h 1170"/>
                  <a:gd name="T84" fmla="*/ 1028 w 2663"/>
                  <a:gd name="T85" fmla="*/ 581 h 1170"/>
                  <a:gd name="T86" fmla="*/ 1235 w 2663"/>
                  <a:gd name="T87" fmla="*/ 506 h 1170"/>
                  <a:gd name="T88" fmla="*/ 1442 w 2663"/>
                  <a:gd name="T89" fmla="*/ 430 h 1170"/>
                  <a:gd name="T90" fmla="*/ 1592 w 2663"/>
                  <a:gd name="T91" fmla="*/ 376 h 1170"/>
                  <a:gd name="T92" fmla="*/ 1722 w 2663"/>
                  <a:gd name="T93" fmla="*/ 325 h 1170"/>
                  <a:gd name="T94" fmla="*/ 1834 w 2663"/>
                  <a:gd name="T95" fmla="*/ 292 h 1170"/>
                  <a:gd name="T96" fmla="*/ 2035 w 2663"/>
                  <a:gd name="T97" fmla="*/ 214 h 1170"/>
                  <a:gd name="T98" fmla="*/ 2259 w 2663"/>
                  <a:gd name="T99" fmla="*/ 126 h 1170"/>
                  <a:gd name="T100" fmla="*/ 2485 w 2663"/>
                  <a:gd name="T101" fmla="*/ 40 h 1170"/>
                  <a:gd name="T102" fmla="*/ 2612 w 2663"/>
                  <a:gd name="T103" fmla="*/ 0 h 1170"/>
                  <a:gd name="T104" fmla="*/ 2663 w 2663"/>
                  <a:gd name="T105" fmla="*/ 57 h 117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663"/>
                  <a:gd name="T160" fmla="*/ 0 h 1170"/>
                  <a:gd name="T161" fmla="*/ 2663 w 2663"/>
                  <a:gd name="T162" fmla="*/ 1170 h 117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663" h="1170">
                    <a:moveTo>
                      <a:pt x="2663" y="57"/>
                    </a:moveTo>
                    <a:lnTo>
                      <a:pt x="2655" y="65"/>
                    </a:lnTo>
                    <a:lnTo>
                      <a:pt x="2647" y="70"/>
                    </a:lnTo>
                    <a:lnTo>
                      <a:pt x="2636" y="76"/>
                    </a:lnTo>
                    <a:lnTo>
                      <a:pt x="2626" y="82"/>
                    </a:lnTo>
                    <a:lnTo>
                      <a:pt x="2614" y="86"/>
                    </a:lnTo>
                    <a:lnTo>
                      <a:pt x="2601" y="89"/>
                    </a:lnTo>
                    <a:lnTo>
                      <a:pt x="2591" y="93"/>
                    </a:lnTo>
                    <a:lnTo>
                      <a:pt x="2578" y="97"/>
                    </a:lnTo>
                    <a:lnTo>
                      <a:pt x="2551" y="107"/>
                    </a:lnTo>
                    <a:lnTo>
                      <a:pt x="2522" y="118"/>
                    </a:lnTo>
                    <a:lnTo>
                      <a:pt x="2495" y="130"/>
                    </a:lnTo>
                    <a:lnTo>
                      <a:pt x="2469" y="141"/>
                    </a:lnTo>
                    <a:lnTo>
                      <a:pt x="2442" y="154"/>
                    </a:lnTo>
                    <a:lnTo>
                      <a:pt x="2415" y="166"/>
                    </a:lnTo>
                    <a:lnTo>
                      <a:pt x="2388" y="177"/>
                    </a:lnTo>
                    <a:lnTo>
                      <a:pt x="2361" y="189"/>
                    </a:lnTo>
                    <a:lnTo>
                      <a:pt x="2336" y="195"/>
                    </a:lnTo>
                    <a:lnTo>
                      <a:pt x="2311" y="202"/>
                    </a:lnTo>
                    <a:lnTo>
                      <a:pt x="2286" y="212"/>
                    </a:lnTo>
                    <a:lnTo>
                      <a:pt x="2261" y="221"/>
                    </a:lnTo>
                    <a:lnTo>
                      <a:pt x="2236" y="231"/>
                    </a:lnTo>
                    <a:lnTo>
                      <a:pt x="2214" y="242"/>
                    </a:lnTo>
                    <a:lnTo>
                      <a:pt x="2189" y="252"/>
                    </a:lnTo>
                    <a:lnTo>
                      <a:pt x="2164" y="260"/>
                    </a:lnTo>
                    <a:lnTo>
                      <a:pt x="2137" y="271"/>
                    </a:lnTo>
                    <a:lnTo>
                      <a:pt x="2108" y="281"/>
                    </a:lnTo>
                    <a:lnTo>
                      <a:pt x="2081" y="292"/>
                    </a:lnTo>
                    <a:lnTo>
                      <a:pt x="2052" y="302"/>
                    </a:lnTo>
                    <a:lnTo>
                      <a:pt x="2025" y="313"/>
                    </a:lnTo>
                    <a:lnTo>
                      <a:pt x="1998" y="325"/>
                    </a:lnTo>
                    <a:lnTo>
                      <a:pt x="1971" y="338"/>
                    </a:lnTo>
                    <a:lnTo>
                      <a:pt x="1946" y="353"/>
                    </a:lnTo>
                    <a:lnTo>
                      <a:pt x="1936" y="355"/>
                    </a:lnTo>
                    <a:lnTo>
                      <a:pt x="1925" y="359"/>
                    </a:lnTo>
                    <a:lnTo>
                      <a:pt x="1915" y="363"/>
                    </a:lnTo>
                    <a:lnTo>
                      <a:pt x="1905" y="365"/>
                    </a:lnTo>
                    <a:lnTo>
                      <a:pt x="1894" y="369"/>
                    </a:lnTo>
                    <a:lnTo>
                      <a:pt x="1886" y="372"/>
                    </a:lnTo>
                    <a:lnTo>
                      <a:pt x="1876" y="374"/>
                    </a:lnTo>
                    <a:lnTo>
                      <a:pt x="1865" y="376"/>
                    </a:lnTo>
                    <a:lnTo>
                      <a:pt x="1843" y="386"/>
                    </a:lnTo>
                    <a:lnTo>
                      <a:pt x="1820" y="397"/>
                    </a:lnTo>
                    <a:lnTo>
                      <a:pt x="1797" y="407"/>
                    </a:lnTo>
                    <a:lnTo>
                      <a:pt x="1772" y="416"/>
                    </a:lnTo>
                    <a:lnTo>
                      <a:pt x="1747" y="426"/>
                    </a:lnTo>
                    <a:lnTo>
                      <a:pt x="1724" y="434"/>
                    </a:lnTo>
                    <a:lnTo>
                      <a:pt x="1700" y="443"/>
                    </a:lnTo>
                    <a:lnTo>
                      <a:pt x="1675" y="453"/>
                    </a:lnTo>
                    <a:lnTo>
                      <a:pt x="1670" y="449"/>
                    </a:lnTo>
                    <a:lnTo>
                      <a:pt x="1633" y="474"/>
                    </a:lnTo>
                    <a:lnTo>
                      <a:pt x="1594" y="487"/>
                    </a:lnTo>
                    <a:lnTo>
                      <a:pt x="1554" y="501"/>
                    </a:lnTo>
                    <a:lnTo>
                      <a:pt x="1517" y="514"/>
                    </a:lnTo>
                    <a:lnTo>
                      <a:pt x="1478" y="527"/>
                    </a:lnTo>
                    <a:lnTo>
                      <a:pt x="1440" y="543"/>
                    </a:lnTo>
                    <a:lnTo>
                      <a:pt x="1401" y="558"/>
                    </a:lnTo>
                    <a:lnTo>
                      <a:pt x="1364" y="573"/>
                    </a:lnTo>
                    <a:lnTo>
                      <a:pt x="1326" y="589"/>
                    </a:lnTo>
                    <a:lnTo>
                      <a:pt x="1289" y="604"/>
                    </a:lnTo>
                    <a:lnTo>
                      <a:pt x="1252" y="619"/>
                    </a:lnTo>
                    <a:lnTo>
                      <a:pt x="1214" y="634"/>
                    </a:lnTo>
                    <a:lnTo>
                      <a:pt x="1175" y="650"/>
                    </a:lnTo>
                    <a:lnTo>
                      <a:pt x="1138" y="663"/>
                    </a:lnTo>
                    <a:lnTo>
                      <a:pt x="1098" y="676"/>
                    </a:lnTo>
                    <a:lnTo>
                      <a:pt x="1061" y="690"/>
                    </a:lnTo>
                    <a:lnTo>
                      <a:pt x="1022" y="701"/>
                    </a:lnTo>
                    <a:lnTo>
                      <a:pt x="1011" y="707"/>
                    </a:lnTo>
                    <a:lnTo>
                      <a:pt x="1001" y="713"/>
                    </a:lnTo>
                    <a:lnTo>
                      <a:pt x="991" y="719"/>
                    </a:lnTo>
                    <a:lnTo>
                      <a:pt x="980" y="722"/>
                    </a:lnTo>
                    <a:lnTo>
                      <a:pt x="968" y="726"/>
                    </a:lnTo>
                    <a:lnTo>
                      <a:pt x="957" y="728"/>
                    </a:lnTo>
                    <a:lnTo>
                      <a:pt x="945" y="734"/>
                    </a:lnTo>
                    <a:lnTo>
                      <a:pt x="935" y="738"/>
                    </a:lnTo>
                    <a:lnTo>
                      <a:pt x="889" y="755"/>
                    </a:lnTo>
                    <a:lnTo>
                      <a:pt x="843" y="772"/>
                    </a:lnTo>
                    <a:lnTo>
                      <a:pt x="798" y="789"/>
                    </a:lnTo>
                    <a:lnTo>
                      <a:pt x="754" y="808"/>
                    </a:lnTo>
                    <a:lnTo>
                      <a:pt x="709" y="826"/>
                    </a:lnTo>
                    <a:lnTo>
                      <a:pt x="663" y="843"/>
                    </a:lnTo>
                    <a:lnTo>
                      <a:pt x="620" y="862"/>
                    </a:lnTo>
                    <a:lnTo>
                      <a:pt x="574" y="879"/>
                    </a:lnTo>
                    <a:lnTo>
                      <a:pt x="528" y="898"/>
                    </a:lnTo>
                    <a:lnTo>
                      <a:pt x="483" y="916"/>
                    </a:lnTo>
                    <a:lnTo>
                      <a:pt x="439" y="933"/>
                    </a:lnTo>
                    <a:lnTo>
                      <a:pt x="394" y="950"/>
                    </a:lnTo>
                    <a:lnTo>
                      <a:pt x="348" y="967"/>
                    </a:lnTo>
                    <a:lnTo>
                      <a:pt x="302" y="984"/>
                    </a:lnTo>
                    <a:lnTo>
                      <a:pt x="257" y="1002"/>
                    </a:lnTo>
                    <a:lnTo>
                      <a:pt x="211" y="1019"/>
                    </a:lnTo>
                    <a:lnTo>
                      <a:pt x="205" y="1053"/>
                    </a:lnTo>
                    <a:lnTo>
                      <a:pt x="205" y="1090"/>
                    </a:lnTo>
                    <a:lnTo>
                      <a:pt x="201" y="1124"/>
                    </a:lnTo>
                    <a:lnTo>
                      <a:pt x="180" y="1151"/>
                    </a:lnTo>
                    <a:lnTo>
                      <a:pt x="170" y="1155"/>
                    </a:lnTo>
                    <a:lnTo>
                      <a:pt x="157" y="1158"/>
                    </a:lnTo>
                    <a:lnTo>
                      <a:pt x="145" y="1162"/>
                    </a:lnTo>
                    <a:lnTo>
                      <a:pt x="133" y="1166"/>
                    </a:lnTo>
                    <a:lnTo>
                      <a:pt x="118" y="1170"/>
                    </a:lnTo>
                    <a:lnTo>
                      <a:pt x="106" y="1168"/>
                    </a:lnTo>
                    <a:lnTo>
                      <a:pt x="93" y="1166"/>
                    </a:lnTo>
                    <a:lnTo>
                      <a:pt x="83" y="1158"/>
                    </a:lnTo>
                    <a:lnTo>
                      <a:pt x="70" y="1143"/>
                    </a:lnTo>
                    <a:lnTo>
                      <a:pt x="58" y="1126"/>
                    </a:lnTo>
                    <a:lnTo>
                      <a:pt x="45" y="1109"/>
                    </a:lnTo>
                    <a:lnTo>
                      <a:pt x="35" y="1091"/>
                    </a:lnTo>
                    <a:lnTo>
                      <a:pt x="25" y="1074"/>
                    </a:lnTo>
                    <a:lnTo>
                      <a:pt x="14" y="1055"/>
                    </a:lnTo>
                    <a:lnTo>
                      <a:pt x="6" y="1036"/>
                    </a:lnTo>
                    <a:lnTo>
                      <a:pt x="0" y="1017"/>
                    </a:lnTo>
                    <a:lnTo>
                      <a:pt x="10" y="1015"/>
                    </a:lnTo>
                    <a:lnTo>
                      <a:pt x="19" y="1019"/>
                    </a:lnTo>
                    <a:lnTo>
                      <a:pt x="25" y="1025"/>
                    </a:lnTo>
                    <a:lnTo>
                      <a:pt x="31" y="1034"/>
                    </a:lnTo>
                    <a:lnTo>
                      <a:pt x="31" y="1044"/>
                    </a:lnTo>
                    <a:lnTo>
                      <a:pt x="41" y="1049"/>
                    </a:lnTo>
                    <a:lnTo>
                      <a:pt x="52" y="1055"/>
                    </a:lnTo>
                    <a:lnTo>
                      <a:pt x="62" y="1059"/>
                    </a:lnTo>
                    <a:lnTo>
                      <a:pt x="68" y="1046"/>
                    </a:lnTo>
                    <a:lnTo>
                      <a:pt x="70" y="1032"/>
                    </a:lnTo>
                    <a:lnTo>
                      <a:pt x="70" y="1019"/>
                    </a:lnTo>
                    <a:lnTo>
                      <a:pt x="72" y="1005"/>
                    </a:lnTo>
                    <a:lnTo>
                      <a:pt x="79" y="1017"/>
                    </a:lnTo>
                    <a:lnTo>
                      <a:pt x="91" y="1028"/>
                    </a:lnTo>
                    <a:lnTo>
                      <a:pt x="106" y="1036"/>
                    </a:lnTo>
                    <a:lnTo>
                      <a:pt x="120" y="1042"/>
                    </a:lnTo>
                    <a:lnTo>
                      <a:pt x="133" y="1036"/>
                    </a:lnTo>
                    <a:lnTo>
                      <a:pt x="135" y="1028"/>
                    </a:lnTo>
                    <a:lnTo>
                      <a:pt x="133" y="1019"/>
                    </a:lnTo>
                    <a:lnTo>
                      <a:pt x="128" y="1011"/>
                    </a:lnTo>
                    <a:lnTo>
                      <a:pt x="126" y="1003"/>
                    </a:lnTo>
                    <a:lnTo>
                      <a:pt x="124" y="998"/>
                    </a:lnTo>
                    <a:lnTo>
                      <a:pt x="128" y="992"/>
                    </a:lnTo>
                    <a:lnTo>
                      <a:pt x="143" y="990"/>
                    </a:lnTo>
                    <a:lnTo>
                      <a:pt x="145" y="998"/>
                    </a:lnTo>
                    <a:lnTo>
                      <a:pt x="147" y="1005"/>
                    </a:lnTo>
                    <a:lnTo>
                      <a:pt x="151" y="1011"/>
                    </a:lnTo>
                    <a:lnTo>
                      <a:pt x="159" y="1017"/>
                    </a:lnTo>
                    <a:lnTo>
                      <a:pt x="172" y="1017"/>
                    </a:lnTo>
                    <a:lnTo>
                      <a:pt x="182" y="1011"/>
                    </a:lnTo>
                    <a:lnTo>
                      <a:pt x="191" y="1003"/>
                    </a:lnTo>
                    <a:lnTo>
                      <a:pt x="195" y="996"/>
                    </a:lnTo>
                    <a:lnTo>
                      <a:pt x="195" y="986"/>
                    </a:lnTo>
                    <a:lnTo>
                      <a:pt x="186" y="977"/>
                    </a:lnTo>
                    <a:lnTo>
                      <a:pt x="186" y="971"/>
                    </a:lnTo>
                    <a:lnTo>
                      <a:pt x="201" y="971"/>
                    </a:lnTo>
                    <a:lnTo>
                      <a:pt x="207" y="979"/>
                    </a:lnTo>
                    <a:lnTo>
                      <a:pt x="207" y="990"/>
                    </a:lnTo>
                    <a:lnTo>
                      <a:pt x="211" y="998"/>
                    </a:lnTo>
                    <a:lnTo>
                      <a:pt x="226" y="998"/>
                    </a:lnTo>
                    <a:lnTo>
                      <a:pt x="234" y="998"/>
                    </a:lnTo>
                    <a:lnTo>
                      <a:pt x="240" y="996"/>
                    </a:lnTo>
                    <a:lnTo>
                      <a:pt x="244" y="990"/>
                    </a:lnTo>
                    <a:lnTo>
                      <a:pt x="247" y="986"/>
                    </a:lnTo>
                    <a:lnTo>
                      <a:pt x="249" y="971"/>
                    </a:lnTo>
                    <a:lnTo>
                      <a:pt x="240" y="956"/>
                    </a:lnTo>
                    <a:lnTo>
                      <a:pt x="236" y="942"/>
                    </a:lnTo>
                    <a:lnTo>
                      <a:pt x="257" y="937"/>
                    </a:lnTo>
                    <a:lnTo>
                      <a:pt x="263" y="946"/>
                    </a:lnTo>
                    <a:lnTo>
                      <a:pt x="267" y="958"/>
                    </a:lnTo>
                    <a:lnTo>
                      <a:pt x="273" y="967"/>
                    </a:lnTo>
                    <a:lnTo>
                      <a:pt x="288" y="973"/>
                    </a:lnTo>
                    <a:lnTo>
                      <a:pt x="305" y="973"/>
                    </a:lnTo>
                    <a:lnTo>
                      <a:pt x="307" y="952"/>
                    </a:lnTo>
                    <a:lnTo>
                      <a:pt x="298" y="929"/>
                    </a:lnTo>
                    <a:lnTo>
                      <a:pt x="294" y="910"/>
                    </a:lnTo>
                    <a:lnTo>
                      <a:pt x="311" y="893"/>
                    </a:lnTo>
                    <a:lnTo>
                      <a:pt x="317" y="906"/>
                    </a:lnTo>
                    <a:lnTo>
                      <a:pt x="321" y="921"/>
                    </a:lnTo>
                    <a:lnTo>
                      <a:pt x="329" y="935"/>
                    </a:lnTo>
                    <a:lnTo>
                      <a:pt x="346" y="942"/>
                    </a:lnTo>
                    <a:lnTo>
                      <a:pt x="363" y="925"/>
                    </a:lnTo>
                    <a:lnTo>
                      <a:pt x="363" y="904"/>
                    </a:lnTo>
                    <a:lnTo>
                      <a:pt x="354" y="879"/>
                    </a:lnTo>
                    <a:lnTo>
                      <a:pt x="346" y="856"/>
                    </a:lnTo>
                    <a:lnTo>
                      <a:pt x="352" y="854"/>
                    </a:lnTo>
                    <a:lnTo>
                      <a:pt x="358" y="852"/>
                    </a:lnTo>
                    <a:lnTo>
                      <a:pt x="365" y="850"/>
                    </a:lnTo>
                    <a:lnTo>
                      <a:pt x="369" y="847"/>
                    </a:lnTo>
                    <a:lnTo>
                      <a:pt x="367" y="862"/>
                    </a:lnTo>
                    <a:lnTo>
                      <a:pt x="373" y="877"/>
                    </a:lnTo>
                    <a:lnTo>
                      <a:pt x="383" y="893"/>
                    </a:lnTo>
                    <a:lnTo>
                      <a:pt x="396" y="906"/>
                    </a:lnTo>
                    <a:lnTo>
                      <a:pt x="402" y="906"/>
                    </a:lnTo>
                    <a:lnTo>
                      <a:pt x="408" y="904"/>
                    </a:lnTo>
                    <a:lnTo>
                      <a:pt x="412" y="898"/>
                    </a:lnTo>
                    <a:lnTo>
                      <a:pt x="416" y="894"/>
                    </a:lnTo>
                    <a:lnTo>
                      <a:pt x="416" y="879"/>
                    </a:lnTo>
                    <a:lnTo>
                      <a:pt x="414" y="864"/>
                    </a:lnTo>
                    <a:lnTo>
                      <a:pt x="406" y="850"/>
                    </a:lnTo>
                    <a:lnTo>
                      <a:pt x="392" y="841"/>
                    </a:lnTo>
                    <a:lnTo>
                      <a:pt x="377" y="841"/>
                    </a:lnTo>
                    <a:lnTo>
                      <a:pt x="402" y="829"/>
                    </a:lnTo>
                    <a:lnTo>
                      <a:pt x="427" y="820"/>
                    </a:lnTo>
                    <a:lnTo>
                      <a:pt x="452" y="810"/>
                    </a:lnTo>
                    <a:lnTo>
                      <a:pt x="477" y="799"/>
                    </a:lnTo>
                    <a:lnTo>
                      <a:pt x="501" y="789"/>
                    </a:lnTo>
                    <a:lnTo>
                      <a:pt x="528" y="780"/>
                    </a:lnTo>
                    <a:lnTo>
                      <a:pt x="553" y="768"/>
                    </a:lnTo>
                    <a:lnTo>
                      <a:pt x="578" y="759"/>
                    </a:lnTo>
                    <a:lnTo>
                      <a:pt x="605" y="749"/>
                    </a:lnTo>
                    <a:lnTo>
                      <a:pt x="630" y="740"/>
                    </a:lnTo>
                    <a:lnTo>
                      <a:pt x="655" y="730"/>
                    </a:lnTo>
                    <a:lnTo>
                      <a:pt x="682" y="720"/>
                    </a:lnTo>
                    <a:lnTo>
                      <a:pt x="707" y="711"/>
                    </a:lnTo>
                    <a:lnTo>
                      <a:pt x="734" y="699"/>
                    </a:lnTo>
                    <a:lnTo>
                      <a:pt x="758" y="690"/>
                    </a:lnTo>
                    <a:lnTo>
                      <a:pt x="783" y="680"/>
                    </a:lnTo>
                    <a:lnTo>
                      <a:pt x="823" y="661"/>
                    </a:lnTo>
                    <a:lnTo>
                      <a:pt x="864" y="644"/>
                    </a:lnTo>
                    <a:lnTo>
                      <a:pt x="906" y="629"/>
                    </a:lnTo>
                    <a:lnTo>
                      <a:pt x="945" y="611"/>
                    </a:lnTo>
                    <a:lnTo>
                      <a:pt x="986" y="596"/>
                    </a:lnTo>
                    <a:lnTo>
                      <a:pt x="1028" y="581"/>
                    </a:lnTo>
                    <a:lnTo>
                      <a:pt x="1069" y="566"/>
                    </a:lnTo>
                    <a:lnTo>
                      <a:pt x="1111" y="550"/>
                    </a:lnTo>
                    <a:lnTo>
                      <a:pt x="1152" y="537"/>
                    </a:lnTo>
                    <a:lnTo>
                      <a:pt x="1194" y="522"/>
                    </a:lnTo>
                    <a:lnTo>
                      <a:pt x="1235" y="506"/>
                    </a:lnTo>
                    <a:lnTo>
                      <a:pt x="1279" y="493"/>
                    </a:lnTo>
                    <a:lnTo>
                      <a:pt x="1318" y="478"/>
                    </a:lnTo>
                    <a:lnTo>
                      <a:pt x="1360" y="462"/>
                    </a:lnTo>
                    <a:lnTo>
                      <a:pt x="1401" y="445"/>
                    </a:lnTo>
                    <a:lnTo>
                      <a:pt x="1442" y="430"/>
                    </a:lnTo>
                    <a:lnTo>
                      <a:pt x="1472" y="418"/>
                    </a:lnTo>
                    <a:lnTo>
                      <a:pt x="1503" y="407"/>
                    </a:lnTo>
                    <a:lnTo>
                      <a:pt x="1532" y="397"/>
                    </a:lnTo>
                    <a:lnTo>
                      <a:pt x="1561" y="386"/>
                    </a:lnTo>
                    <a:lnTo>
                      <a:pt x="1592" y="376"/>
                    </a:lnTo>
                    <a:lnTo>
                      <a:pt x="1621" y="365"/>
                    </a:lnTo>
                    <a:lnTo>
                      <a:pt x="1650" y="353"/>
                    </a:lnTo>
                    <a:lnTo>
                      <a:pt x="1679" y="342"/>
                    </a:lnTo>
                    <a:lnTo>
                      <a:pt x="1700" y="332"/>
                    </a:lnTo>
                    <a:lnTo>
                      <a:pt x="1722" y="325"/>
                    </a:lnTo>
                    <a:lnTo>
                      <a:pt x="1745" y="319"/>
                    </a:lnTo>
                    <a:lnTo>
                      <a:pt x="1768" y="311"/>
                    </a:lnTo>
                    <a:lnTo>
                      <a:pt x="1789" y="306"/>
                    </a:lnTo>
                    <a:lnTo>
                      <a:pt x="1811" y="298"/>
                    </a:lnTo>
                    <a:lnTo>
                      <a:pt x="1834" y="292"/>
                    </a:lnTo>
                    <a:lnTo>
                      <a:pt x="1855" y="284"/>
                    </a:lnTo>
                    <a:lnTo>
                      <a:pt x="1901" y="265"/>
                    </a:lnTo>
                    <a:lnTo>
                      <a:pt x="1944" y="248"/>
                    </a:lnTo>
                    <a:lnTo>
                      <a:pt x="1990" y="231"/>
                    </a:lnTo>
                    <a:lnTo>
                      <a:pt x="2035" y="214"/>
                    </a:lnTo>
                    <a:lnTo>
                      <a:pt x="2079" y="195"/>
                    </a:lnTo>
                    <a:lnTo>
                      <a:pt x="2124" y="177"/>
                    </a:lnTo>
                    <a:lnTo>
                      <a:pt x="2170" y="160"/>
                    </a:lnTo>
                    <a:lnTo>
                      <a:pt x="2216" y="143"/>
                    </a:lnTo>
                    <a:lnTo>
                      <a:pt x="2259" y="126"/>
                    </a:lnTo>
                    <a:lnTo>
                      <a:pt x="2305" y="109"/>
                    </a:lnTo>
                    <a:lnTo>
                      <a:pt x="2350" y="91"/>
                    </a:lnTo>
                    <a:lnTo>
                      <a:pt x="2396" y="74"/>
                    </a:lnTo>
                    <a:lnTo>
                      <a:pt x="2442" y="57"/>
                    </a:lnTo>
                    <a:lnTo>
                      <a:pt x="2485" y="40"/>
                    </a:lnTo>
                    <a:lnTo>
                      <a:pt x="2531" y="22"/>
                    </a:lnTo>
                    <a:lnTo>
                      <a:pt x="2576" y="5"/>
                    </a:lnTo>
                    <a:lnTo>
                      <a:pt x="2591" y="5"/>
                    </a:lnTo>
                    <a:lnTo>
                      <a:pt x="2601" y="1"/>
                    </a:lnTo>
                    <a:lnTo>
                      <a:pt x="2612" y="0"/>
                    </a:lnTo>
                    <a:lnTo>
                      <a:pt x="2624" y="0"/>
                    </a:lnTo>
                    <a:lnTo>
                      <a:pt x="2636" y="13"/>
                    </a:lnTo>
                    <a:lnTo>
                      <a:pt x="2641" y="28"/>
                    </a:lnTo>
                    <a:lnTo>
                      <a:pt x="2649" y="44"/>
                    </a:lnTo>
                    <a:lnTo>
                      <a:pt x="2663" y="57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" name="Freeform 9"/>
              <p:cNvSpPr>
                <a:spLocks/>
              </p:cNvSpPr>
              <p:nvPr/>
            </p:nvSpPr>
            <p:spPr bwMode="auto">
              <a:xfrm>
                <a:off x="3755" y="1499"/>
                <a:ext cx="217" cy="344"/>
              </a:xfrm>
              <a:custGeom>
                <a:avLst/>
                <a:gdLst>
                  <a:gd name="T0" fmla="*/ 217 w 217"/>
                  <a:gd name="T1" fmla="*/ 0 h 344"/>
                  <a:gd name="T2" fmla="*/ 201 w 217"/>
                  <a:gd name="T3" fmla="*/ 40 h 344"/>
                  <a:gd name="T4" fmla="*/ 182 w 217"/>
                  <a:gd name="T5" fmla="*/ 80 h 344"/>
                  <a:gd name="T6" fmla="*/ 164 w 217"/>
                  <a:gd name="T7" fmla="*/ 121 h 344"/>
                  <a:gd name="T8" fmla="*/ 143 w 217"/>
                  <a:gd name="T9" fmla="*/ 161 h 344"/>
                  <a:gd name="T10" fmla="*/ 124 w 217"/>
                  <a:gd name="T11" fmla="*/ 201 h 344"/>
                  <a:gd name="T12" fmla="*/ 106 w 217"/>
                  <a:gd name="T13" fmla="*/ 241 h 344"/>
                  <a:gd name="T14" fmla="*/ 87 w 217"/>
                  <a:gd name="T15" fmla="*/ 281 h 344"/>
                  <a:gd name="T16" fmla="*/ 68 w 217"/>
                  <a:gd name="T17" fmla="*/ 321 h 344"/>
                  <a:gd name="T18" fmla="*/ 60 w 217"/>
                  <a:gd name="T19" fmla="*/ 325 h 344"/>
                  <a:gd name="T20" fmla="*/ 52 w 217"/>
                  <a:gd name="T21" fmla="*/ 327 h 344"/>
                  <a:gd name="T22" fmla="*/ 43 w 217"/>
                  <a:gd name="T23" fmla="*/ 331 h 344"/>
                  <a:gd name="T24" fmla="*/ 35 w 217"/>
                  <a:gd name="T25" fmla="*/ 333 h 344"/>
                  <a:gd name="T26" fmla="*/ 27 w 217"/>
                  <a:gd name="T27" fmla="*/ 337 h 344"/>
                  <a:gd name="T28" fmla="*/ 16 w 217"/>
                  <a:gd name="T29" fmla="*/ 339 h 344"/>
                  <a:gd name="T30" fmla="*/ 8 w 217"/>
                  <a:gd name="T31" fmla="*/ 342 h 344"/>
                  <a:gd name="T32" fmla="*/ 0 w 217"/>
                  <a:gd name="T33" fmla="*/ 344 h 344"/>
                  <a:gd name="T34" fmla="*/ 6 w 217"/>
                  <a:gd name="T35" fmla="*/ 308 h 344"/>
                  <a:gd name="T36" fmla="*/ 16 w 217"/>
                  <a:gd name="T37" fmla="*/ 272 h 344"/>
                  <a:gd name="T38" fmla="*/ 31 w 217"/>
                  <a:gd name="T39" fmla="*/ 237 h 344"/>
                  <a:gd name="T40" fmla="*/ 48 w 217"/>
                  <a:gd name="T41" fmla="*/ 203 h 344"/>
                  <a:gd name="T42" fmla="*/ 66 w 217"/>
                  <a:gd name="T43" fmla="*/ 170 h 344"/>
                  <a:gd name="T44" fmla="*/ 85 w 217"/>
                  <a:gd name="T45" fmla="*/ 136 h 344"/>
                  <a:gd name="T46" fmla="*/ 99 w 217"/>
                  <a:gd name="T47" fmla="*/ 102 h 344"/>
                  <a:gd name="T48" fmla="*/ 114 w 217"/>
                  <a:gd name="T49" fmla="*/ 67 h 344"/>
                  <a:gd name="T50" fmla="*/ 116 w 217"/>
                  <a:gd name="T51" fmla="*/ 52 h 344"/>
                  <a:gd name="T52" fmla="*/ 124 w 217"/>
                  <a:gd name="T53" fmla="*/ 38 h 344"/>
                  <a:gd name="T54" fmla="*/ 137 w 217"/>
                  <a:gd name="T55" fmla="*/ 29 h 344"/>
                  <a:gd name="T56" fmla="*/ 151 w 217"/>
                  <a:gd name="T57" fmla="*/ 21 h 344"/>
                  <a:gd name="T58" fmla="*/ 168 w 217"/>
                  <a:gd name="T59" fmla="*/ 15 h 344"/>
                  <a:gd name="T60" fmla="*/ 184 w 217"/>
                  <a:gd name="T61" fmla="*/ 10 h 344"/>
                  <a:gd name="T62" fmla="*/ 201 w 217"/>
                  <a:gd name="T63" fmla="*/ 6 h 344"/>
                  <a:gd name="T64" fmla="*/ 217 w 217"/>
                  <a:gd name="T65" fmla="*/ 0 h 3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7"/>
                  <a:gd name="T100" fmla="*/ 0 h 344"/>
                  <a:gd name="T101" fmla="*/ 217 w 217"/>
                  <a:gd name="T102" fmla="*/ 344 h 3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7" h="344">
                    <a:moveTo>
                      <a:pt x="217" y="0"/>
                    </a:moveTo>
                    <a:lnTo>
                      <a:pt x="201" y="40"/>
                    </a:lnTo>
                    <a:lnTo>
                      <a:pt x="182" y="80"/>
                    </a:lnTo>
                    <a:lnTo>
                      <a:pt x="164" y="121"/>
                    </a:lnTo>
                    <a:lnTo>
                      <a:pt x="143" y="161"/>
                    </a:lnTo>
                    <a:lnTo>
                      <a:pt x="124" y="201"/>
                    </a:lnTo>
                    <a:lnTo>
                      <a:pt x="106" y="241"/>
                    </a:lnTo>
                    <a:lnTo>
                      <a:pt x="87" y="281"/>
                    </a:lnTo>
                    <a:lnTo>
                      <a:pt x="68" y="321"/>
                    </a:lnTo>
                    <a:lnTo>
                      <a:pt x="60" y="325"/>
                    </a:lnTo>
                    <a:lnTo>
                      <a:pt x="52" y="327"/>
                    </a:lnTo>
                    <a:lnTo>
                      <a:pt x="43" y="331"/>
                    </a:lnTo>
                    <a:lnTo>
                      <a:pt x="35" y="333"/>
                    </a:lnTo>
                    <a:lnTo>
                      <a:pt x="27" y="337"/>
                    </a:lnTo>
                    <a:lnTo>
                      <a:pt x="16" y="339"/>
                    </a:lnTo>
                    <a:lnTo>
                      <a:pt x="8" y="342"/>
                    </a:lnTo>
                    <a:lnTo>
                      <a:pt x="0" y="344"/>
                    </a:lnTo>
                    <a:lnTo>
                      <a:pt x="6" y="308"/>
                    </a:lnTo>
                    <a:lnTo>
                      <a:pt x="16" y="272"/>
                    </a:lnTo>
                    <a:lnTo>
                      <a:pt x="31" y="237"/>
                    </a:lnTo>
                    <a:lnTo>
                      <a:pt x="48" y="203"/>
                    </a:lnTo>
                    <a:lnTo>
                      <a:pt x="66" y="170"/>
                    </a:lnTo>
                    <a:lnTo>
                      <a:pt x="85" y="136"/>
                    </a:lnTo>
                    <a:lnTo>
                      <a:pt x="99" y="102"/>
                    </a:lnTo>
                    <a:lnTo>
                      <a:pt x="114" y="67"/>
                    </a:lnTo>
                    <a:lnTo>
                      <a:pt x="116" y="52"/>
                    </a:lnTo>
                    <a:lnTo>
                      <a:pt x="124" y="38"/>
                    </a:lnTo>
                    <a:lnTo>
                      <a:pt x="137" y="29"/>
                    </a:lnTo>
                    <a:lnTo>
                      <a:pt x="151" y="21"/>
                    </a:lnTo>
                    <a:lnTo>
                      <a:pt x="168" y="15"/>
                    </a:lnTo>
                    <a:lnTo>
                      <a:pt x="184" y="10"/>
                    </a:lnTo>
                    <a:lnTo>
                      <a:pt x="201" y="6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Freeform 10"/>
              <p:cNvSpPr>
                <a:spLocks/>
              </p:cNvSpPr>
              <p:nvPr/>
            </p:nvSpPr>
            <p:spPr bwMode="auto">
              <a:xfrm>
                <a:off x="3485" y="1597"/>
                <a:ext cx="206" cy="348"/>
              </a:xfrm>
              <a:custGeom>
                <a:avLst/>
                <a:gdLst>
                  <a:gd name="T0" fmla="*/ 181 w 206"/>
                  <a:gd name="T1" fmla="*/ 74 h 348"/>
                  <a:gd name="T2" fmla="*/ 166 w 206"/>
                  <a:gd name="T3" fmla="*/ 105 h 348"/>
                  <a:gd name="T4" fmla="*/ 154 w 206"/>
                  <a:gd name="T5" fmla="*/ 135 h 348"/>
                  <a:gd name="T6" fmla="*/ 141 w 206"/>
                  <a:gd name="T7" fmla="*/ 166 h 348"/>
                  <a:gd name="T8" fmla="*/ 129 w 206"/>
                  <a:gd name="T9" fmla="*/ 197 h 348"/>
                  <a:gd name="T10" fmla="*/ 119 w 206"/>
                  <a:gd name="T11" fmla="*/ 227 h 348"/>
                  <a:gd name="T12" fmla="*/ 106 w 206"/>
                  <a:gd name="T13" fmla="*/ 258 h 348"/>
                  <a:gd name="T14" fmla="*/ 92 w 206"/>
                  <a:gd name="T15" fmla="*/ 288 h 348"/>
                  <a:gd name="T16" fmla="*/ 77 w 206"/>
                  <a:gd name="T17" fmla="*/ 319 h 348"/>
                  <a:gd name="T18" fmla="*/ 0 w 206"/>
                  <a:gd name="T19" fmla="*/ 348 h 348"/>
                  <a:gd name="T20" fmla="*/ 0 w 206"/>
                  <a:gd name="T21" fmla="*/ 327 h 348"/>
                  <a:gd name="T22" fmla="*/ 7 w 206"/>
                  <a:gd name="T23" fmla="*/ 306 h 348"/>
                  <a:gd name="T24" fmla="*/ 15 w 206"/>
                  <a:gd name="T25" fmla="*/ 283 h 348"/>
                  <a:gd name="T26" fmla="*/ 25 w 206"/>
                  <a:gd name="T27" fmla="*/ 260 h 348"/>
                  <a:gd name="T28" fmla="*/ 36 w 206"/>
                  <a:gd name="T29" fmla="*/ 229 h 348"/>
                  <a:gd name="T30" fmla="*/ 46 w 206"/>
                  <a:gd name="T31" fmla="*/ 200 h 348"/>
                  <a:gd name="T32" fmla="*/ 61 w 206"/>
                  <a:gd name="T33" fmla="*/ 172 h 348"/>
                  <a:gd name="T34" fmla="*/ 75 w 206"/>
                  <a:gd name="T35" fmla="*/ 145 h 348"/>
                  <a:gd name="T36" fmla="*/ 87 w 206"/>
                  <a:gd name="T37" fmla="*/ 116 h 348"/>
                  <a:gd name="T38" fmla="*/ 102 w 206"/>
                  <a:gd name="T39" fmla="*/ 88 h 348"/>
                  <a:gd name="T40" fmla="*/ 116 w 206"/>
                  <a:gd name="T41" fmla="*/ 59 h 348"/>
                  <a:gd name="T42" fmla="*/ 129 w 206"/>
                  <a:gd name="T43" fmla="*/ 30 h 348"/>
                  <a:gd name="T44" fmla="*/ 206 w 206"/>
                  <a:gd name="T45" fmla="*/ 0 h 348"/>
                  <a:gd name="T46" fmla="*/ 201 w 206"/>
                  <a:gd name="T47" fmla="*/ 19 h 348"/>
                  <a:gd name="T48" fmla="*/ 193 w 206"/>
                  <a:gd name="T49" fmla="*/ 38 h 348"/>
                  <a:gd name="T50" fmla="*/ 185 w 206"/>
                  <a:gd name="T51" fmla="*/ 55 h 348"/>
                  <a:gd name="T52" fmla="*/ 181 w 206"/>
                  <a:gd name="T53" fmla="*/ 74 h 3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6"/>
                  <a:gd name="T82" fmla="*/ 0 h 348"/>
                  <a:gd name="T83" fmla="*/ 206 w 206"/>
                  <a:gd name="T84" fmla="*/ 348 h 34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6" h="348">
                    <a:moveTo>
                      <a:pt x="181" y="74"/>
                    </a:moveTo>
                    <a:lnTo>
                      <a:pt x="166" y="105"/>
                    </a:lnTo>
                    <a:lnTo>
                      <a:pt x="154" y="135"/>
                    </a:lnTo>
                    <a:lnTo>
                      <a:pt x="141" y="166"/>
                    </a:lnTo>
                    <a:lnTo>
                      <a:pt x="129" y="197"/>
                    </a:lnTo>
                    <a:lnTo>
                      <a:pt x="119" y="227"/>
                    </a:lnTo>
                    <a:lnTo>
                      <a:pt x="106" y="258"/>
                    </a:lnTo>
                    <a:lnTo>
                      <a:pt x="92" y="288"/>
                    </a:lnTo>
                    <a:lnTo>
                      <a:pt x="77" y="319"/>
                    </a:lnTo>
                    <a:lnTo>
                      <a:pt x="0" y="348"/>
                    </a:lnTo>
                    <a:lnTo>
                      <a:pt x="0" y="327"/>
                    </a:lnTo>
                    <a:lnTo>
                      <a:pt x="7" y="306"/>
                    </a:lnTo>
                    <a:lnTo>
                      <a:pt x="15" y="283"/>
                    </a:lnTo>
                    <a:lnTo>
                      <a:pt x="25" y="260"/>
                    </a:lnTo>
                    <a:lnTo>
                      <a:pt x="36" y="229"/>
                    </a:lnTo>
                    <a:lnTo>
                      <a:pt x="46" y="200"/>
                    </a:lnTo>
                    <a:lnTo>
                      <a:pt x="61" y="172"/>
                    </a:lnTo>
                    <a:lnTo>
                      <a:pt x="75" y="145"/>
                    </a:lnTo>
                    <a:lnTo>
                      <a:pt x="87" y="116"/>
                    </a:lnTo>
                    <a:lnTo>
                      <a:pt x="102" y="88"/>
                    </a:lnTo>
                    <a:lnTo>
                      <a:pt x="116" y="59"/>
                    </a:lnTo>
                    <a:lnTo>
                      <a:pt x="129" y="30"/>
                    </a:lnTo>
                    <a:lnTo>
                      <a:pt x="206" y="0"/>
                    </a:lnTo>
                    <a:lnTo>
                      <a:pt x="201" y="19"/>
                    </a:lnTo>
                    <a:lnTo>
                      <a:pt x="193" y="38"/>
                    </a:lnTo>
                    <a:lnTo>
                      <a:pt x="185" y="55"/>
                    </a:lnTo>
                    <a:lnTo>
                      <a:pt x="181" y="74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Freeform 11"/>
              <p:cNvSpPr>
                <a:spLocks/>
              </p:cNvSpPr>
              <p:nvPr/>
            </p:nvSpPr>
            <p:spPr bwMode="auto">
              <a:xfrm>
                <a:off x="3237" y="1694"/>
                <a:ext cx="201" cy="343"/>
              </a:xfrm>
              <a:custGeom>
                <a:avLst/>
                <a:gdLst>
                  <a:gd name="T0" fmla="*/ 201 w 201"/>
                  <a:gd name="T1" fmla="*/ 0 h 343"/>
                  <a:gd name="T2" fmla="*/ 190 w 201"/>
                  <a:gd name="T3" fmla="*/ 31 h 343"/>
                  <a:gd name="T4" fmla="*/ 180 w 201"/>
                  <a:gd name="T5" fmla="*/ 63 h 343"/>
                  <a:gd name="T6" fmla="*/ 168 w 201"/>
                  <a:gd name="T7" fmla="*/ 94 h 343"/>
                  <a:gd name="T8" fmla="*/ 155 w 201"/>
                  <a:gd name="T9" fmla="*/ 125 h 343"/>
                  <a:gd name="T10" fmla="*/ 141 w 201"/>
                  <a:gd name="T11" fmla="*/ 155 h 343"/>
                  <a:gd name="T12" fmla="*/ 128 w 201"/>
                  <a:gd name="T13" fmla="*/ 186 h 343"/>
                  <a:gd name="T14" fmla="*/ 114 w 201"/>
                  <a:gd name="T15" fmla="*/ 216 h 343"/>
                  <a:gd name="T16" fmla="*/ 101 w 201"/>
                  <a:gd name="T17" fmla="*/ 247 h 343"/>
                  <a:gd name="T18" fmla="*/ 66 w 201"/>
                  <a:gd name="T19" fmla="*/ 320 h 343"/>
                  <a:gd name="T20" fmla="*/ 0 w 201"/>
                  <a:gd name="T21" fmla="*/ 343 h 343"/>
                  <a:gd name="T22" fmla="*/ 14 w 201"/>
                  <a:gd name="T23" fmla="*/ 308 h 343"/>
                  <a:gd name="T24" fmla="*/ 29 w 201"/>
                  <a:gd name="T25" fmla="*/ 272 h 343"/>
                  <a:gd name="T26" fmla="*/ 43 w 201"/>
                  <a:gd name="T27" fmla="*/ 235 h 343"/>
                  <a:gd name="T28" fmla="*/ 56 w 201"/>
                  <a:gd name="T29" fmla="*/ 199 h 343"/>
                  <a:gd name="T30" fmla="*/ 70 w 201"/>
                  <a:gd name="T31" fmla="*/ 163 h 343"/>
                  <a:gd name="T32" fmla="*/ 85 w 201"/>
                  <a:gd name="T33" fmla="*/ 126 h 343"/>
                  <a:gd name="T34" fmla="*/ 103 w 201"/>
                  <a:gd name="T35" fmla="*/ 92 h 343"/>
                  <a:gd name="T36" fmla="*/ 122 w 201"/>
                  <a:gd name="T37" fmla="*/ 58 h 343"/>
                  <a:gd name="T38" fmla="*/ 122 w 201"/>
                  <a:gd name="T39" fmla="*/ 44 h 343"/>
                  <a:gd name="T40" fmla="*/ 126 w 201"/>
                  <a:gd name="T41" fmla="*/ 33 h 343"/>
                  <a:gd name="T42" fmla="*/ 136 w 201"/>
                  <a:gd name="T43" fmla="*/ 25 h 343"/>
                  <a:gd name="T44" fmla="*/ 149 w 201"/>
                  <a:gd name="T45" fmla="*/ 19 h 343"/>
                  <a:gd name="T46" fmla="*/ 161 w 201"/>
                  <a:gd name="T47" fmla="*/ 16 h 343"/>
                  <a:gd name="T48" fmla="*/ 176 w 201"/>
                  <a:gd name="T49" fmla="*/ 12 h 343"/>
                  <a:gd name="T50" fmla="*/ 190 w 201"/>
                  <a:gd name="T51" fmla="*/ 6 h 343"/>
                  <a:gd name="T52" fmla="*/ 201 w 201"/>
                  <a:gd name="T53" fmla="*/ 0 h 3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1"/>
                  <a:gd name="T82" fmla="*/ 0 h 343"/>
                  <a:gd name="T83" fmla="*/ 201 w 201"/>
                  <a:gd name="T84" fmla="*/ 343 h 34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1" h="343">
                    <a:moveTo>
                      <a:pt x="201" y="0"/>
                    </a:moveTo>
                    <a:lnTo>
                      <a:pt x="190" y="31"/>
                    </a:lnTo>
                    <a:lnTo>
                      <a:pt x="180" y="63"/>
                    </a:lnTo>
                    <a:lnTo>
                      <a:pt x="168" y="94"/>
                    </a:lnTo>
                    <a:lnTo>
                      <a:pt x="155" y="125"/>
                    </a:lnTo>
                    <a:lnTo>
                      <a:pt x="141" y="155"/>
                    </a:lnTo>
                    <a:lnTo>
                      <a:pt x="128" y="186"/>
                    </a:lnTo>
                    <a:lnTo>
                      <a:pt x="114" y="216"/>
                    </a:lnTo>
                    <a:lnTo>
                      <a:pt x="101" y="247"/>
                    </a:lnTo>
                    <a:lnTo>
                      <a:pt x="66" y="320"/>
                    </a:lnTo>
                    <a:lnTo>
                      <a:pt x="0" y="343"/>
                    </a:lnTo>
                    <a:lnTo>
                      <a:pt x="14" y="308"/>
                    </a:lnTo>
                    <a:lnTo>
                      <a:pt x="29" y="272"/>
                    </a:lnTo>
                    <a:lnTo>
                      <a:pt x="43" y="235"/>
                    </a:lnTo>
                    <a:lnTo>
                      <a:pt x="56" y="199"/>
                    </a:lnTo>
                    <a:lnTo>
                      <a:pt x="70" y="163"/>
                    </a:lnTo>
                    <a:lnTo>
                      <a:pt x="85" y="126"/>
                    </a:lnTo>
                    <a:lnTo>
                      <a:pt x="103" y="92"/>
                    </a:lnTo>
                    <a:lnTo>
                      <a:pt x="122" y="58"/>
                    </a:lnTo>
                    <a:lnTo>
                      <a:pt x="122" y="44"/>
                    </a:lnTo>
                    <a:lnTo>
                      <a:pt x="126" y="33"/>
                    </a:lnTo>
                    <a:lnTo>
                      <a:pt x="136" y="25"/>
                    </a:lnTo>
                    <a:lnTo>
                      <a:pt x="149" y="19"/>
                    </a:lnTo>
                    <a:lnTo>
                      <a:pt x="161" y="16"/>
                    </a:lnTo>
                    <a:lnTo>
                      <a:pt x="176" y="12"/>
                    </a:lnTo>
                    <a:lnTo>
                      <a:pt x="190" y="6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Freeform 12"/>
              <p:cNvSpPr>
                <a:spLocks/>
              </p:cNvSpPr>
              <p:nvPr/>
            </p:nvSpPr>
            <p:spPr bwMode="auto">
              <a:xfrm>
                <a:off x="3108" y="1784"/>
                <a:ext cx="85" cy="117"/>
              </a:xfrm>
              <a:custGeom>
                <a:avLst/>
                <a:gdLst>
                  <a:gd name="T0" fmla="*/ 35 w 85"/>
                  <a:gd name="T1" fmla="*/ 117 h 117"/>
                  <a:gd name="T2" fmla="*/ 31 w 85"/>
                  <a:gd name="T3" fmla="*/ 107 h 117"/>
                  <a:gd name="T4" fmla="*/ 23 w 85"/>
                  <a:gd name="T5" fmla="*/ 96 h 117"/>
                  <a:gd name="T6" fmla="*/ 11 w 85"/>
                  <a:gd name="T7" fmla="*/ 86 h 117"/>
                  <a:gd name="T8" fmla="*/ 0 w 85"/>
                  <a:gd name="T9" fmla="*/ 77 h 117"/>
                  <a:gd name="T10" fmla="*/ 6 w 85"/>
                  <a:gd name="T11" fmla="*/ 63 h 117"/>
                  <a:gd name="T12" fmla="*/ 13 w 85"/>
                  <a:gd name="T13" fmla="*/ 50 h 117"/>
                  <a:gd name="T14" fmla="*/ 17 w 85"/>
                  <a:gd name="T15" fmla="*/ 38 h 117"/>
                  <a:gd name="T16" fmla="*/ 15 w 85"/>
                  <a:gd name="T17" fmla="*/ 25 h 117"/>
                  <a:gd name="T18" fmla="*/ 85 w 85"/>
                  <a:gd name="T19" fmla="*/ 0 h 117"/>
                  <a:gd name="T20" fmla="*/ 77 w 85"/>
                  <a:gd name="T21" fmla="*/ 29 h 117"/>
                  <a:gd name="T22" fmla="*/ 66 w 85"/>
                  <a:gd name="T23" fmla="*/ 57 h 117"/>
                  <a:gd name="T24" fmla="*/ 52 w 85"/>
                  <a:gd name="T25" fmla="*/ 88 h 117"/>
                  <a:gd name="T26" fmla="*/ 35 w 85"/>
                  <a:gd name="T27" fmla="*/ 117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"/>
                  <a:gd name="T43" fmla="*/ 0 h 117"/>
                  <a:gd name="T44" fmla="*/ 85 w 85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" h="117">
                    <a:moveTo>
                      <a:pt x="35" y="117"/>
                    </a:moveTo>
                    <a:lnTo>
                      <a:pt x="31" y="107"/>
                    </a:lnTo>
                    <a:lnTo>
                      <a:pt x="23" y="96"/>
                    </a:lnTo>
                    <a:lnTo>
                      <a:pt x="11" y="86"/>
                    </a:lnTo>
                    <a:lnTo>
                      <a:pt x="0" y="77"/>
                    </a:lnTo>
                    <a:lnTo>
                      <a:pt x="6" y="63"/>
                    </a:lnTo>
                    <a:lnTo>
                      <a:pt x="13" y="50"/>
                    </a:lnTo>
                    <a:lnTo>
                      <a:pt x="17" y="38"/>
                    </a:lnTo>
                    <a:lnTo>
                      <a:pt x="15" y="25"/>
                    </a:lnTo>
                    <a:lnTo>
                      <a:pt x="85" y="0"/>
                    </a:lnTo>
                    <a:lnTo>
                      <a:pt x="77" y="29"/>
                    </a:lnTo>
                    <a:lnTo>
                      <a:pt x="66" y="57"/>
                    </a:lnTo>
                    <a:lnTo>
                      <a:pt x="52" y="88"/>
                    </a:lnTo>
                    <a:lnTo>
                      <a:pt x="35" y="117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1" name="Freeform 13"/>
              <p:cNvSpPr>
                <a:spLocks/>
              </p:cNvSpPr>
              <p:nvPr/>
            </p:nvSpPr>
            <p:spPr bwMode="auto">
              <a:xfrm>
                <a:off x="2884" y="1887"/>
                <a:ext cx="135" cy="96"/>
              </a:xfrm>
              <a:custGeom>
                <a:avLst/>
                <a:gdLst>
                  <a:gd name="T0" fmla="*/ 29 w 135"/>
                  <a:gd name="T1" fmla="*/ 41 h 96"/>
                  <a:gd name="T2" fmla="*/ 36 w 135"/>
                  <a:gd name="T3" fmla="*/ 50 h 96"/>
                  <a:gd name="T4" fmla="*/ 44 w 135"/>
                  <a:gd name="T5" fmla="*/ 62 h 96"/>
                  <a:gd name="T6" fmla="*/ 54 w 135"/>
                  <a:gd name="T7" fmla="*/ 69 h 96"/>
                  <a:gd name="T8" fmla="*/ 69 w 135"/>
                  <a:gd name="T9" fmla="*/ 73 h 96"/>
                  <a:gd name="T10" fmla="*/ 135 w 135"/>
                  <a:gd name="T11" fmla="*/ 44 h 96"/>
                  <a:gd name="T12" fmla="*/ 131 w 135"/>
                  <a:gd name="T13" fmla="*/ 54 h 96"/>
                  <a:gd name="T14" fmla="*/ 125 w 135"/>
                  <a:gd name="T15" fmla="*/ 62 h 96"/>
                  <a:gd name="T16" fmla="*/ 116 w 135"/>
                  <a:gd name="T17" fmla="*/ 69 h 96"/>
                  <a:gd name="T18" fmla="*/ 108 w 135"/>
                  <a:gd name="T19" fmla="*/ 75 h 96"/>
                  <a:gd name="T20" fmla="*/ 96 w 135"/>
                  <a:gd name="T21" fmla="*/ 81 h 96"/>
                  <a:gd name="T22" fmla="*/ 85 w 135"/>
                  <a:gd name="T23" fmla="*/ 86 h 96"/>
                  <a:gd name="T24" fmla="*/ 73 w 135"/>
                  <a:gd name="T25" fmla="*/ 90 h 96"/>
                  <a:gd name="T26" fmla="*/ 62 w 135"/>
                  <a:gd name="T27" fmla="*/ 96 h 96"/>
                  <a:gd name="T28" fmla="*/ 48 w 135"/>
                  <a:gd name="T29" fmla="*/ 90 h 96"/>
                  <a:gd name="T30" fmla="*/ 38 w 135"/>
                  <a:gd name="T31" fmla="*/ 84 h 96"/>
                  <a:gd name="T32" fmla="*/ 27 w 135"/>
                  <a:gd name="T33" fmla="*/ 75 h 96"/>
                  <a:gd name="T34" fmla="*/ 19 w 135"/>
                  <a:gd name="T35" fmla="*/ 65 h 96"/>
                  <a:gd name="T36" fmla="*/ 13 w 135"/>
                  <a:gd name="T37" fmla="*/ 56 h 96"/>
                  <a:gd name="T38" fmla="*/ 7 w 135"/>
                  <a:gd name="T39" fmla="*/ 46 h 96"/>
                  <a:gd name="T40" fmla="*/ 2 w 135"/>
                  <a:gd name="T41" fmla="*/ 35 h 96"/>
                  <a:gd name="T42" fmla="*/ 0 w 135"/>
                  <a:gd name="T43" fmla="*/ 25 h 96"/>
                  <a:gd name="T44" fmla="*/ 4 w 135"/>
                  <a:gd name="T45" fmla="*/ 19 h 96"/>
                  <a:gd name="T46" fmla="*/ 4 w 135"/>
                  <a:gd name="T47" fmla="*/ 10 h 96"/>
                  <a:gd name="T48" fmla="*/ 4 w 135"/>
                  <a:gd name="T49" fmla="*/ 2 h 96"/>
                  <a:gd name="T50" fmla="*/ 15 w 135"/>
                  <a:gd name="T51" fmla="*/ 0 h 96"/>
                  <a:gd name="T52" fmla="*/ 29 w 135"/>
                  <a:gd name="T53" fmla="*/ 41 h 9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5"/>
                  <a:gd name="T82" fmla="*/ 0 h 96"/>
                  <a:gd name="T83" fmla="*/ 135 w 135"/>
                  <a:gd name="T84" fmla="*/ 96 h 9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5" h="96">
                    <a:moveTo>
                      <a:pt x="29" y="41"/>
                    </a:moveTo>
                    <a:lnTo>
                      <a:pt x="36" y="50"/>
                    </a:lnTo>
                    <a:lnTo>
                      <a:pt x="44" y="62"/>
                    </a:lnTo>
                    <a:lnTo>
                      <a:pt x="54" y="69"/>
                    </a:lnTo>
                    <a:lnTo>
                      <a:pt x="69" y="73"/>
                    </a:lnTo>
                    <a:lnTo>
                      <a:pt x="135" y="44"/>
                    </a:lnTo>
                    <a:lnTo>
                      <a:pt x="131" y="54"/>
                    </a:lnTo>
                    <a:lnTo>
                      <a:pt x="125" y="62"/>
                    </a:lnTo>
                    <a:lnTo>
                      <a:pt x="116" y="69"/>
                    </a:lnTo>
                    <a:lnTo>
                      <a:pt x="108" y="75"/>
                    </a:lnTo>
                    <a:lnTo>
                      <a:pt x="96" y="81"/>
                    </a:lnTo>
                    <a:lnTo>
                      <a:pt x="85" y="86"/>
                    </a:lnTo>
                    <a:lnTo>
                      <a:pt x="73" y="90"/>
                    </a:lnTo>
                    <a:lnTo>
                      <a:pt x="62" y="96"/>
                    </a:lnTo>
                    <a:lnTo>
                      <a:pt x="48" y="90"/>
                    </a:lnTo>
                    <a:lnTo>
                      <a:pt x="38" y="84"/>
                    </a:lnTo>
                    <a:lnTo>
                      <a:pt x="27" y="75"/>
                    </a:lnTo>
                    <a:lnTo>
                      <a:pt x="19" y="65"/>
                    </a:lnTo>
                    <a:lnTo>
                      <a:pt x="13" y="56"/>
                    </a:lnTo>
                    <a:lnTo>
                      <a:pt x="7" y="46"/>
                    </a:lnTo>
                    <a:lnTo>
                      <a:pt x="2" y="35"/>
                    </a:lnTo>
                    <a:lnTo>
                      <a:pt x="0" y="25"/>
                    </a:lnTo>
                    <a:lnTo>
                      <a:pt x="4" y="19"/>
                    </a:lnTo>
                    <a:lnTo>
                      <a:pt x="4" y="10"/>
                    </a:lnTo>
                    <a:lnTo>
                      <a:pt x="4" y="2"/>
                    </a:lnTo>
                    <a:lnTo>
                      <a:pt x="15" y="0"/>
                    </a:lnTo>
                    <a:lnTo>
                      <a:pt x="29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Freeform 14"/>
              <p:cNvSpPr>
                <a:spLocks/>
              </p:cNvSpPr>
              <p:nvPr/>
            </p:nvSpPr>
            <p:spPr bwMode="auto">
              <a:xfrm>
                <a:off x="2569" y="1958"/>
                <a:ext cx="110" cy="69"/>
              </a:xfrm>
              <a:custGeom>
                <a:avLst/>
                <a:gdLst>
                  <a:gd name="T0" fmla="*/ 110 w 110"/>
                  <a:gd name="T1" fmla="*/ 0 h 69"/>
                  <a:gd name="T2" fmla="*/ 102 w 110"/>
                  <a:gd name="T3" fmla="*/ 8 h 69"/>
                  <a:gd name="T4" fmla="*/ 91 w 110"/>
                  <a:gd name="T5" fmla="*/ 17 h 69"/>
                  <a:gd name="T6" fmla="*/ 83 w 110"/>
                  <a:gd name="T7" fmla="*/ 27 h 69"/>
                  <a:gd name="T8" fmla="*/ 73 w 110"/>
                  <a:gd name="T9" fmla="*/ 36 h 69"/>
                  <a:gd name="T10" fmla="*/ 62 w 110"/>
                  <a:gd name="T11" fmla="*/ 44 h 69"/>
                  <a:gd name="T12" fmla="*/ 50 w 110"/>
                  <a:gd name="T13" fmla="*/ 50 h 69"/>
                  <a:gd name="T14" fmla="*/ 38 w 110"/>
                  <a:gd name="T15" fmla="*/ 54 h 69"/>
                  <a:gd name="T16" fmla="*/ 25 w 110"/>
                  <a:gd name="T17" fmla="*/ 56 h 69"/>
                  <a:gd name="T18" fmla="*/ 19 w 110"/>
                  <a:gd name="T19" fmla="*/ 61 h 69"/>
                  <a:gd name="T20" fmla="*/ 13 w 110"/>
                  <a:gd name="T21" fmla="*/ 65 h 69"/>
                  <a:gd name="T22" fmla="*/ 6 w 110"/>
                  <a:gd name="T23" fmla="*/ 69 h 69"/>
                  <a:gd name="T24" fmla="*/ 0 w 110"/>
                  <a:gd name="T25" fmla="*/ 69 h 69"/>
                  <a:gd name="T26" fmla="*/ 6 w 110"/>
                  <a:gd name="T27" fmla="*/ 61 h 69"/>
                  <a:gd name="T28" fmla="*/ 13 w 110"/>
                  <a:gd name="T29" fmla="*/ 52 h 69"/>
                  <a:gd name="T30" fmla="*/ 19 w 110"/>
                  <a:gd name="T31" fmla="*/ 42 h 69"/>
                  <a:gd name="T32" fmla="*/ 21 w 110"/>
                  <a:gd name="T33" fmla="*/ 33 h 69"/>
                  <a:gd name="T34" fmla="*/ 31 w 110"/>
                  <a:gd name="T35" fmla="*/ 27 h 69"/>
                  <a:gd name="T36" fmla="*/ 42 w 110"/>
                  <a:gd name="T37" fmla="*/ 21 h 69"/>
                  <a:gd name="T38" fmla="*/ 54 w 110"/>
                  <a:gd name="T39" fmla="*/ 17 h 69"/>
                  <a:gd name="T40" fmla="*/ 65 w 110"/>
                  <a:gd name="T41" fmla="*/ 13 h 69"/>
                  <a:gd name="T42" fmla="*/ 77 w 110"/>
                  <a:gd name="T43" fmla="*/ 10 h 69"/>
                  <a:gd name="T44" fmla="*/ 87 w 110"/>
                  <a:gd name="T45" fmla="*/ 8 h 69"/>
                  <a:gd name="T46" fmla="*/ 100 w 110"/>
                  <a:gd name="T47" fmla="*/ 4 h 69"/>
                  <a:gd name="T48" fmla="*/ 110 w 110"/>
                  <a:gd name="T49" fmla="*/ 0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0"/>
                  <a:gd name="T76" fmla="*/ 0 h 69"/>
                  <a:gd name="T77" fmla="*/ 110 w 110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0" h="69">
                    <a:moveTo>
                      <a:pt x="110" y="0"/>
                    </a:moveTo>
                    <a:lnTo>
                      <a:pt x="102" y="8"/>
                    </a:lnTo>
                    <a:lnTo>
                      <a:pt x="91" y="17"/>
                    </a:lnTo>
                    <a:lnTo>
                      <a:pt x="83" y="27"/>
                    </a:lnTo>
                    <a:lnTo>
                      <a:pt x="73" y="36"/>
                    </a:lnTo>
                    <a:lnTo>
                      <a:pt x="62" y="44"/>
                    </a:lnTo>
                    <a:lnTo>
                      <a:pt x="50" y="50"/>
                    </a:lnTo>
                    <a:lnTo>
                      <a:pt x="38" y="54"/>
                    </a:lnTo>
                    <a:lnTo>
                      <a:pt x="25" y="56"/>
                    </a:lnTo>
                    <a:lnTo>
                      <a:pt x="19" y="61"/>
                    </a:lnTo>
                    <a:lnTo>
                      <a:pt x="13" y="65"/>
                    </a:lnTo>
                    <a:lnTo>
                      <a:pt x="6" y="69"/>
                    </a:lnTo>
                    <a:lnTo>
                      <a:pt x="0" y="69"/>
                    </a:lnTo>
                    <a:lnTo>
                      <a:pt x="6" y="61"/>
                    </a:lnTo>
                    <a:lnTo>
                      <a:pt x="13" y="52"/>
                    </a:lnTo>
                    <a:lnTo>
                      <a:pt x="19" y="42"/>
                    </a:lnTo>
                    <a:lnTo>
                      <a:pt x="21" y="33"/>
                    </a:lnTo>
                    <a:lnTo>
                      <a:pt x="31" y="27"/>
                    </a:lnTo>
                    <a:lnTo>
                      <a:pt x="42" y="21"/>
                    </a:lnTo>
                    <a:lnTo>
                      <a:pt x="54" y="17"/>
                    </a:lnTo>
                    <a:lnTo>
                      <a:pt x="65" y="13"/>
                    </a:lnTo>
                    <a:lnTo>
                      <a:pt x="77" y="10"/>
                    </a:lnTo>
                    <a:lnTo>
                      <a:pt x="87" y="8"/>
                    </a:lnTo>
                    <a:lnTo>
                      <a:pt x="100" y="4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Freeform 15"/>
              <p:cNvSpPr>
                <a:spLocks/>
              </p:cNvSpPr>
              <p:nvPr/>
            </p:nvSpPr>
            <p:spPr bwMode="auto">
              <a:xfrm>
                <a:off x="2880" y="1970"/>
                <a:ext cx="37" cy="53"/>
              </a:xfrm>
              <a:custGeom>
                <a:avLst/>
                <a:gdLst>
                  <a:gd name="T0" fmla="*/ 37 w 37"/>
                  <a:gd name="T1" fmla="*/ 47 h 53"/>
                  <a:gd name="T2" fmla="*/ 33 w 37"/>
                  <a:gd name="T3" fmla="*/ 49 h 53"/>
                  <a:gd name="T4" fmla="*/ 29 w 37"/>
                  <a:gd name="T5" fmla="*/ 51 h 53"/>
                  <a:gd name="T6" fmla="*/ 25 w 37"/>
                  <a:gd name="T7" fmla="*/ 53 h 53"/>
                  <a:gd name="T8" fmla="*/ 21 w 37"/>
                  <a:gd name="T9" fmla="*/ 53 h 53"/>
                  <a:gd name="T10" fmla="*/ 11 w 37"/>
                  <a:gd name="T11" fmla="*/ 40 h 53"/>
                  <a:gd name="T12" fmla="*/ 2 w 37"/>
                  <a:gd name="T13" fmla="*/ 26 h 53"/>
                  <a:gd name="T14" fmla="*/ 0 w 37"/>
                  <a:gd name="T15" fmla="*/ 13 h 53"/>
                  <a:gd name="T16" fmla="*/ 4 w 37"/>
                  <a:gd name="T17" fmla="*/ 0 h 53"/>
                  <a:gd name="T18" fmla="*/ 19 w 37"/>
                  <a:gd name="T19" fmla="*/ 7 h 53"/>
                  <a:gd name="T20" fmla="*/ 25 w 37"/>
                  <a:gd name="T21" fmla="*/ 21 h 53"/>
                  <a:gd name="T22" fmla="*/ 29 w 37"/>
                  <a:gd name="T23" fmla="*/ 34 h 53"/>
                  <a:gd name="T24" fmla="*/ 37 w 37"/>
                  <a:gd name="T25" fmla="*/ 47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53"/>
                  <a:gd name="T41" fmla="*/ 37 w 37"/>
                  <a:gd name="T42" fmla="*/ 53 h 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53">
                    <a:moveTo>
                      <a:pt x="37" y="47"/>
                    </a:moveTo>
                    <a:lnTo>
                      <a:pt x="33" y="49"/>
                    </a:lnTo>
                    <a:lnTo>
                      <a:pt x="29" y="51"/>
                    </a:lnTo>
                    <a:lnTo>
                      <a:pt x="25" y="53"/>
                    </a:lnTo>
                    <a:lnTo>
                      <a:pt x="21" y="53"/>
                    </a:lnTo>
                    <a:lnTo>
                      <a:pt x="11" y="40"/>
                    </a:lnTo>
                    <a:lnTo>
                      <a:pt x="2" y="26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19" y="7"/>
                    </a:lnTo>
                    <a:lnTo>
                      <a:pt x="25" y="21"/>
                    </a:lnTo>
                    <a:lnTo>
                      <a:pt x="29" y="34"/>
                    </a:lnTo>
                    <a:lnTo>
                      <a:pt x="37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Freeform 16"/>
              <p:cNvSpPr>
                <a:spLocks/>
              </p:cNvSpPr>
              <p:nvPr/>
            </p:nvSpPr>
            <p:spPr bwMode="auto">
              <a:xfrm>
                <a:off x="2816" y="1971"/>
                <a:ext cx="43" cy="75"/>
              </a:xfrm>
              <a:custGeom>
                <a:avLst/>
                <a:gdLst>
                  <a:gd name="T0" fmla="*/ 33 w 43"/>
                  <a:gd name="T1" fmla="*/ 27 h 75"/>
                  <a:gd name="T2" fmla="*/ 39 w 43"/>
                  <a:gd name="T3" fmla="*/ 39 h 75"/>
                  <a:gd name="T4" fmla="*/ 43 w 43"/>
                  <a:gd name="T5" fmla="*/ 52 h 75"/>
                  <a:gd name="T6" fmla="*/ 43 w 43"/>
                  <a:gd name="T7" fmla="*/ 64 h 75"/>
                  <a:gd name="T8" fmla="*/ 39 w 43"/>
                  <a:gd name="T9" fmla="*/ 75 h 75"/>
                  <a:gd name="T10" fmla="*/ 29 w 43"/>
                  <a:gd name="T11" fmla="*/ 75 h 75"/>
                  <a:gd name="T12" fmla="*/ 23 w 43"/>
                  <a:gd name="T13" fmla="*/ 69 h 75"/>
                  <a:gd name="T14" fmla="*/ 16 w 43"/>
                  <a:gd name="T15" fmla="*/ 62 h 75"/>
                  <a:gd name="T16" fmla="*/ 12 w 43"/>
                  <a:gd name="T17" fmla="*/ 54 h 75"/>
                  <a:gd name="T18" fmla="*/ 12 w 43"/>
                  <a:gd name="T19" fmla="*/ 39 h 75"/>
                  <a:gd name="T20" fmla="*/ 2 w 43"/>
                  <a:gd name="T21" fmla="*/ 22 h 75"/>
                  <a:gd name="T22" fmla="*/ 0 w 43"/>
                  <a:gd name="T23" fmla="*/ 10 h 75"/>
                  <a:gd name="T24" fmla="*/ 16 w 43"/>
                  <a:gd name="T25" fmla="*/ 0 h 75"/>
                  <a:gd name="T26" fmla="*/ 33 w 43"/>
                  <a:gd name="T27" fmla="*/ 27 h 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"/>
                  <a:gd name="T43" fmla="*/ 0 h 75"/>
                  <a:gd name="T44" fmla="*/ 43 w 43"/>
                  <a:gd name="T45" fmla="*/ 75 h 7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" h="75">
                    <a:moveTo>
                      <a:pt x="33" y="27"/>
                    </a:moveTo>
                    <a:lnTo>
                      <a:pt x="39" y="39"/>
                    </a:lnTo>
                    <a:lnTo>
                      <a:pt x="43" y="52"/>
                    </a:lnTo>
                    <a:lnTo>
                      <a:pt x="43" y="64"/>
                    </a:lnTo>
                    <a:lnTo>
                      <a:pt x="39" y="75"/>
                    </a:lnTo>
                    <a:lnTo>
                      <a:pt x="29" y="75"/>
                    </a:lnTo>
                    <a:lnTo>
                      <a:pt x="23" y="69"/>
                    </a:lnTo>
                    <a:lnTo>
                      <a:pt x="16" y="62"/>
                    </a:lnTo>
                    <a:lnTo>
                      <a:pt x="12" y="54"/>
                    </a:lnTo>
                    <a:lnTo>
                      <a:pt x="12" y="39"/>
                    </a:lnTo>
                    <a:lnTo>
                      <a:pt x="2" y="22"/>
                    </a:lnTo>
                    <a:lnTo>
                      <a:pt x="0" y="10"/>
                    </a:lnTo>
                    <a:lnTo>
                      <a:pt x="16" y="0"/>
                    </a:lnTo>
                    <a:lnTo>
                      <a:pt x="33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" name="Freeform 17"/>
              <p:cNvSpPr>
                <a:spLocks/>
              </p:cNvSpPr>
              <p:nvPr/>
            </p:nvSpPr>
            <p:spPr bwMode="auto">
              <a:xfrm>
                <a:off x="2994" y="1993"/>
                <a:ext cx="118" cy="141"/>
              </a:xfrm>
              <a:custGeom>
                <a:avLst/>
                <a:gdLst>
                  <a:gd name="T0" fmla="*/ 75 w 118"/>
                  <a:gd name="T1" fmla="*/ 103 h 141"/>
                  <a:gd name="T2" fmla="*/ 66 w 118"/>
                  <a:gd name="T3" fmla="*/ 110 h 141"/>
                  <a:gd name="T4" fmla="*/ 58 w 118"/>
                  <a:gd name="T5" fmla="*/ 116 h 141"/>
                  <a:gd name="T6" fmla="*/ 50 w 118"/>
                  <a:gd name="T7" fmla="*/ 122 h 141"/>
                  <a:gd name="T8" fmla="*/ 40 w 118"/>
                  <a:gd name="T9" fmla="*/ 126 h 141"/>
                  <a:gd name="T10" fmla="*/ 29 w 118"/>
                  <a:gd name="T11" fmla="*/ 130 h 141"/>
                  <a:gd name="T12" fmla="*/ 19 w 118"/>
                  <a:gd name="T13" fmla="*/ 133 h 141"/>
                  <a:gd name="T14" fmla="*/ 11 w 118"/>
                  <a:gd name="T15" fmla="*/ 137 h 141"/>
                  <a:gd name="T16" fmla="*/ 0 w 118"/>
                  <a:gd name="T17" fmla="*/ 141 h 141"/>
                  <a:gd name="T18" fmla="*/ 42 w 118"/>
                  <a:gd name="T19" fmla="*/ 53 h 141"/>
                  <a:gd name="T20" fmla="*/ 118 w 118"/>
                  <a:gd name="T21" fmla="*/ 0 h 141"/>
                  <a:gd name="T22" fmla="*/ 110 w 118"/>
                  <a:gd name="T23" fmla="*/ 26 h 141"/>
                  <a:gd name="T24" fmla="*/ 96 w 118"/>
                  <a:gd name="T25" fmla="*/ 51 h 141"/>
                  <a:gd name="T26" fmla="*/ 81 w 118"/>
                  <a:gd name="T27" fmla="*/ 76 h 141"/>
                  <a:gd name="T28" fmla="*/ 75 w 118"/>
                  <a:gd name="T29" fmla="*/ 103 h 1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8"/>
                  <a:gd name="T46" fmla="*/ 0 h 141"/>
                  <a:gd name="T47" fmla="*/ 118 w 118"/>
                  <a:gd name="T48" fmla="*/ 141 h 14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8" h="141">
                    <a:moveTo>
                      <a:pt x="75" y="103"/>
                    </a:moveTo>
                    <a:lnTo>
                      <a:pt x="66" y="110"/>
                    </a:lnTo>
                    <a:lnTo>
                      <a:pt x="58" y="116"/>
                    </a:lnTo>
                    <a:lnTo>
                      <a:pt x="50" y="122"/>
                    </a:lnTo>
                    <a:lnTo>
                      <a:pt x="40" y="126"/>
                    </a:lnTo>
                    <a:lnTo>
                      <a:pt x="29" y="130"/>
                    </a:lnTo>
                    <a:lnTo>
                      <a:pt x="19" y="133"/>
                    </a:lnTo>
                    <a:lnTo>
                      <a:pt x="11" y="137"/>
                    </a:lnTo>
                    <a:lnTo>
                      <a:pt x="0" y="141"/>
                    </a:lnTo>
                    <a:lnTo>
                      <a:pt x="42" y="53"/>
                    </a:lnTo>
                    <a:lnTo>
                      <a:pt x="118" y="0"/>
                    </a:lnTo>
                    <a:lnTo>
                      <a:pt x="110" y="26"/>
                    </a:lnTo>
                    <a:lnTo>
                      <a:pt x="96" y="51"/>
                    </a:lnTo>
                    <a:lnTo>
                      <a:pt x="81" y="76"/>
                    </a:lnTo>
                    <a:lnTo>
                      <a:pt x="75" y="103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" name="Freeform 18"/>
              <p:cNvSpPr>
                <a:spLocks/>
              </p:cNvSpPr>
              <p:nvPr/>
            </p:nvSpPr>
            <p:spPr bwMode="auto">
              <a:xfrm>
                <a:off x="2770" y="1998"/>
                <a:ext cx="40" cy="88"/>
              </a:xfrm>
              <a:custGeom>
                <a:avLst/>
                <a:gdLst>
                  <a:gd name="T0" fmla="*/ 31 w 40"/>
                  <a:gd name="T1" fmla="*/ 29 h 88"/>
                  <a:gd name="T2" fmla="*/ 29 w 40"/>
                  <a:gd name="T3" fmla="*/ 44 h 88"/>
                  <a:gd name="T4" fmla="*/ 36 w 40"/>
                  <a:gd name="T5" fmla="*/ 60 h 88"/>
                  <a:gd name="T6" fmla="*/ 40 w 40"/>
                  <a:gd name="T7" fmla="*/ 75 h 88"/>
                  <a:gd name="T8" fmla="*/ 27 w 40"/>
                  <a:gd name="T9" fmla="*/ 88 h 88"/>
                  <a:gd name="T10" fmla="*/ 11 w 40"/>
                  <a:gd name="T11" fmla="*/ 69 h 88"/>
                  <a:gd name="T12" fmla="*/ 2 w 40"/>
                  <a:gd name="T13" fmla="*/ 46 h 88"/>
                  <a:gd name="T14" fmla="*/ 0 w 40"/>
                  <a:gd name="T15" fmla="*/ 23 h 88"/>
                  <a:gd name="T16" fmla="*/ 0 w 40"/>
                  <a:gd name="T17" fmla="*/ 0 h 88"/>
                  <a:gd name="T18" fmla="*/ 11 w 40"/>
                  <a:gd name="T19" fmla="*/ 4 h 88"/>
                  <a:gd name="T20" fmla="*/ 19 w 40"/>
                  <a:gd name="T21" fmla="*/ 12 h 88"/>
                  <a:gd name="T22" fmla="*/ 25 w 40"/>
                  <a:gd name="T23" fmla="*/ 21 h 88"/>
                  <a:gd name="T24" fmla="*/ 31 w 40"/>
                  <a:gd name="T25" fmla="*/ 29 h 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88"/>
                  <a:gd name="T41" fmla="*/ 40 w 40"/>
                  <a:gd name="T42" fmla="*/ 88 h 8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88">
                    <a:moveTo>
                      <a:pt x="31" y="29"/>
                    </a:moveTo>
                    <a:lnTo>
                      <a:pt x="29" y="44"/>
                    </a:lnTo>
                    <a:lnTo>
                      <a:pt x="36" y="60"/>
                    </a:lnTo>
                    <a:lnTo>
                      <a:pt x="40" y="75"/>
                    </a:lnTo>
                    <a:lnTo>
                      <a:pt x="27" y="88"/>
                    </a:lnTo>
                    <a:lnTo>
                      <a:pt x="11" y="69"/>
                    </a:lnTo>
                    <a:lnTo>
                      <a:pt x="2" y="46"/>
                    </a:lnTo>
                    <a:lnTo>
                      <a:pt x="0" y="23"/>
                    </a:lnTo>
                    <a:lnTo>
                      <a:pt x="0" y="0"/>
                    </a:lnTo>
                    <a:lnTo>
                      <a:pt x="11" y="4"/>
                    </a:lnTo>
                    <a:lnTo>
                      <a:pt x="19" y="12"/>
                    </a:lnTo>
                    <a:lnTo>
                      <a:pt x="25" y="21"/>
                    </a:lnTo>
                    <a:lnTo>
                      <a:pt x="31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Freeform 19"/>
              <p:cNvSpPr>
                <a:spLocks/>
              </p:cNvSpPr>
              <p:nvPr/>
            </p:nvSpPr>
            <p:spPr bwMode="auto">
              <a:xfrm>
                <a:off x="2414" y="2037"/>
                <a:ext cx="52" cy="30"/>
              </a:xfrm>
              <a:custGeom>
                <a:avLst/>
                <a:gdLst>
                  <a:gd name="T0" fmla="*/ 2 w 52"/>
                  <a:gd name="T1" fmla="*/ 30 h 30"/>
                  <a:gd name="T2" fmla="*/ 0 w 52"/>
                  <a:gd name="T3" fmla="*/ 26 h 30"/>
                  <a:gd name="T4" fmla="*/ 12 w 52"/>
                  <a:gd name="T5" fmla="*/ 21 h 30"/>
                  <a:gd name="T6" fmla="*/ 25 w 52"/>
                  <a:gd name="T7" fmla="*/ 13 h 30"/>
                  <a:gd name="T8" fmla="*/ 37 w 52"/>
                  <a:gd name="T9" fmla="*/ 5 h 30"/>
                  <a:gd name="T10" fmla="*/ 52 w 52"/>
                  <a:gd name="T11" fmla="*/ 0 h 30"/>
                  <a:gd name="T12" fmla="*/ 47 w 52"/>
                  <a:gd name="T13" fmla="*/ 11 h 30"/>
                  <a:gd name="T14" fmla="*/ 37 w 52"/>
                  <a:gd name="T15" fmla="*/ 19 h 30"/>
                  <a:gd name="T16" fmla="*/ 21 w 52"/>
                  <a:gd name="T17" fmla="*/ 26 h 30"/>
                  <a:gd name="T18" fmla="*/ 2 w 52"/>
                  <a:gd name="T19" fmla="*/ 30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30"/>
                  <a:gd name="T32" fmla="*/ 52 w 52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30">
                    <a:moveTo>
                      <a:pt x="2" y="30"/>
                    </a:moveTo>
                    <a:lnTo>
                      <a:pt x="0" y="26"/>
                    </a:lnTo>
                    <a:lnTo>
                      <a:pt x="12" y="21"/>
                    </a:lnTo>
                    <a:lnTo>
                      <a:pt x="25" y="13"/>
                    </a:lnTo>
                    <a:lnTo>
                      <a:pt x="37" y="5"/>
                    </a:lnTo>
                    <a:lnTo>
                      <a:pt x="52" y="0"/>
                    </a:lnTo>
                    <a:lnTo>
                      <a:pt x="47" y="11"/>
                    </a:lnTo>
                    <a:lnTo>
                      <a:pt x="37" y="19"/>
                    </a:lnTo>
                    <a:lnTo>
                      <a:pt x="21" y="26"/>
                    </a:lnTo>
                    <a:lnTo>
                      <a:pt x="2" y="3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Freeform 20"/>
              <p:cNvSpPr>
                <a:spLocks/>
              </p:cNvSpPr>
              <p:nvPr/>
            </p:nvSpPr>
            <p:spPr bwMode="auto">
              <a:xfrm>
                <a:off x="2706" y="2038"/>
                <a:ext cx="39" cy="88"/>
              </a:xfrm>
              <a:custGeom>
                <a:avLst/>
                <a:gdLst>
                  <a:gd name="T0" fmla="*/ 35 w 39"/>
                  <a:gd name="T1" fmla="*/ 88 h 88"/>
                  <a:gd name="T2" fmla="*/ 19 w 39"/>
                  <a:gd name="T3" fmla="*/ 88 h 88"/>
                  <a:gd name="T4" fmla="*/ 12 w 39"/>
                  <a:gd name="T5" fmla="*/ 81 h 88"/>
                  <a:gd name="T6" fmla="*/ 10 w 39"/>
                  <a:gd name="T7" fmla="*/ 67 h 88"/>
                  <a:gd name="T8" fmla="*/ 8 w 39"/>
                  <a:gd name="T9" fmla="*/ 56 h 88"/>
                  <a:gd name="T10" fmla="*/ 10 w 39"/>
                  <a:gd name="T11" fmla="*/ 41 h 88"/>
                  <a:gd name="T12" fmla="*/ 4 w 39"/>
                  <a:gd name="T13" fmla="*/ 27 h 88"/>
                  <a:gd name="T14" fmla="*/ 0 w 39"/>
                  <a:gd name="T15" fmla="*/ 14 h 88"/>
                  <a:gd name="T16" fmla="*/ 4 w 39"/>
                  <a:gd name="T17" fmla="*/ 0 h 88"/>
                  <a:gd name="T18" fmla="*/ 21 w 39"/>
                  <a:gd name="T19" fmla="*/ 20 h 88"/>
                  <a:gd name="T20" fmla="*/ 33 w 39"/>
                  <a:gd name="T21" fmla="*/ 41 h 88"/>
                  <a:gd name="T22" fmla="*/ 39 w 39"/>
                  <a:gd name="T23" fmla="*/ 65 h 88"/>
                  <a:gd name="T24" fmla="*/ 35 w 39"/>
                  <a:gd name="T25" fmla="*/ 88 h 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88"/>
                  <a:gd name="T41" fmla="*/ 39 w 39"/>
                  <a:gd name="T42" fmla="*/ 88 h 8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88">
                    <a:moveTo>
                      <a:pt x="35" y="88"/>
                    </a:moveTo>
                    <a:lnTo>
                      <a:pt x="19" y="88"/>
                    </a:lnTo>
                    <a:lnTo>
                      <a:pt x="12" y="81"/>
                    </a:lnTo>
                    <a:lnTo>
                      <a:pt x="10" y="67"/>
                    </a:lnTo>
                    <a:lnTo>
                      <a:pt x="8" y="56"/>
                    </a:lnTo>
                    <a:lnTo>
                      <a:pt x="10" y="41"/>
                    </a:lnTo>
                    <a:lnTo>
                      <a:pt x="4" y="27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21" y="20"/>
                    </a:lnTo>
                    <a:lnTo>
                      <a:pt x="33" y="41"/>
                    </a:lnTo>
                    <a:lnTo>
                      <a:pt x="39" y="65"/>
                    </a:lnTo>
                    <a:lnTo>
                      <a:pt x="35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Freeform 21"/>
              <p:cNvSpPr>
                <a:spLocks/>
              </p:cNvSpPr>
              <p:nvPr/>
            </p:nvSpPr>
            <p:spPr bwMode="auto">
              <a:xfrm>
                <a:off x="2646" y="2102"/>
                <a:ext cx="41" cy="74"/>
              </a:xfrm>
              <a:custGeom>
                <a:avLst/>
                <a:gdLst>
                  <a:gd name="T0" fmla="*/ 37 w 41"/>
                  <a:gd name="T1" fmla="*/ 45 h 74"/>
                  <a:gd name="T2" fmla="*/ 37 w 41"/>
                  <a:gd name="T3" fmla="*/ 53 h 74"/>
                  <a:gd name="T4" fmla="*/ 39 w 41"/>
                  <a:gd name="T5" fmla="*/ 61 h 74"/>
                  <a:gd name="T6" fmla="*/ 41 w 41"/>
                  <a:gd name="T7" fmla="*/ 66 h 74"/>
                  <a:gd name="T8" fmla="*/ 41 w 41"/>
                  <a:gd name="T9" fmla="*/ 72 h 74"/>
                  <a:gd name="T10" fmla="*/ 33 w 41"/>
                  <a:gd name="T11" fmla="*/ 74 h 74"/>
                  <a:gd name="T12" fmla="*/ 25 w 41"/>
                  <a:gd name="T13" fmla="*/ 74 h 74"/>
                  <a:gd name="T14" fmla="*/ 17 w 41"/>
                  <a:gd name="T15" fmla="*/ 70 h 74"/>
                  <a:gd name="T16" fmla="*/ 12 w 41"/>
                  <a:gd name="T17" fmla="*/ 65 h 74"/>
                  <a:gd name="T18" fmla="*/ 10 w 41"/>
                  <a:gd name="T19" fmla="*/ 49 h 74"/>
                  <a:gd name="T20" fmla="*/ 6 w 41"/>
                  <a:gd name="T21" fmla="*/ 34 h 74"/>
                  <a:gd name="T22" fmla="*/ 4 w 41"/>
                  <a:gd name="T23" fmla="*/ 17 h 74"/>
                  <a:gd name="T24" fmla="*/ 0 w 41"/>
                  <a:gd name="T25" fmla="*/ 0 h 74"/>
                  <a:gd name="T26" fmla="*/ 17 w 41"/>
                  <a:gd name="T27" fmla="*/ 1 h 74"/>
                  <a:gd name="T28" fmla="*/ 25 w 41"/>
                  <a:gd name="T29" fmla="*/ 15 h 74"/>
                  <a:gd name="T30" fmla="*/ 29 w 41"/>
                  <a:gd name="T31" fmla="*/ 32 h 74"/>
                  <a:gd name="T32" fmla="*/ 37 w 41"/>
                  <a:gd name="T33" fmla="*/ 45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74"/>
                  <a:gd name="T53" fmla="*/ 41 w 41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74">
                    <a:moveTo>
                      <a:pt x="37" y="45"/>
                    </a:moveTo>
                    <a:lnTo>
                      <a:pt x="37" y="53"/>
                    </a:lnTo>
                    <a:lnTo>
                      <a:pt x="39" y="61"/>
                    </a:lnTo>
                    <a:lnTo>
                      <a:pt x="41" y="66"/>
                    </a:lnTo>
                    <a:lnTo>
                      <a:pt x="41" y="72"/>
                    </a:lnTo>
                    <a:lnTo>
                      <a:pt x="33" y="74"/>
                    </a:lnTo>
                    <a:lnTo>
                      <a:pt x="25" y="74"/>
                    </a:lnTo>
                    <a:lnTo>
                      <a:pt x="17" y="70"/>
                    </a:lnTo>
                    <a:lnTo>
                      <a:pt x="12" y="65"/>
                    </a:lnTo>
                    <a:lnTo>
                      <a:pt x="10" y="49"/>
                    </a:lnTo>
                    <a:lnTo>
                      <a:pt x="6" y="34"/>
                    </a:lnTo>
                    <a:lnTo>
                      <a:pt x="4" y="17"/>
                    </a:lnTo>
                    <a:lnTo>
                      <a:pt x="0" y="0"/>
                    </a:lnTo>
                    <a:lnTo>
                      <a:pt x="17" y="1"/>
                    </a:lnTo>
                    <a:lnTo>
                      <a:pt x="25" y="15"/>
                    </a:lnTo>
                    <a:lnTo>
                      <a:pt x="29" y="32"/>
                    </a:lnTo>
                    <a:lnTo>
                      <a:pt x="37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" name="Freeform 22"/>
              <p:cNvSpPr>
                <a:spLocks/>
              </p:cNvSpPr>
              <p:nvPr/>
            </p:nvSpPr>
            <p:spPr bwMode="auto">
              <a:xfrm>
                <a:off x="2580" y="2128"/>
                <a:ext cx="56" cy="107"/>
              </a:xfrm>
              <a:custGeom>
                <a:avLst/>
                <a:gdLst>
                  <a:gd name="T0" fmla="*/ 10 w 56"/>
                  <a:gd name="T1" fmla="*/ 0 h 107"/>
                  <a:gd name="T2" fmla="*/ 27 w 56"/>
                  <a:gd name="T3" fmla="*/ 25 h 107"/>
                  <a:gd name="T4" fmla="*/ 41 w 56"/>
                  <a:gd name="T5" fmla="*/ 50 h 107"/>
                  <a:gd name="T6" fmla="*/ 51 w 56"/>
                  <a:gd name="T7" fmla="*/ 77 h 107"/>
                  <a:gd name="T8" fmla="*/ 56 w 56"/>
                  <a:gd name="T9" fmla="*/ 104 h 107"/>
                  <a:gd name="T10" fmla="*/ 51 w 56"/>
                  <a:gd name="T11" fmla="*/ 105 h 107"/>
                  <a:gd name="T12" fmla="*/ 47 w 56"/>
                  <a:gd name="T13" fmla="*/ 107 h 107"/>
                  <a:gd name="T14" fmla="*/ 41 w 56"/>
                  <a:gd name="T15" fmla="*/ 107 h 107"/>
                  <a:gd name="T16" fmla="*/ 37 w 56"/>
                  <a:gd name="T17" fmla="*/ 107 h 107"/>
                  <a:gd name="T18" fmla="*/ 33 w 56"/>
                  <a:gd name="T19" fmla="*/ 94 h 107"/>
                  <a:gd name="T20" fmla="*/ 27 w 56"/>
                  <a:gd name="T21" fmla="*/ 81 h 107"/>
                  <a:gd name="T22" fmla="*/ 20 w 56"/>
                  <a:gd name="T23" fmla="*/ 67 h 107"/>
                  <a:gd name="T24" fmla="*/ 16 w 56"/>
                  <a:gd name="T25" fmla="*/ 54 h 107"/>
                  <a:gd name="T26" fmla="*/ 12 w 56"/>
                  <a:gd name="T27" fmla="*/ 39 h 107"/>
                  <a:gd name="T28" fmla="*/ 4 w 56"/>
                  <a:gd name="T29" fmla="*/ 23 h 107"/>
                  <a:gd name="T30" fmla="*/ 0 w 56"/>
                  <a:gd name="T31" fmla="*/ 10 h 107"/>
                  <a:gd name="T32" fmla="*/ 10 w 56"/>
                  <a:gd name="T33" fmla="*/ 0 h 1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107"/>
                  <a:gd name="T53" fmla="*/ 56 w 56"/>
                  <a:gd name="T54" fmla="*/ 107 h 1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107">
                    <a:moveTo>
                      <a:pt x="10" y="0"/>
                    </a:moveTo>
                    <a:lnTo>
                      <a:pt x="27" y="25"/>
                    </a:lnTo>
                    <a:lnTo>
                      <a:pt x="41" y="50"/>
                    </a:lnTo>
                    <a:lnTo>
                      <a:pt x="51" y="77"/>
                    </a:lnTo>
                    <a:lnTo>
                      <a:pt x="56" y="104"/>
                    </a:lnTo>
                    <a:lnTo>
                      <a:pt x="51" y="105"/>
                    </a:lnTo>
                    <a:lnTo>
                      <a:pt x="47" y="107"/>
                    </a:lnTo>
                    <a:lnTo>
                      <a:pt x="41" y="107"/>
                    </a:lnTo>
                    <a:lnTo>
                      <a:pt x="37" y="107"/>
                    </a:lnTo>
                    <a:lnTo>
                      <a:pt x="33" y="94"/>
                    </a:lnTo>
                    <a:lnTo>
                      <a:pt x="27" y="81"/>
                    </a:lnTo>
                    <a:lnTo>
                      <a:pt x="20" y="67"/>
                    </a:lnTo>
                    <a:lnTo>
                      <a:pt x="16" y="54"/>
                    </a:lnTo>
                    <a:lnTo>
                      <a:pt x="12" y="39"/>
                    </a:lnTo>
                    <a:lnTo>
                      <a:pt x="4" y="23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" name="Freeform 23"/>
              <p:cNvSpPr>
                <a:spLocks/>
              </p:cNvSpPr>
              <p:nvPr/>
            </p:nvSpPr>
            <p:spPr bwMode="auto">
              <a:xfrm>
                <a:off x="2839" y="2136"/>
                <a:ext cx="25" cy="31"/>
              </a:xfrm>
              <a:custGeom>
                <a:avLst/>
                <a:gdLst>
                  <a:gd name="T0" fmla="*/ 8 w 25"/>
                  <a:gd name="T1" fmla="*/ 31 h 31"/>
                  <a:gd name="T2" fmla="*/ 4 w 25"/>
                  <a:gd name="T3" fmla="*/ 29 h 31"/>
                  <a:gd name="T4" fmla="*/ 2 w 25"/>
                  <a:gd name="T5" fmla="*/ 25 h 31"/>
                  <a:gd name="T6" fmla="*/ 0 w 25"/>
                  <a:gd name="T7" fmla="*/ 21 h 31"/>
                  <a:gd name="T8" fmla="*/ 0 w 25"/>
                  <a:gd name="T9" fmla="*/ 17 h 31"/>
                  <a:gd name="T10" fmla="*/ 6 w 25"/>
                  <a:gd name="T11" fmla="*/ 13 h 31"/>
                  <a:gd name="T12" fmla="*/ 12 w 25"/>
                  <a:gd name="T13" fmla="*/ 8 h 31"/>
                  <a:gd name="T14" fmla="*/ 18 w 25"/>
                  <a:gd name="T15" fmla="*/ 4 h 31"/>
                  <a:gd name="T16" fmla="*/ 25 w 25"/>
                  <a:gd name="T17" fmla="*/ 0 h 31"/>
                  <a:gd name="T18" fmla="*/ 8 w 25"/>
                  <a:gd name="T19" fmla="*/ 31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31"/>
                  <a:gd name="T32" fmla="*/ 25 w 25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31">
                    <a:moveTo>
                      <a:pt x="8" y="31"/>
                    </a:moveTo>
                    <a:lnTo>
                      <a:pt x="4" y="29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6" y="13"/>
                    </a:lnTo>
                    <a:lnTo>
                      <a:pt x="12" y="8"/>
                    </a:lnTo>
                    <a:lnTo>
                      <a:pt x="18" y="4"/>
                    </a:lnTo>
                    <a:lnTo>
                      <a:pt x="25" y="0"/>
                    </a:lnTo>
                    <a:lnTo>
                      <a:pt x="8" y="31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Freeform 24"/>
              <p:cNvSpPr>
                <a:spLocks/>
              </p:cNvSpPr>
              <p:nvPr/>
            </p:nvSpPr>
            <p:spPr bwMode="auto">
              <a:xfrm>
                <a:off x="2526" y="2153"/>
                <a:ext cx="2715" cy="471"/>
              </a:xfrm>
              <a:custGeom>
                <a:avLst/>
                <a:gdLst>
                  <a:gd name="T0" fmla="*/ 2715 w 2715"/>
                  <a:gd name="T1" fmla="*/ 56 h 471"/>
                  <a:gd name="T2" fmla="*/ 2705 w 2715"/>
                  <a:gd name="T3" fmla="*/ 109 h 471"/>
                  <a:gd name="T4" fmla="*/ 2667 w 2715"/>
                  <a:gd name="T5" fmla="*/ 121 h 471"/>
                  <a:gd name="T6" fmla="*/ 2628 w 2715"/>
                  <a:gd name="T7" fmla="*/ 121 h 471"/>
                  <a:gd name="T8" fmla="*/ 2473 w 2715"/>
                  <a:gd name="T9" fmla="*/ 145 h 471"/>
                  <a:gd name="T10" fmla="*/ 2255 w 2715"/>
                  <a:gd name="T11" fmla="*/ 178 h 471"/>
                  <a:gd name="T12" fmla="*/ 2033 w 2715"/>
                  <a:gd name="T13" fmla="*/ 207 h 471"/>
                  <a:gd name="T14" fmla="*/ 1809 w 2715"/>
                  <a:gd name="T15" fmla="*/ 235 h 471"/>
                  <a:gd name="T16" fmla="*/ 1587 w 2715"/>
                  <a:gd name="T17" fmla="*/ 264 h 471"/>
                  <a:gd name="T18" fmla="*/ 1420 w 2715"/>
                  <a:gd name="T19" fmla="*/ 287 h 471"/>
                  <a:gd name="T20" fmla="*/ 1355 w 2715"/>
                  <a:gd name="T21" fmla="*/ 293 h 471"/>
                  <a:gd name="T22" fmla="*/ 1291 w 2715"/>
                  <a:gd name="T23" fmla="*/ 300 h 471"/>
                  <a:gd name="T24" fmla="*/ 1223 w 2715"/>
                  <a:gd name="T25" fmla="*/ 308 h 471"/>
                  <a:gd name="T26" fmla="*/ 1156 w 2715"/>
                  <a:gd name="T27" fmla="*/ 316 h 471"/>
                  <a:gd name="T28" fmla="*/ 1088 w 2715"/>
                  <a:gd name="T29" fmla="*/ 323 h 471"/>
                  <a:gd name="T30" fmla="*/ 1057 w 2715"/>
                  <a:gd name="T31" fmla="*/ 329 h 471"/>
                  <a:gd name="T32" fmla="*/ 1024 w 2715"/>
                  <a:gd name="T33" fmla="*/ 335 h 471"/>
                  <a:gd name="T34" fmla="*/ 939 w 2715"/>
                  <a:gd name="T35" fmla="*/ 344 h 471"/>
                  <a:gd name="T36" fmla="*/ 750 w 2715"/>
                  <a:gd name="T37" fmla="*/ 367 h 471"/>
                  <a:gd name="T38" fmla="*/ 564 w 2715"/>
                  <a:gd name="T39" fmla="*/ 390 h 471"/>
                  <a:gd name="T40" fmla="*/ 375 w 2715"/>
                  <a:gd name="T41" fmla="*/ 415 h 471"/>
                  <a:gd name="T42" fmla="*/ 188 w 2715"/>
                  <a:gd name="T43" fmla="*/ 442 h 471"/>
                  <a:gd name="T44" fmla="*/ 2 w 2715"/>
                  <a:gd name="T45" fmla="*/ 471 h 471"/>
                  <a:gd name="T46" fmla="*/ 12 w 2715"/>
                  <a:gd name="T47" fmla="*/ 450 h 471"/>
                  <a:gd name="T48" fmla="*/ 27 w 2715"/>
                  <a:gd name="T49" fmla="*/ 407 h 471"/>
                  <a:gd name="T50" fmla="*/ 68 w 2715"/>
                  <a:gd name="T51" fmla="*/ 377 h 471"/>
                  <a:gd name="T52" fmla="*/ 141 w 2715"/>
                  <a:gd name="T53" fmla="*/ 365 h 471"/>
                  <a:gd name="T54" fmla="*/ 215 w 2715"/>
                  <a:gd name="T55" fmla="*/ 354 h 471"/>
                  <a:gd name="T56" fmla="*/ 387 w 2715"/>
                  <a:gd name="T57" fmla="*/ 331 h 471"/>
                  <a:gd name="T58" fmla="*/ 607 w 2715"/>
                  <a:gd name="T59" fmla="*/ 298 h 471"/>
                  <a:gd name="T60" fmla="*/ 829 w 2715"/>
                  <a:gd name="T61" fmla="*/ 268 h 471"/>
                  <a:gd name="T62" fmla="*/ 1049 w 2715"/>
                  <a:gd name="T63" fmla="*/ 237 h 471"/>
                  <a:gd name="T64" fmla="*/ 1266 w 2715"/>
                  <a:gd name="T65" fmla="*/ 203 h 471"/>
                  <a:gd name="T66" fmla="*/ 1449 w 2715"/>
                  <a:gd name="T67" fmla="*/ 172 h 471"/>
                  <a:gd name="T68" fmla="*/ 1565 w 2715"/>
                  <a:gd name="T69" fmla="*/ 157 h 471"/>
                  <a:gd name="T70" fmla="*/ 1681 w 2715"/>
                  <a:gd name="T71" fmla="*/ 144 h 471"/>
                  <a:gd name="T72" fmla="*/ 1797 w 2715"/>
                  <a:gd name="T73" fmla="*/ 128 h 471"/>
                  <a:gd name="T74" fmla="*/ 1911 w 2715"/>
                  <a:gd name="T75" fmla="*/ 113 h 471"/>
                  <a:gd name="T76" fmla="*/ 2027 w 2715"/>
                  <a:gd name="T77" fmla="*/ 98 h 471"/>
                  <a:gd name="T78" fmla="*/ 2126 w 2715"/>
                  <a:gd name="T79" fmla="*/ 82 h 471"/>
                  <a:gd name="T80" fmla="*/ 2226 w 2715"/>
                  <a:gd name="T81" fmla="*/ 67 h 471"/>
                  <a:gd name="T82" fmla="*/ 2327 w 2715"/>
                  <a:gd name="T83" fmla="*/ 52 h 471"/>
                  <a:gd name="T84" fmla="*/ 2429 w 2715"/>
                  <a:gd name="T85" fmla="*/ 36 h 471"/>
                  <a:gd name="T86" fmla="*/ 2526 w 2715"/>
                  <a:gd name="T87" fmla="*/ 21 h 471"/>
                  <a:gd name="T88" fmla="*/ 2591 w 2715"/>
                  <a:gd name="T89" fmla="*/ 12 h 471"/>
                  <a:gd name="T90" fmla="*/ 2636 w 2715"/>
                  <a:gd name="T91" fmla="*/ 10 h 471"/>
                  <a:gd name="T92" fmla="*/ 2682 w 2715"/>
                  <a:gd name="T93" fmla="*/ 0 h 471"/>
                  <a:gd name="T94" fmla="*/ 2701 w 2715"/>
                  <a:gd name="T95" fmla="*/ 4 h 47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715"/>
                  <a:gd name="T145" fmla="*/ 0 h 471"/>
                  <a:gd name="T146" fmla="*/ 2715 w 2715"/>
                  <a:gd name="T147" fmla="*/ 471 h 47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715" h="471">
                    <a:moveTo>
                      <a:pt x="2707" y="8"/>
                    </a:moveTo>
                    <a:lnTo>
                      <a:pt x="2711" y="31"/>
                    </a:lnTo>
                    <a:lnTo>
                      <a:pt x="2715" y="56"/>
                    </a:lnTo>
                    <a:lnTo>
                      <a:pt x="2715" y="80"/>
                    </a:lnTo>
                    <a:lnTo>
                      <a:pt x="2715" y="105"/>
                    </a:lnTo>
                    <a:lnTo>
                      <a:pt x="2705" y="109"/>
                    </a:lnTo>
                    <a:lnTo>
                      <a:pt x="2692" y="115"/>
                    </a:lnTo>
                    <a:lnTo>
                      <a:pt x="2680" y="117"/>
                    </a:lnTo>
                    <a:lnTo>
                      <a:pt x="2667" y="121"/>
                    </a:lnTo>
                    <a:lnTo>
                      <a:pt x="2653" y="121"/>
                    </a:lnTo>
                    <a:lnTo>
                      <a:pt x="2640" y="123"/>
                    </a:lnTo>
                    <a:lnTo>
                      <a:pt x="2628" y="121"/>
                    </a:lnTo>
                    <a:lnTo>
                      <a:pt x="2616" y="119"/>
                    </a:lnTo>
                    <a:lnTo>
                      <a:pt x="2545" y="132"/>
                    </a:lnTo>
                    <a:lnTo>
                      <a:pt x="2473" y="145"/>
                    </a:lnTo>
                    <a:lnTo>
                      <a:pt x="2402" y="157"/>
                    </a:lnTo>
                    <a:lnTo>
                      <a:pt x="2327" y="168"/>
                    </a:lnTo>
                    <a:lnTo>
                      <a:pt x="2255" y="178"/>
                    </a:lnTo>
                    <a:lnTo>
                      <a:pt x="2182" y="189"/>
                    </a:lnTo>
                    <a:lnTo>
                      <a:pt x="2108" y="199"/>
                    </a:lnTo>
                    <a:lnTo>
                      <a:pt x="2033" y="207"/>
                    </a:lnTo>
                    <a:lnTo>
                      <a:pt x="1958" y="216"/>
                    </a:lnTo>
                    <a:lnTo>
                      <a:pt x="1884" y="226"/>
                    </a:lnTo>
                    <a:lnTo>
                      <a:pt x="1809" y="235"/>
                    </a:lnTo>
                    <a:lnTo>
                      <a:pt x="1735" y="245"/>
                    </a:lnTo>
                    <a:lnTo>
                      <a:pt x="1662" y="254"/>
                    </a:lnTo>
                    <a:lnTo>
                      <a:pt x="1587" y="264"/>
                    </a:lnTo>
                    <a:lnTo>
                      <a:pt x="1513" y="274"/>
                    </a:lnTo>
                    <a:lnTo>
                      <a:pt x="1440" y="285"/>
                    </a:lnTo>
                    <a:lnTo>
                      <a:pt x="1420" y="287"/>
                    </a:lnTo>
                    <a:lnTo>
                      <a:pt x="1399" y="289"/>
                    </a:lnTo>
                    <a:lnTo>
                      <a:pt x="1378" y="291"/>
                    </a:lnTo>
                    <a:lnTo>
                      <a:pt x="1355" y="293"/>
                    </a:lnTo>
                    <a:lnTo>
                      <a:pt x="1335" y="295"/>
                    </a:lnTo>
                    <a:lnTo>
                      <a:pt x="1312" y="297"/>
                    </a:lnTo>
                    <a:lnTo>
                      <a:pt x="1291" y="300"/>
                    </a:lnTo>
                    <a:lnTo>
                      <a:pt x="1268" y="302"/>
                    </a:lnTo>
                    <a:lnTo>
                      <a:pt x="1245" y="304"/>
                    </a:lnTo>
                    <a:lnTo>
                      <a:pt x="1223" y="308"/>
                    </a:lnTo>
                    <a:lnTo>
                      <a:pt x="1200" y="310"/>
                    </a:lnTo>
                    <a:lnTo>
                      <a:pt x="1179" y="312"/>
                    </a:lnTo>
                    <a:lnTo>
                      <a:pt x="1156" y="316"/>
                    </a:lnTo>
                    <a:lnTo>
                      <a:pt x="1134" y="318"/>
                    </a:lnTo>
                    <a:lnTo>
                      <a:pt x="1111" y="321"/>
                    </a:lnTo>
                    <a:lnTo>
                      <a:pt x="1088" y="323"/>
                    </a:lnTo>
                    <a:lnTo>
                      <a:pt x="1078" y="325"/>
                    </a:lnTo>
                    <a:lnTo>
                      <a:pt x="1067" y="327"/>
                    </a:lnTo>
                    <a:lnTo>
                      <a:pt x="1057" y="329"/>
                    </a:lnTo>
                    <a:lnTo>
                      <a:pt x="1046" y="331"/>
                    </a:lnTo>
                    <a:lnTo>
                      <a:pt x="1036" y="333"/>
                    </a:lnTo>
                    <a:lnTo>
                      <a:pt x="1024" y="335"/>
                    </a:lnTo>
                    <a:lnTo>
                      <a:pt x="1013" y="337"/>
                    </a:lnTo>
                    <a:lnTo>
                      <a:pt x="1001" y="337"/>
                    </a:lnTo>
                    <a:lnTo>
                      <a:pt x="939" y="344"/>
                    </a:lnTo>
                    <a:lnTo>
                      <a:pt x="876" y="352"/>
                    </a:lnTo>
                    <a:lnTo>
                      <a:pt x="812" y="360"/>
                    </a:lnTo>
                    <a:lnTo>
                      <a:pt x="750" y="367"/>
                    </a:lnTo>
                    <a:lnTo>
                      <a:pt x="688" y="375"/>
                    </a:lnTo>
                    <a:lnTo>
                      <a:pt x="626" y="383"/>
                    </a:lnTo>
                    <a:lnTo>
                      <a:pt x="564" y="390"/>
                    </a:lnTo>
                    <a:lnTo>
                      <a:pt x="501" y="398"/>
                    </a:lnTo>
                    <a:lnTo>
                      <a:pt x="437" y="407"/>
                    </a:lnTo>
                    <a:lnTo>
                      <a:pt x="375" y="415"/>
                    </a:lnTo>
                    <a:lnTo>
                      <a:pt x="313" y="423"/>
                    </a:lnTo>
                    <a:lnTo>
                      <a:pt x="251" y="432"/>
                    </a:lnTo>
                    <a:lnTo>
                      <a:pt x="188" y="442"/>
                    </a:lnTo>
                    <a:lnTo>
                      <a:pt x="126" y="451"/>
                    </a:lnTo>
                    <a:lnTo>
                      <a:pt x="64" y="461"/>
                    </a:lnTo>
                    <a:lnTo>
                      <a:pt x="2" y="471"/>
                    </a:lnTo>
                    <a:lnTo>
                      <a:pt x="0" y="463"/>
                    </a:lnTo>
                    <a:lnTo>
                      <a:pt x="4" y="455"/>
                    </a:lnTo>
                    <a:lnTo>
                      <a:pt x="12" y="450"/>
                    </a:lnTo>
                    <a:lnTo>
                      <a:pt x="16" y="442"/>
                    </a:lnTo>
                    <a:lnTo>
                      <a:pt x="20" y="425"/>
                    </a:lnTo>
                    <a:lnTo>
                      <a:pt x="27" y="407"/>
                    </a:lnTo>
                    <a:lnTo>
                      <a:pt x="33" y="390"/>
                    </a:lnTo>
                    <a:lnTo>
                      <a:pt x="43" y="375"/>
                    </a:lnTo>
                    <a:lnTo>
                      <a:pt x="68" y="377"/>
                    </a:lnTo>
                    <a:lnTo>
                      <a:pt x="93" y="375"/>
                    </a:lnTo>
                    <a:lnTo>
                      <a:pt x="118" y="371"/>
                    </a:lnTo>
                    <a:lnTo>
                      <a:pt x="141" y="365"/>
                    </a:lnTo>
                    <a:lnTo>
                      <a:pt x="166" y="362"/>
                    </a:lnTo>
                    <a:lnTo>
                      <a:pt x="188" y="356"/>
                    </a:lnTo>
                    <a:lnTo>
                      <a:pt x="215" y="354"/>
                    </a:lnTo>
                    <a:lnTo>
                      <a:pt x="240" y="354"/>
                    </a:lnTo>
                    <a:lnTo>
                      <a:pt x="313" y="342"/>
                    </a:lnTo>
                    <a:lnTo>
                      <a:pt x="387" y="331"/>
                    </a:lnTo>
                    <a:lnTo>
                      <a:pt x="460" y="320"/>
                    </a:lnTo>
                    <a:lnTo>
                      <a:pt x="534" y="310"/>
                    </a:lnTo>
                    <a:lnTo>
                      <a:pt x="607" y="298"/>
                    </a:lnTo>
                    <a:lnTo>
                      <a:pt x="682" y="289"/>
                    </a:lnTo>
                    <a:lnTo>
                      <a:pt x="754" y="279"/>
                    </a:lnTo>
                    <a:lnTo>
                      <a:pt x="829" y="268"/>
                    </a:lnTo>
                    <a:lnTo>
                      <a:pt x="901" y="258"/>
                    </a:lnTo>
                    <a:lnTo>
                      <a:pt x="976" y="249"/>
                    </a:lnTo>
                    <a:lnTo>
                      <a:pt x="1049" y="237"/>
                    </a:lnTo>
                    <a:lnTo>
                      <a:pt x="1121" y="226"/>
                    </a:lnTo>
                    <a:lnTo>
                      <a:pt x="1194" y="214"/>
                    </a:lnTo>
                    <a:lnTo>
                      <a:pt x="1266" y="203"/>
                    </a:lnTo>
                    <a:lnTo>
                      <a:pt x="1339" y="191"/>
                    </a:lnTo>
                    <a:lnTo>
                      <a:pt x="1409" y="178"/>
                    </a:lnTo>
                    <a:lnTo>
                      <a:pt x="1449" y="172"/>
                    </a:lnTo>
                    <a:lnTo>
                      <a:pt x="1486" y="168"/>
                    </a:lnTo>
                    <a:lnTo>
                      <a:pt x="1525" y="163"/>
                    </a:lnTo>
                    <a:lnTo>
                      <a:pt x="1565" y="157"/>
                    </a:lnTo>
                    <a:lnTo>
                      <a:pt x="1602" y="153"/>
                    </a:lnTo>
                    <a:lnTo>
                      <a:pt x="1641" y="147"/>
                    </a:lnTo>
                    <a:lnTo>
                      <a:pt x="1681" y="144"/>
                    </a:lnTo>
                    <a:lnTo>
                      <a:pt x="1718" y="138"/>
                    </a:lnTo>
                    <a:lnTo>
                      <a:pt x="1757" y="132"/>
                    </a:lnTo>
                    <a:lnTo>
                      <a:pt x="1797" y="128"/>
                    </a:lnTo>
                    <a:lnTo>
                      <a:pt x="1834" y="123"/>
                    </a:lnTo>
                    <a:lnTo>
                      <a:pt x="1873" y="117"/>
                    </a:lnTo>
                    <a:lnTo>
                      <a:pt x="1911" y="113"/>
                    </a:lnTo>
                    <a:lnTo>
                      <a:pt x="1950" y="107"/>
                    </a:lnTo>
                    <a:lnTo>
                      <a:pt x="1987" y="103"/>
                    </a:lnTo>
                    <a:lnTo>
                      <a:pt x="2027" y="98"/>
                    </a:lnTo>
                    <a:lnTo>
                      <a:pt x="2060" y="92"/>
                    </a:lnTo>
                    <a:lnTo>
                      <a:pt x="2093" y="86"/>
                    </a:lnTo>
                    <a:lnTo>
                      <a:pt x="2126" y="82"/>
                    </a:lnTo>
                    <a:lnTo>
                      <a:pt x="2160" y="77"/>
                    </a:lnTo>
                    <a:lnTo>
                      <a:pt x="2193" y="71"/>
                    </a:lnTo>
                    <a:lnTo>
                      <a:pt x="2226" y="67"/>
                    </a:lnTo>
                    <a:lnTo>
                      <a:pt x="2261" y="61"/>
                    </a:lnTo>
                    <a:lnTo>
                      <a:pt x="2294" y="56"/>
                    </a:lnTo>
                    <a:lnTo>
                      <a:pt x="2327" y="52"/>
                    </a:lnTo>
                    <a:lnTo>
                      <a:pt x="2361" y="46"/>
                    </a:lnTo>
                    <a:lnTo>
                      <a:pt x="2396" y="42"/>
                    </a:lnTo>
                    <a:lnTo>
                      <a:pt x="2429" y="36"/>
                    </a:lnTo>
                    <a:lnTo>
                      <a:pt x="2462" y="31"/>
                    </a:lnTo>
                    <a:lnTo>
                      <a:pt x="2495" y="27"/>
                    </a:lnTo>
                    <a:lnTo>
                      <a:pt x="2526" y="21"/>
                    </a:lnTo>
                    <a:lnTo>
                      <a:pt x="2560" y="15"/>
                    </a:lnTo>
                    <a:lnTo>
                      <a:pt x="2574" y="14"/>
                    </a:lnTo>
                    <a:lnTo>
                      <a:pt x="2591" y="12"/>
                    </a:lnTo>
                    <a:lnTo>
                      <a:pt x="2605" y="12"/>
                    </a:lnTo>
                    <a:lnTo>
                      <a:pt x="2622" y="10"/>
                    </a:lnTo>
                    <a:lnTo>
                      <a:pt x="2636" y="10"/>
                    </a:lnTo>
                    <a:lnTo>
                      <a:pt x="2653" y="8"/>
                    </a:lnTo>
                    <a:lnTo>
                      <a:pt x="2667" y="4"/>
                    </a:lnTo>
                    <a:lnTo>
                      <a:pt x="2682" y="0"/>
                    </a:lnTo>
                    <a:lnTo>
                      <a:pt x="2688" y="0"/>
                    </a:lnTo>
                    <a:lnTo>
                      <a:pt x="2694" y="0"/>
                    </a:lnTo>
                    <a:lnTo>
                      <a:pt x="2701" y="4"/>
                    </a:lnTo>
                    <a:lnTo>
                      <a:pt x="2707" y="8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" name="Freeform 25"/>
              <p:cNvSpPr>
                <a:spLocks/>
              </p:cNvSpPr>
              <p:nvPr/>
            </p:nvSpPr>
            <p:spPr bwMode="auto">
              <a:xfrm>
                <a:off x="2532" y="2161"/>
                <a:ext cx="54" cy="136"/>
              </a:xfrm>
              <a:custGeom>
                <a:avLst/>
                <a:gdLst>
                  <a:gd name="T0" fmla="*/ 4 w 54"/>
                  <a:gd name="T1" fmla="*/ 0 h 136"/>
                  <a:gd name="T2" fmla="*/ 14 w 54"/>
                  <a:gd name="T3" fmla="*/ 32 h 136"/>
                  <a:gd name="T4" fmla="*/ 29 w 54"/>
                  <a:gd name="T5" fmla="*/ 63 h 136"/>
                  <a:gd name="T6" fmla="*/ 43 w 54"/>
                  <a:gd name="T7" fmla="*/ 95 h 136"/>
                  <a:gd name="T8" fmla="*/ 54 w 54"/>
                  <a:gd name="T9" fmla="*/ 128 h 136"/>
                  <a:gd name="T10" fmla="*/ 37 w 54"/>
                  <a:gd name="T11" fmla="*/ 136 h 136"/>
                  <a:gd name="T12" fmla="*/ 21 w 54"/>
                  <a:gd name="T13" fmla="*/ 105 h 136"/>
                  <a:gd name="T14" fmla="*/ 10 w 54"/>
                  <a:gd name="T15" fmla="*/ 71 h 136"/>
                  <a:gd name="T16" fmla="*/ 4 w 54"/>
                  <a:gd name="T17" fmla="*/ 34 h 136"/>
                  <a:gd name="T18" fmla="*/ 0 w 54"/>
                  <a:gd name="T19" fmla="*/ 0 h 136"/>
                  <a:gd name="T20" fmla="*/ 4 w 54"/>
                  <a:gd name="T21" fmla="*/ 0 h 1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136"/>
                  <a:gd name="T35" fmla="*/ 54 w 54"/>
                  <a:gd name="T36" fmla="*/ 136 h 1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136">
                    <a:moveTo>
                      <a:pt x="4" y="0"/>
                    </a:moveTo>
                    <a:lnTo>
                      <a:pt x="14" y="32"/>
                    </a:lnTo>
                    <a:lnTo>
                      <a:pt x="29" y="63"/>
                    </a:lnTo>
                    <a:lnTo>
                      <a:pt x="43" y="95"/>
                    </a:lnTo>
                    <a:lnTo>
                      <a:pt x="54" y="128"/>
                    </a:lnTo>
                    <a:lnTo>
                      <a:pt x="37" y="136"/>
                    </a:lnTo>
                    <a:lnTo>
                      <a:pt x="21" y="105"/>
                    </a:lnTo>
                    <a:lnTo>
                      <a:pt x="10" y="71"/>
                    </a:lnTo>
                    <a:lnTo>
                      <a:pt x="4" y="34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" name="Freeform 26"/>
              <p:cNvSpPr>
                <a:spLocks/>
              </p:cNvSpPr>
              <p:nvPr/>
            </p:nvSpPr>
            <p:spPr bwMode="auto">
              <a:xfrm>
                <a:off x="2791" y="2180"/>
                <a:ext cx="21" cy="31"/>
              </a:xfrm>
              <a:custGeom>
                <a:avLst/>
                <a:gdLst>
                  <a:gd name="T0" fmla="*/ 21 w 21"/>
                  <a:gd name="T1" fmla="*/ 25 h 31"/>
                  <a:gd name="T2" fmla="*/ 17 w 21"/>
                  <a:gd name="T3" fmla="*/ 27 h 31"/>
                  <a:gd name="T4" fmla="*/ 15 w 21"/>
                  <a:gd name="T5" fmla="*/ 29 h 31"/>
                  <a:gd name="T6" fmla="*/ 10 w 21"/>
                  <a:gd name="T7" fmla="*/ 29 h 31"/>
                  <a:gd name="T8" fmla="*/ 6 w 21"/>
                  <a:gd name="T9" fmla="*/ 31 h 31"/>
                  <a:gd name="T10" fmla="*/ 0 w 21"/>
                  <a:gd name="T11" fmla="*/ 25 h 31"/>
                  <a:gd name="T12" fmla="*/ 2 w 21"/>
                  <a:gd name="T13" fmla="*/ 17 h 31"/>
                  <a:gd name="T14" fmla="*/ 4 w 21"/>
                  <a:gd name="T15" fmla="*/ 11 h 31"/>
                  <a:gd name="T16" fmla="*/ 2 w 21"/>
                  <a:gd name="T17" fmla="*/ 6 h 31"/>
                  <a:gd name="T18" fmla="*/ 12 w 21"/>
                  <a:gd name="T19" fmla="*/ 0 h 31"/>
                  <a:gd name="T20" fmla="*/ 17 w 21"/>
                  <a:gd name="T21" fmla="*/ 6 h 31"/>
                  <a:gd name="T22" fmla="*/ 19 w 21"/>
                  <a:gd name="T23" fmla="*/ 11 h 31"/>
                  <a:gd name="T24" fmla="*/ 21 w 21"/>
                  <a:gd name="T25" fmla="*/ 17 h 31"/>
                  <a:gd name="T26" fmla="*/ 21 w 21"/>
                  <a:gd name="T27" fmla="*/ 2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"/>
                  <a:gd name="T43" fmla="*/ 0 h 31"/>
                  <a:gd name="T44" fmla="*/ 21 w 21"/>
                  <a:gd name="T45" fmla="*/ 31 h 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" h="31">
                    <a:moveTo>
                      <a:pt x="21" y="25"/>
                    </a:moveTo>
                    <a:lnTo>
                      <a:pt x="17" y="27"/>
                    </a:lnTo>
                    <a:lnTo>
                      <a:pt x="15" y="29"/>
                    </a:lnTo>
                    <a:lnTo>
                      <a:pt x="10" y="29"/>
                    </a:lnTo>
                    <a:lnTo>
                      <a:pt x="6" y="31"/>
                    </a:lnTo>
                    <a:lnTo>
                      <a:pt x="0" y="25"/>
                    </a:lnTo>
                    <a:lnTo>
                      <a:pt x="2" y="17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12" y="0"/>
                    </a:lnTo>
                    <a:lnTo>
                      <a:pt x="17" y="6"/>
                    </a:lnTo>
                    <a:lnTo>
                      <a:pt x="19" y="11"/>
                    </a:lnTo>
                    <a:lnTo>
                      <a:pt x="21" y="17"/>
                    </a:lnTo>
                    <a:lnTo>
                      <a:pt x="21" y="25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Freeform 27"/>
              <p:cNvSpPr>
                <a:spLocks/>
              </p:cNvSpPr>
              <p:nvPr/>
            </p:nvSpPr>
            <p:spPr bwMode="auto">
              <a:xfrm>
                <a:off x="2457" y="2205"/>
                <a:ext cx="69" cy="149"/>
              </a:xfrm>
              <a:custGeom>
                <a:avLst/>
                <a:gdLst>
                  <a:gd name="T0" fmla="*/ 40 w 69"/>
                  <a:gd name="T1" fmla="*/ 50 h 149"/>
                  <a:gd name="T2" fmla="*/ 42 w 69"/>
                  <a:gd name="T3" fmla="*/ 46 h 149"/>
                  <a:gd name="T4" fmla="*/ 52 w 69"/>
                  <a:gd name="T5" fmla="*/ 69 h 149"/>
                  <a:gd name="T6" fmla="*/ 63 w 69"/>
                  <a:gd name="T7" fmla="*/ 93 h 149"/>
                  <a:gd name="T8" fmla="*/ 69 w 69"/>
                  <a:gd name="T9" fmla="*/ 118 h 149"/>
                  <a:gd name="T10" fmla="*/ 67 w 69"/>
                  <a:gd name="T11" fmla="*/ 143 h 149"/>
                  <a:gd name="T12" fmla="*/ 65 w 69"/>
                  <a:gd name="T13" fmla="*/ 149 h 149"/>
                  <a:gd name="T14" fmla="*/ 58 w 69"/>
                  <a:gd name="T15" fmla="*/ 149 h 149"/>
                  <a:gd name="T16" fmla="*/ 52 w 69"/>
                  <a:gd name="T17" fmla="*/ 147 h 149"/>
                  <a:gd name="T18" fmla="*/ 46 w 69"/>
                  <a:gd name="T19" fmla="*/ 147 h 149"/>
                  <a:gd name="T20" fmla="*/ 40 w 69"/>
                  <a:gd name="T21" fmla="*/ 130 h 149"/>
                  <a:gd name="T22" fmla="*/ 38 w 69"/>
                  <a:gd name="T23" fmla="*/ 111 h 149"/>
                  <a:gd name="T24" fmla="*/ 36 w 69"/>
                  <a:gd name="T25" fmla="*/ 92 h 149"/>
                  <a:gd name="T26" fmla="*/ 27 w 69"/>
                  <a:gd name="T27" fmla="*/ 76 h 149"/>
                  <a:gd name="T28" fmla="*/ 0 w 69"/>
                  <a:gd name="T29" fmla="*/ 0 h 149"/>
                  <a:gd name="T30" fmla="*/ 13 w 69"/>
                  <a:gd name="T31" fmla="*/ 7 h 149"/>
                  <a:gd name="T32" fmla="*/ 21 w 69"/>
                  <a:gd name="T33" fmla="*/ 21 h 149"/>
                  <a:gd name="T34" fmla="*/ 27 w 69"/>
                  <a:gd name="T35" fmla="*/ 36 h 149"/>
                  <a:gd name="T36" fmla="*/ 40 w 69"/>
                  <a:gd name="T37" fmla="*/ 50 h 1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9"/>
                  <a:gd name="T58" fmla="*/ 0 h 149"/>
                  <a:gd name="T59" fmla="*/ 69 w 69"/>
                  <a:gd name="T60" fmla="*/ 149 h 14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9" h="149">
                    <a:moveTo>
                      <a:pt x="40" y="50"/>
                    </a:moveTo>
                    <a:lnTo>
                      <a:pt x="42" y="46"/>
                    </a:lnTo>
                    <a:lnTo>
                      <a:pt x="52" y="69"/>
                    </a:lnTo>
                    <a:lnTo>
                      <a:pt x="63" y="93"/>
                    </a:lnTo>
                    <a:lnTo>
                      <a:pt x="69" y="118"/>
                    </a:lnTo>
                    <a:lnTo>
                      <a:pt x="67" y="143"/>
                    </a:lnTo>
                    <a:lnTo>
                      <a:pt x="65" y="149"/>
                    </a:lnTo>
                    <a:lnTo>
                      <a:pt x="58" y="149"/>
                    </a:lnTo>
                    <a:lnTo>
                      <a:pt x="52" y="147"/>
                    </a:lnTo>
                    <a:lnTo>
                      <a:pt x="46" y="147"/>
                    </a:lnTo>
                    <a:lnTo>
                      <a:pt x="40" y="130"/>
                    </a:lnTo>
                    <a:lnTo>
                      <a:pt x="38" y="111"/>
                    </a:lnTo>
                    <a:lnTo>
                      <a:pt x="36" y="92"/>
                    </a:lnTo>
                    <a:lnTo>
                      <a:pt x="27" y="76"/>
                    </a:lnTo>
                    <a:lnTo>
                      <a:pt x="0" y="0"/>
                    </a:lnTo>
                    <a:lnTo>
                      <a:pt x="13" y="7"/>
                    </a:lnTo>
                    <a:lnTo>
                      <a:pt x="21" y="21"/>
                    </a:lnTo>
                    <a:lnTo>
                      <a:pt x="27" y="36"/>
                    </a:lnTo>
                    <a:lnTo>
                      <a:pt x="4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6" name="Freeform 28"/>
              <p:cNvSpPr>
                <a:spLocks/>
              </p:cNvSpPr>
              <p:nvPr/>
            </p:nvSpPr>
            <p:spPr bwMode="auto">
              <a:xfrm>
                <a:off x="2731" y="2224"/>
                <a:ext cx="21" cy="13"/>
              </a:xfrm>
              <a:custGeom>
                <a:avLst/>
                <a:gdLst>
                  <a:gd name="T0" fmla="*/ 0 w 21"/>
                  <a:gd name="T1" fmla="*/ 13 h 13"/>
                  <a:gd name="T2" fmla="*/ 19 w 21"/>
                  <a:gd name="T3" fmla="*/ 0 h 13"/>
                  <a:gd name="T4" fmla="*/ 21 w 21"/>
                  <a:gd name="T5" fmla="*/ 2 h 13"/>
                  <a:gd name="T6" fmla="*/ 0 w 21"/>
                  <a:gd name="T7" fmla="*/ 13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13"/>
                  <a:gd name="T14" fmla="*/ 21 w 2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13">
                    <a:moveTo>
                      <a:pt x="0" y="13"/>
                    </a:moveTo>
                    <a:lnTo>
                      <a:pt x="19" y="0"/>
                    </a:lnTo>
                    <a:lnTo>
                      <a:pt x="21" y="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DC9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7" name="Freeform 29"/>
              <p:cNvSpPr>
                <a:spLocks/>
              </p:cNvSpPr>
              <p:nvPr/>
            </p:nvSpPr>
            <p:spPr bwMode="auto">
              <a:xfrm>
                <a:off x="2393" y="2232"/>
                <a:ext cx="68" cy="153"/>
              </a:xfrm>
              <a:custGeom>
                <a:avLst/>
                <a:gdLst>
                  <a:gd name="T0" fmla="*/ 39 w 68"/>
                  <a:gd name="T1" fmla="*/ 49 h 153"/>
                  <a:gd name="T2" fmla="*/ 50 w 68"/>
                  <a:gd name="T3" fmla="*/ 74 h 153"/>
                  <a:gd name="T4" fmla="*/ 62 w 68"/>
                  <a:gd name="T5" fmla="*/ 103 h 153"/>
                  <a:gd name="T6" fmla="*/ 68 w 68"/>
                  <a:gd name="T7" fmla="*/ 130 h 153"/>
                  <a:gd name="T8" fmla="*/ 58 w 68"/>
                  <a:gd name="T9" fmla="*/ 153 h 153"/>
                  <a:gd name="T10" fmla="*/ 35 w 68"/>
                  <a:gd name="T11" fmla="*/ 153 h 153"/>
                  <a:gd name="T12" fmla="*/ 29 w 68"/>
                  <a:gd name="T13" fmla="*/ 114 h 153"/>
                  <a:gd name="T14" fmla="*/ 23 w 68"/>
                  <a:gd name="T15" fmla="*/ 76 h 153"/>
                  <a:gd name="T16" fmla="*/ 13 w 68"/>
                  <a:gd name="T17" fmla="*/ 36 h 153"/>
                  <a:gd name="T18" fmla="*/ 0 w 68"/>
                  <a:gd name="T19" fmla="*/ 0 h 153"/>
                  <a:gd name="T20" fmla="*/ 13 w 68"/>
                  <a:gd name="T21" fmla="*/ 9 h 153"/>
                  <a:gd name="T22" fmla="*/ 21 w 68"/>
                  <a:gd name="T23" fmla="*/ 23 h 153"/>
                  <a:gd name="T24" fmla="*/ 27 w 68"/>
                  <a:gd name="T25" fmla="*/ 38 h 153"/>
                  <a:gd name="T26" fmla="*/ 39 w 68"/>
                  <a:gd name="T27" fmla="*/ 49 h 1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8"/>
                  <a:gd name="T43" fmla="*/ 0 h 153"/>
                  <a:gd name="T44" fmla="*/ 68 w 68"/>
                  <a:gd name="T45" fmla="*/ 153 h 1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8" h="153">
                    <a:moveTo>
                      <a:pt x="39" y="49"/>
                    </a:moveTo>
                    <a:lnTo>
                      <a:pt x="50" y="74"/>
                    </a:lnTo>
                    <a:lnTo>
                      <a:pt x="62" y="103"/>
                    </a:lnTo>
                    <a:lnTo>
                      <a:pt x="68" y="130"/>
                    </a:lnTo>
                    <a:lnTo>
                      <a:pt x="58" y="153"/>
                    </a:lnTo>
                    <a:lnTo>
                      <a:pt x="35" y="153"/>
                    </a:lnTo>
                    <a:lnTo>
                      <a:pt x="29" y="114"/>
                    </a:lnTo>
                    <a:lnTo>
                      <a:pt x="23" y="76"/>
                    </a:lnTo>
                    <a:lnTo>
                      <a:pt x="13" y="36"/>
                    </a:lnTo>
                    <a:lnTo>
                      <a:pt x="0" y="0"/>
                    </a:lnTo>
                    <a:lnTo>
                      <a:pt x="13" y="9"/>
                    </a:lnTo>
                    <a:lnTo>
                      <a:pt x="21" y="23"/>
                    </a:lnTo>
                    <a:lnTo>
                      <a:pt x="27" y="38"/>
                    </a:lnTo>
                    <a:lnTo>
                      <a:pt x="39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" name="Freeform 30"/>
              <p:cNvSpPr>
                <a:spLocks/>
              </p:cNvSpPr>
              <p:nvPr/>
            </p:nvSpPr>
            <p:spPr bwMode="auto">
              <a:xfrm>
                <a:off x="2242" y="2241"/>
                <a:ext cx="68" cy="176"/>
              </a:xfrm>
              <a:custGeom>
                <a:avLst/>
                <a:gdLst>
                  <a:gd name="T0" fmla="*/ 60 w 68"/>
                  <a:gd name="T1" fmla="*/ 126 h 176"/>
                  <a:gd name="T2" fmla="*/ 62 w 68"/>
                  <a:gd name="T3" fmla="*/ 140 h 176"/>
                  <a:gd name="T4" fmla="*/ 66 w 68"/>
                  <a:gd name="T5" fmla="*/ 149 h 176"/>
                  <a:gd name="T6" fmla="*/ 68 w 68"/>
                  <a:gd name="T7" fmla="*/ 161 h 176"/>
                  <a:gd name="T8" fmla="*/ 66 w 68"/>
                  <a:gd name="T9" fmla="*/ 172 h 176"/>
                  <a:gd name="T10" fmla="*/ 54 w 68"/>
                  <a:gd name="T11" fmla="*/ 176 h 176"/>
                  <a:gd name="T12" fmla="*/ 41 w 68"/>
                  <a:gd name="T13" fmla="*/ 172 h 176"/>
                  <a:gd name="T14" fmla="*/ 33 w 68"/>
                  <a:gd name="T15" fmla="*/ 163 h 176"/>
                  <a:gd name="T16" fmla="*/ 29 w 68"/>
                  <a:gd name="T17" fmla="*/ 153 h 176"/>
                  <a:gd name="T18" fmla="*/ 25 w 68"/>
                  <a:gd name="T19" fmla="*/ 113 h 176"/>
                  <a:gd name="T20" fmla="*/ 14 w 68"/>
                  <a:gd name="T21" fmla="*/ 75 h 176"/>
                  <a:gd name="T22" fmla="*/ 4 w 68"/>
                  <a:gd name="T23" fmla="*/ 38 h 176"/>
                  <a:gd name="T24" fmla="*/ 0 w 68"/>
                  <a:gd name="T25" fmla="*/ 0 h 176"/>
                  <a:gd name="T26" fmla="*/ 14 w 68"/>
                  <a:gd name="T27" fmla="*/ 31 h 176"/>
                  <a:gd name="T28" fmla="*/ 27 w 68"/>
                  <a:gd name="T29" fmla="*/ 63 h 176"/>
                  <a:gd name="T30" fmla="*/ 41 w 68"/>
                  <a:gd name="T31" fmla="*/ 96 h 176"/>
                  <a:gd name="T32" fmla="*/ 60 w 68"/>
                  <a:gd name="T33" fmla="*/ 126 h 1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176"/>
                  <a:gd name="T53" fmla="*/ 68 w 68"/>
                  <a:gd name="T54" fmla="*/ 176 h 1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176">
                    <a:moveTo>
                      <a:pt x="60" y="126"/>
                    </a:moveTo>
                    <a:lnTo>
                      <a:pt x="62" y="140"/>
                    </a:lnTo>
                    <a:lnTo>
                      <a:pt x="66" y="149"/>
                    </a:lnTo>
                    <a:lnTo>
                      <a:pt x="68" y="161"/>
                    </a:lnTo>
                    <a:lnTo>
                      <a:pt x="66" y="172"/>
                    </a:lnTo>
                    <a:lnTo>
                      <a:pt x="54" y="176"/>
                    </a:lnTo>
                    <a:lnTo>
                      <a:pt x="41" y="172"/>
                    </a:lnTo>
                    <a:lnTo>
                      <a:pt x="33" y="163"/>
                    </a:lnTo>
                    <a:lnTo>
                      <a:pt x="29" y="153"/>
                    </a:lnTo>
                    <a:lnTo>
                      <a:pt x="25" y="113"/>
                    </a:lnTo>
                    <a:lnTo>
                      <a:pt x="14" y="75"/>
                    </a:lnTo>
                    <a:lnTo>
                      <a:pt x="4" y="38"/>
                    </a:lnTo>
                    <a:lnTo>
                      <a:pt x="0" y="0"/>
                    </a:lnTo>
                    <a:lnTo>
                      <a:pt x="14" y="31"/>
                    </a:lnTo>
                    <a:lnTo>
                      <a:pt x="27" y="63"/>
                    </a:lnTo>
                    <a:lnTo>
                      <a:pt x="41" y="96"/>
                    </a:lnTo>
                    <a:lnTo>
                      <a:pt x="60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9" name="Freeform 31"/>
              <p:cNvSpPr>
                <a:spLocks/>
              </p:cNvSpPr>
              <p:nvPr/>
            </p:nvSpPr>
            <p:spPr bwMode="auto">
              <a:xfrm>
                <a:off x="2329" y="2264"/>
                <a:ext cx="58" cy="140"/>
              </a:xfrm>
              <a:custGeom>
                <a:avLst/>
                <a:gdLst>
                  <a:gd name="T0" fmla="*/ 31 w 58"/>
                  <a:gd name="T1" fmla="*/ 59 h 140"/>
                  <a:gd name="T2" fmla="*/ 41 w 58"/>
                  <a:gd name="T3" fmla="*/ 80 h 140"/>
                  <a:gd name="T4" fmla="*/ 54 w 58"/>
                  <a:gd name="T5" fmla="*/ 101 h 140"/>
                  <a:gd name="T6" fmla="*/ 58 w 58"/>
                  <a:gd name="T7" fmla="*/ 121 h 140"/>
                  <a:gd name="T8" fmla="*/ 41 w 58"/>
                  <a:gd name="T9" fmla="*/ 140 h 140"/>
                  <a:gd name="T10" fmla="*/ 23 w 58"/>
                  <a:gd name="T11" fmla="*/ 140 h 140"/>
                  <a:gd name="T12" fmla="*/ 18 w 58"/>
                  <a:gd name="T13" fmla="*/ 103 h 140"/>
                  <a:gd name="T14" fmla="*/ 10 w 58"/>
                  <a:gd name="T15" fmla="*/ 69 h 140"/>
                  <a:gd name="T16" fmla="*/ 2 w 58"/>
                  <a:gd name="T17" fmla="*/ 34 h 140"/>
                  <a:gd name="T18" fmla="*/ 0 w 58"/>
                  <a:gd name="T19" fmla="*/ 0 h 140"/>
                  <a:gd name="T20" fmla="*/ 14 w 58"/>
                  <a:gd name="T21" fmla="*/ 10 h 140"/>
                  <a:gd name="T22" fmla="*/ 23 w 58"/>
                  <a:gd name="T23" fmla="*/ 25 h 140"/>
                  <a:gd name="T24" fmla="*/ 27 w 58"/>
                  <a:gd name="T25" fmla="*/ 42 h 140"/>
                  <a:gd name="T26" fmla="*/ 31 w 58"/>
                  <a:gd name="T27" fmla="*/ 59 h 1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140"/>
                  <a:gd name="T44" fmla="*/ 58 w 58"/>
                  <a:gd name="T45" fmla="*/ 140 h 1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140">
                    <a:moveTo>
                      <a:pt x="31" y="59"/>
                    </a:moveTo>
                    <a:lnTo>
                      <a:pt x="41" y="80"/>
                    </a:lnTo>
                    <a:lnTo>
                      <a:pt x="54" y="101"/>
                    </a:lnTo>
                    <a:lnTo>
                      <a:pt x="58" y="121"/>
                    </a:lnTo>
                    <a:lnTo>
                      <a:pt x="41" y="140"/>
                    </a:lnTo>
                    <a:lnTo>
                      <a:pt x="23" y="140"/>
                    </a:lnTo>
                    <a:lnTo>
                      <a:pt x="18" y="103"/>
                    </a:lnTo>
                    <a:lnTo>
                      <a:pt x="10" y="69"/>
                    </a:lnTo>
                    <a:lnTo>
                      <a:pt x="2" y="34"/>
                    </a:lnTo>
                    <a:lnTo>
                      <a:pt x="0" y="0"/>
                    </a:lnTo>
                    <a:lnTo>
                      <a:pt x="14" y="10"/>
                    </a:lnTo>
                    <a:lnTo>
                      <a:pt x="23" y="25"/>
                    </a:lnTo>
                    <a:lnTo>
                      <a:pt x="27" y="42"/>
                    </a:lnTo>
                    <a:lnTo>
                      <a:pt x="31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0" name="Freeform 32"/>
              <p:cNvSpPr>
                <a:spLocks/>
              </p:cNvSpPr>
              <p:nvPr/>
            </p:nvSpPr>
            <p:spPr bwMode="auto">
              <a:xfrm>
                <a:off x="2725" y="2270"/>
                <a:ext cx="35" cy="38"/>
              </a:xfrm>
              <a:custGeom>
                <a:avLst/>
                <a:gdLst>
                  <a:gd name="T0" fmla="*/ 35 w 35"/>
                  <a:gd name="T1" fmla="*/ 11 h 38"/>
                  <a:gd name="T2" fmla="*/ 29 w 35"/>
                  <a:gd name="T3" fmla="*/ 21 h 38"/>
                  <a:gd name="T4" fmla="*/ 27 w 35"/>
                  <a:gd name="T5" fmla="*/ 30 h 38"/>
                  <a:gd name="T6" fmla="*/ 20 w 35"/>
                  <a:gd name="T7" fmla="*/ 36 h 38"/>
                  <a:gd name="T8" fmla="*/ 6 w 35"/>
                  <a:gd name="T9" fmla="*/ 38 h 38"/>
                  <a:gd name="T10" fmla="*/ 0 w 35"/>
                  <a:gd name="T11" fmla="*/ 32 h 38"/>
                  <a:gd name="T12" fmla="*/ 0 w 35"/>
                  <a:gd name="T13" fmla="*/ 23 h 38"/>
                  <a:gd name="T14" fmla="*/ 0 w 35"/>
                  <a:gd name="T15" fmla="*/ 15 h 38"/>
                  <a:gd name="T16" fmla="*/ 2 w 35"/>
                  <a:gd name="T17" fmla="*/ 7 h 38"/>
                  <a:gd name="T18" fmla="*/ 8 w 35"/>
                  <a:gd name="T19" fmla="*/ 2 h 38"/>
                  <a:gd name="T20" fmla="*/ 18 w 35"/>
                  <a:gd name="T21" fmla="*/ 0 h 38"/>
                  <a:gd name="T22" fmla="*/ 27 w 35"/>
                  <a:gd name="T23" fmla="*/ 4 h 38"/>
                  <a:gd name="T24" fmla="*/ 35 w 35"/>
                  <a:gd name="T25" fmla="*/ 11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38"/>
                  <a:gd name="T41" fmla="*/ 35 w 35"/>
                  <a:gd name="T42" fmla="*/ 38 h 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38">
                    <a:moveTo>
                      <a:pt x="35" y="11"/>
                    </a:moveTo>
                    <a:lnTo>
                      <a:pt x="29" y="21"/>
                    </a:lnTo>
                    <a:lnTo>
                      <a:pt x="27" y="30"/>
                    </a:lnTo>
                    <a:lnTo>
                      <a:pt x="20" y="36"/>
                    </a:lnTo>
                    <a:lnTo>
                      <a:pt x="6" y="38"/>
                    </a:lnTo>
                    <a:lnTo>
                      <a:pt x="0" y="32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2" y="7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27" y="4"/>
                    </a:lnTo>
                    <a:lnTo>
                      <a:pt x="3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Freeform 33"/>
              <p:cNvSpPr>
                <a:spLocks/>
              </p:cNvSpPr>
              <p:nvPr/>
            </p:nvSpPr>
            <p:spPr bwMode="auto">
              <a:xfrm>
                <a:off x="4331" y="2467"/>
                <a:ext cx="238" cy="63"/>
              </a:xfrm>
              <a:custGeom>
                <a:avLst/>
                <a:gdLst>
                  <a:gd name="T0" fmla="*/ 238 w 238"/>
                  <a:gd name="T1" fmla="*/ 0 h 63"/>
                  <a:gd name="T2" fmla="*/ 214 w 238"/>
                  <a:gd name="T3" fmla="*/ 15 h 63"/>
                  <a:gd name="T4" fmla="*/ 185 w 238"/>
                  <a:gd name="T5" fmla="*/ 19 h 63"/>
                  <a:gd name="T6" fmla="*/ 153 w 238"/>
                  <a:gd name="T7" fmla="*/ 17 h 63"/>
                  <a:gd name="T8" fmla="*/ 124 w 238"/>
                  <a:gd name="T9" fmla="*/ 15 h 63"/>
                  <a:gd name="T10" fmla="*/ 95 w 238"/>
                  <a:gd name="T11" fmla="*/ 13 h 63"/>
                  <a:gd name="T12" fmla="*/ 73 w 238"/>
                  <a:gd name="T13" fmla="*/ 19 h 63"/>
                  <a:gd name="T14" fmla="*/ 56 w 238"/>
                  <a:gd name="T15" fmla="*/ 34 h 63"/>
                  <a:gd name="T16" fmla="*/ 46 w 238"/>
                  <a:gd name="T17" fmla="*/ 63 h 63"/>
                  <a:gd name="T18" fmla="*/ 29 w 238"/>
                  <a:gd name="T19" fmla="*/ 59 h 63"/>
                  <a:gd name="T20" fmla="*/ 17 w 238"/>
                  <a:gd name="T21" fmla="*/ 55 h 63"/>
                  <a:gd name="T22" fmla="*/ 4 w 238"/>
                  <a:gd name="T23" fmla="*/ 48 h 63"/>
                  <a:gd name="T24" fmla="*/ 0 w 238"/>
                  <a:gd name="T25" fmla="*/ 36 h 63"/>
                  <a:gd name="T26" fmla="*/ 13 w 238"/>
                  <a:gd name="T27" fmla="*/ 21 h 63"/>
                  <a:gd name="T28" fmla="*/ 27 w 238"/>
                  <a:gd name="T29" fmla="*/ 11 h 63"/>
                  <a:gd name="T30" fmla="*/ 48 w 238"/>
                  <a:gd name="T31" fmla="*/ 6 h 63"/>
                  <a:gd name="T32" fmla="*/ 68 w 238"/>
                  <a:gd name="T33" fmla="*/ 2 h 63"/>
                  <a:gd name="T34" fmla="*/ 91 w 238"/>
                  <a:gd name="T35" fmla="*/ 2 h 63"/>
                  <a:gd name="T36" fmla="*/ 116 w 238"/>
                  <a:gd name="T37" fmla="*/ 2 h 63"/>
                  <a:gd name="T38" fmla="*/ 139 w 238"/>
                  <a:gd name="T39" fmla="*/ 2 h 63"/>
                  <a:gd name="T40" fmla="*/ 160 w 238"/>
                  <a:gd name="T41" fmla="*/ 0 h 63"/>
                  <a:gd name="T42" fmla="*/ 238 w 238"/>
                  <a:gd name="T43" fmla="*/ 0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8"/>
                  <a:gd name="T67" fmla="*/ 0 h 63"/>
                  <a:gd name="T68" fmla="*/ 238 w 238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8" h="63">
                    <a:moveTo>
                      <a:pt x="238" y="0"/>
                    </a:moveTo>
                    <a:lnTo>
                      <a:pt x="214" y="15"/>
                    </a:lnTo>
                    <a:lnTo>
                      <a:pt x="185" y="19"/>
                    </a:lnTo>
                    <a:lnTo>
                      <a:pt x="153" y="17"/>
                    </a:lnTo>
                    <a:lnTo>
                      <a:pt x="124" y="15"/>
                    </a:lnTo>
                    <a:lnTo>
                      <a:pt x="95" y="13"/>
                    </a:lnTo>
                    <a:lnTo>
                      <a:pt x="73" y="19"/>
                    </a:lnTo>
                    <a:lnTo>
                      <a:pt x="56" y="34"/>
                    </a:lnTo>
                    <a:lnTo>
                      <a:pt x="46" y="63"/>
                    </a:lnTo>
                    <a:lnTo>
                      <a:pt x="29" y="59"/>
                    </a:lnTo>
                    <a:lnTo>
                      <a:pt x="17" y="55"/>
                    </a:lnTo>
                    <a:lnTo>
                      <a:pt x="4" y="48"/>
                    </a:lnTo>
                    <a:lnTo>
                      <a:pt x="0" y="36"/>
                    </a:lnTo>
                    <a:lnTo>
                      <a:pt x="13" y="21"/>
                    </a:lnTo>
                    <a:lnTo>
                      <a:pt x="27" y="11"/>
                    </a:lnTo>
                    <a:lnTo>
                      <a:pt x="48" y="6"/>
                    </a:lnTo>
                    <a:lnTo>
                      <a:pt x="68" y="2"/>
                    </a:lnTo>
                    <a:lnTo>
                      <a:pt x="91" y="2"/>
                    </a:lnTo>
                    <a:lnTo>
                      <a:pt x="116" y="2"/>
                    </a:lnTo>
                    <a:lnTo>
                      <a:pt x="139" y="2"/>
                    </a:lnTo>
                    <a:lnTo>
                      <a:pt x="160" y="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Freeform 34"/>
              <p:cNvSpPr>
                <a:spLocks/>
              </p:cNvSpPr>
              <p:nvPr/>
            </p:nvSpPr>
            <p:spPr bwMode="auto">
              <a:xfrm>
                <a:off x="2480" y="2484"/>
                <a:ext cx="2728" cy="382"/>
              </a:xfrm>
              <a:custGeom>
                <a:avLst/>
                <a:gdLst>
                  <a:gd name="T0" fmla="*/ 2701 w 2728"/>
                  <a:gd name="T1" fmla="*/ 19 h 382"/>
                  <a:gd name="T2" fmla="*/ 2653 w 2728"/>
                  <a:gd name="T3" fmla="*/ 34 h 382"/>
                  <a:gd name="T4" fmla="*/ 2595 w 2728"/>
                  <a:gd name="T5" fmla="*/ 40 h 382"/>
                  <a:gd name="T6" fmla="*/ 2508 w 2728"/>
                  <a:gd name="T7" fmla="*/ 48 h 382"/>
                  <a:gd name="T8" fmla="*/ 2411 w 2728"/>
                  <a:gd name="T9" fmla="*/ 57 h 382"/>
                  <a:gd name="T10" fmla="*/ 2315 w 2728"/>
                  <a:gd name="T11" fmla="*/ 69 h 382"/>
                  <a:gd name="T12" fmla="*/ 2220 w 2728"/>
                  <a:gd name="T13" fmla="*/ 80 h 382"/>
                  <a:gd name="T14" fmla="*/ 2139 w 2728"/>
                  <a:gd name="T15" fmla="*/ 98 h 382"/>
                  <a:gd name="T16" fmla="*/ 2058 w 2728"/>
                  <a:gd name="T17" fmla="*/ 101 h 382"/>
                  <a:gd name="T18" fmla="*/ 1975 w 2728"/>
                  <a:gd name="T19" fmla="*/ 113 h 382"/>
                  <a:gd name="T20" fmla="*/ 1888 w 2728"/>
                  <a:gd name="T21" fmla="*/ 122 h 382"/>
                  <a:gd name="T22" fmla="*/ 1801 w 2728"/>
                  <a:gd name="T23" fmla="*/ 132 h 382"/>
                  <a:gd name="T24" fmla="*/ 1718 w 2728"/>
                  <a:gd name="T25" fmla="*/ 143 h 382"/>
                  <a:gd name="T26" fmla="*/ 1592 w 2728"/>
                  <a:gd name="T27" fmla="*/ 161 h 382"/>
                  <a:gd name="T28" fmla="*/ 1453 w 2728"/>
                  <a:gd name="T29" fmla="*/ 182 h 382"/>
                  <a:gd name="T30" fmla="*/ 1314 w 2728"/>
                  <a:gd name="T31" fmla="*/ 201 h 382"/>
                  <a:gd name="T32" fmla="*/ 1175 w 2728"/>
                  <a:gd name="T33" fmla="*/ 220 h 382"/>
                  <a:gd name="T34" fmla="*/ 1099 w 2728"/>
                  <a:gd name="T35" fmla="*/ 231 h 382"/>
                  <a:gd name="T36" fmla="*/ 1039 w 2728"/>
                  <a:gd name="T37" fmla="*/ 241 h 382"/>
                  <a:gd name="T38" fmla="*/ 925 w 2728"/>
                  <a:gd name="T39" fmla="*/ 258 h 382"/>
                  <a:gd name="T40" fmla="*/ 794 w 2728"/>
                  <a:gd name="T41" fmla="*/ 275 h 382"/>
                  <a:gd name="T42" fmla="*/ 661 w 2728"/>
                  <a:gd name="T43" fmla="*/ 293 h 382"/>
                  <a:gd name="T44" fmla="*/ 529 w 2728"/>
                  <a:gd name="T45" fmla="*/ 310 h 382"/>
                  <a:gd name="T46" fmla="*/ 446 w 2728"/>
                  <a:gd name="T47" fmla="*/ 323 h 382"/>
                  <a:gd name="T48" fmla="*/ 363 w 2728"/>
                  <a:gd name="T49" fmla="*/ 335 h 382"/>
                  <a:gd name="T50" fmla="*/ 280 w 2728"/>
                  <a:gd name="T51" fmla="*/ 348 h 382"/>
                  <a:gd name="T52" fmla="*/ 197 w 2728"/>
                  <a:gd name="T53" fmla="*/ 359 h 382"/>
                  <a:gd name="T54" fmla="*/ 120 w 2728"/>
                  <a:gd name="T55" fmla="*/ 367 h 382"/>
                  <a:gd name="T56" fmla="*/ 44 w 2728"/>
                  <a:gd name="T57" fmla="*/ 379 h 382"/>
                  <a:gd name="T58" fmla="*/ 54 w 2728"/>
                  <a:gd name="T59" fmla="*/ 350 h 382"/>
                  <a:gd name="T60" fmla="*/ 270 w 2728"/>
                  <a:gd name="T61" fmla="*/ 321 h 382"/>
                  <a:gd name="T62" fmla="*/ 485 w 2728"/>
                  <a:gd name="T63" fmla="*/ 291 h 382"/>
                  <a:gd name="T64" fmla="*/ 699 w 2728"/>
                  <a:gd name="T65" fmla="*/ 260 h 382"/>
                  <a:gd name="T66" fmla="*/ 885 w 2728"/>
                  <a:gd name="T67" fmla="*/ 237 h 382"/>
                  <a:gd name="T68" fmla="*/ 985 w 2728"/>
                  <a:gd name="T69" fmla="*/ 226 h 382"/>
                  <a:gd name="T70" fmla="*/ 1084 w 2728"/>
                  <a:gd name="T71" fmla="*/ 207 h 382"/>
                  <a:gd name="T72" fmla="*/ 1190 w 2728"/>
                  <a:gd name="T73" fmla="*/ 193 h 382"/>
                  <a:gd name="T74" fmla="*/ 1298 w 2728"/>
                  <a:gd name="T75" fmla="*/ 178 h 382"/>
                  <a:gd name="T76" fmla="*/ 1403 w 2728"/>
                  <a:gd name="T77" fmla="*/ 164 h 382"/>
                  <a:gd name="T78" fmla="*/ 1505 w 2728"/>
                  <a:gd name="T79" fmla="*/ 147 h 382"/>
                  <a:gd name="T80" fmla="*/ 1598 w 2728"/>
                  <a:gd name="T81" fmla="*/ 136 h 382"/>
                  <a:gd name="T82" fmla="*/ 1698 w 2728"/>
                  <a:gd name="T83" fmla="*/ 120 h 382"/>
                  <a:gd name="T84" fmla="*/ 1822 w 2728"/>
                  <a:gd name="T85" fmla="*/ 98 h 382"/>
                  <a:gd name="T86" fmla="*/ 1951 w 2728"/>
                  <a:gd name="T87" fmla="*/ 84 h 382"/>
                  <a:gd name="T88" fmla="*/ 2077 w 2728"/>
                  <a:gd name="T89" fmla="*/ 71 h 382"/>
                  <a:gd name="T90" fmla="*/ 2187 w 2728"/>
                  <a:gd name="T91" fmla="*/ 59 h 382"/>
                  <a:gd name="T92" fmla="*/ 2264 w 2728"/>
                  <a:gd name="T93" fmla="*/ 50 h 382"/>
                  <a:gd name="T94" fmla="*/ 2363 w 2728"/>
                  <a:gd name="T95" fmla="*/ 36 h 382"/>
                  <a:gd name="T96" fmla="*/ 2521 w 2728"/>
                  <a:gd name="T97" fmla="*/ 21 h 382"/>
                  <a:gd name="T98" fmla="*/ 2651 w 2728"/>
                  <a:gd name="T99" fmla="*/ 6 h 382"/>
                  <a:gd name="T100" fmla="*/ 2697 w 2728"/>
                  <a:gd name="T101" fmla="*/ 0 h 3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728"/>
                  <a:gd name="T154" fmla="*/ 0 h 382"/>
                  <a:gd name="T155" fmla="*/ 2728 w 2728"/>
                  <a:gd name="T156" fmla="*/ 382 h 3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728" h="382">
                    <a:moveTo>
                      <a:pt x="2728" y="11"/>
                    </a:moveTo>
                    <a:lnTo>
                      <a:pt x="2724" y="19"/>
                    </a:lnTo>
                    <a:lnTo>
                      <a:pt x="2713" y="19"/>
                    </a:lnTo>
                    <a:lnTo>
                      <a:pt x="2701" y="19"/>
                    </a:lnTo>
                    <a:lnTo>
                      <a:pt x="2693" y="23"/>
                    </a:lnTo>
                    <a:lnTo>
                      <a:pt x="2680" y="27"/>
                    </a:lnTo>
                    <a:lnTo>
                      <a:pt x="2666" y="31"/>
                    </a:lnTo>
                    <a:lnTo>
                      <a:pt x="2653" y="34"/>
                    </a:lnTo>
                    <a:lnTo>
                      <a:pt x="2639" y="36"/>
                    </a:lnTo>
                    <a:lnTo>
                      <a:pt x="2624" y="38"/>
                    </a:lnTo>
                    <a:lnTo>
                      <a:pt x="2610" y="40"/>
                    </a:lnTo>
                    <a:lnTo>
                      <a:pt x="2595" y="40"/>
                    </a:lnTo>
                    <a:lnTo>
                      <a:pt x="2581" y="42"/>
                    </a:lnTo>
                    <a:lnTo>
                      <a:pt x="2556" y="44"/>
                    </a:lnTo>
                    <a:lnTo>
                      <a:pt x="2531" y="46"/>
                    </a:lnTo>
                    <a:lnTo>
                      <a:pt x="2508" y="48"/>
                    </a:lnTo>
                    <a:lnTo>
                      <a:pt x="2483" y="50"/>
                    </a:lnTo>
                    <a:lnTo>
                      <a:pt x="2458" y="52"/>
                    </a:lnTo>
                    <a:lnTo>
                      <a:pt x="2436" y="54"/>
                    </a:lnTo>
                    <a:lnTo>
                      <a:pt x="2411" y="57"/>
                    </a:lnTo>
                    <a:lnTo>
                      <a:pt x="2388" y="59"/>
                    </a:lnTo>
                    <a:lnTo>
                      <a:pt x="2363" y="63"/>
                    </a:lnTo>
                    <a:lnTo>
                      <a:pt x="2340" y="65"/>
                    </a:lnTo>
                    <a:lnTo>
                      <a:pt x="2315" y="69"/>
                    </a:lnTo>
                    <a:lnTo>
                      <a:pt x="2293" y="71"/>
                    </a:lnTo>
                    <a:lnTo>
                      <a:pt x="2268" y="75"/>
                    </a:lnTo>
                    <a:lnTo>
                      <a:pt x="2245" y="78"/>
                    </a:lnTo>
                    <a:lnTo>
                      <a:pt x="2220" y="80"/>
                    </a:lnTo>
                    <a:lnTo>
                      <a:pt x="2197" y="84"/>
                    </a:lnTo>
                    <a:lnTo>
                      <a:pt x="2179" y="92"/>
                    </a:lnTo>
                    <a:lnTo>
                      <a:pt x="2158" y="96"/>
                    </a:lnTo>
                    <a:lnTo>
                      <a:pt x="2139" y="98"/>
                    </a:lnTo>
                    <a:lnTo>
                      <a:pt x="2118" y="99"/>
                    </a:lnTo>
                    <a:lnTo>
                      <a:pt x="2098" y="99"/>
                    </a:lnTo>
                    <a:lnTo>
                      <a:pt x="2077" y="99"/>
                    </a:lnTo>
                    <a:lnTo>
                      <a:pt x="2058" y="101"/>
                    </a:lnTo>
                    <a:lnTo>
                      <a:pt x="2038" y="105"/>
                    </a:lnTo>
                    <a:lnTo>
                      <a:pt x="2017" y="107"/>
                    </a:lnTo>
                    <a:lnTo>
                      <a:pt x="1996" y="111"/>
                    </a:lnTo>
                    <a:lnTo>
                      <a:pt x="1975" y="113"/>
                    </a:lnTo>
                    <a:lnTo>
                      <a:pt x="1953" y="117"/>
                    </a:lnTo>
                    <a:lnTo>
                      <a:pt x="1932" y="119"/>
                    </a:lnTo>
                    <a:lnTo>
                      <a:pt x="1909" y="120"/>
                    </a:lnTo>
                    <a:lnTo>
                      <a:pt x="1888" y="122"/>
                    </a:lnTo>
                    <a:lnTo>
                      <a:pt x="1866" y="124"/>
                    </a:lnTo>
                    <a:lnTo>
                      <a:pt x="1845" y="128"/>
                    </a:lnTo>
                    <a:lnTo>
                      <a:pt x="1822" y="130"/>
                    </a:lnTo>
                    <a:lnTo>
                      <a:pt x="1801" y="132"/>
                    </a:lnTo>
                    <a:lnTo>
                      <a:pt x="1779" y="134"/>
                    </a:lnTo>
                    <a:lnTo>
                      <a:pt x="1758" y="138"/>
                    </a:lnTo>
                    <a:lnTo>
                      <a:pt x="1737" y="140"/>
                    </a:lnTo>
                    <a:lnTo>
                      <a:pt x="1718" y="143"/>
                    </a:lnTo>
                    <a:lnTo>
                      <a:pt x="1698" y="145"/>
                    </a:lnTo>
                    <a:lnTo>
                      <a:pt x="1662" y="151"/>
                    </a:lnTo>
                    <a:lnTo>
                      <a:pt x="1627" y="155"/>
                    </a:lnTo>
                    <a:lnTo>
                      <a:pt x="1592" y="161"/>
                    </a:lnTo>
                    <a:lnTo>
                      <a:pt x="1559" y="166"/>
                    </a:lnTo>
                    <a:lnTo>
                      <a:pt x="1524" y="170"/>
                    </a:lnTo>
                    <a:lnTo>
                      <a:pt x="1488" y="176"/>
                    </a:lnTo>
                    <a:lnTo>
                      <a:pt x="1453" y="182"/>
                    </a:lnTo>
                    <a:lnTo>
                      <a:pt x="1418" y="185"/>
                    </a:lnTo>
                    <a:lnTo>
                      <a:pt x="1383" y="191"/>
                    </a:lnTo>
                    <a:lnTo>
                      <a:pt x="1347" y="195"/>
                    </a:lnTo>
                    <a:lnTo>
                      <a:pt x="1314" y="201"/>
                    </a:lnTo>
                    <a:lnTo>
                      <a:pt x="1279" y="205"/>
                    </a:lnTo>
                    <a:lnTo>
                      <a:pt x="1244" y="210"/>
                    </a:lnTo>
                    <a:lnTo>
                      <a:pt x="1209" y="214"/>
                    </a:lnTo>
                    <a:lnTo>
                      <a:pt x="1175" y="220"/>
                    </a:lnTo>
                    <a:lnTo>
                      <a:pt x="1140" y="224"/>
                    </a:lnTo>
                    <a:lnTo>
                      <a:pt x="1128" y="226"/>
                    </a:lnTo>
                    <a:lnTo>
                      <a:pt x="1113" y="229"/>
                    </a:lnTo>
                    <a:lnTo>
                      <a:pt x="1099" y="231"/>
                    </a:lnTo>
                    <a:lnTo>
                      <a:pt x="1084" y="233"/>
                    </a:lnTo>
                    <a:lnTo>
                      <a:pt x="1070" y="237"/>
                    </a:lnTo>
                    <a:lnTo>
                      <a:pt x="1053" y="239"/>
                    </a:lnTo>
                    <a:lnTo>
                      <a:pt x="1039" y="241"/>
                    </a:lnTo>
                    <a:lnTo>
                      <a:pt x="1022" y="243"/>
                    </a:lnTo>
                    <a:lnTo>
                      <a:pt x="989" y="249"/>
                    </a:lnTo>
                    <a:lnTo>
                      <a:pt x="958" y="252"/>
                    </a:lnTo>
                    <a:lnTo>
                      <a:pt x="925" y="258"/>
                    </a:lnTo>
                    <a:lnTo>
                      <a:pt x="891" y="262"/>
                    </a:lnTo>
                    <a:lnTo>
                      <a:pt x="858" y="268"/>
                    </a:lnTo>
                    <a:lnTo>
                      <a:pt x="827" y="272"/>
                    </a:lnTo>
                    <a:lnTo>
                      <a:pt x="794" y="275"/>
                    </a:lnTo>
                    <a:lnTo>
                      <a:pt x="761" y="281"/>
                    </a:lnTo>
                    <a:lnTo>
                      <a:pt x="728" y="285"/>
                    </a:lnTo>
                    <a:lnTo>
                      <a:pt x="694" y="289"/>
                    </a:lnTo>
                    <a:lnTo>
                      <a:pt x="661" y="293"/>
                    </a:lnTo>
                    <a:lnTo>
                      <a:pt x="628" y="296"/>
                    </a:lnTo>
                    <a:lnTo>
                      <a:pt x="595" y="300"/>
                    </a:lnTo>
                    <a:lnTo>
                      <a:pt x="562" y="306"/>
                    </a:lnTo>
                    <a:lnTo>
                      <a:pt x="529" y="310"/>
                    </a:lnTo>
                    <a:lnTo>
                      <a:pt x="496" y="314"/>
                    </a:lnTo>
                    <a:lnTo>
                      <a:pt x="487" y="319"/>
                    </a:lnTo>
                    <a:lnTo>
                      <a:pt x="466" y="321"/>
                    </a:lnTo>
                    <a:lnTo>
                      <a:pt x="446" y="323"/>
                    </a:lnTo>
                    <a:lnTo>
                      <a:pt x="425" y="325"/>
                    </a:lnTo>
                    <a:lnTo>
                      <a:pt x="404" y="329"/>
                    </a:lnTo>
                    <a:lnTo>
                      <a:pt x="384" y="331"/>
                    </a:lnTo>
                    <a:lnTo>
                      <a:pt x="363" y="335"/>
                    </a:lnTo>
                    <a:lnTo>
                      <a:pt x="342" y="338"/>
                    </a:lnTo>
                    <a:lnTo>
                      <a:pt x="321" y="342"/>
                    </a:lnTo>
                    <a:lnTo>
                      <a:pt x="301" y="346"/>
                    </a:lnTo>
                    <a:lnTo>
                      <a:pt x="280" y="348"/>
                    </a:lnTo>
                    <a:lnTo>
                      <a:pt x="257" y="352"/>
                    </a:lnTo>
                    <a:lnTo>
                      <a:pt x="236" y="356"/>
                    </a:lnTo>
                    <a:lnTo>
                      <a:pt x="218" y="358"/>
                    </a:lnTo>
                    <a:lnTo>
                      <a:pt x="197" y="359"/>
                    </a:lnTo>
                    <a:lnTo>
                      <a:pt x="176" y="361"/>
                    </a:lnTo>
                    <a:lnTo>
                      <a:pt x="156" y="361"/>
                    </a:lnTo>
                    <a:lnTo>
                      <a:pt x="139" y="365"/>
                    </a:lnTo>
                    <a:lnTo>
                      <a:pt x="120" y="367"/>
                    </a:lnTo>
                    <a:lnTo>
                      <a:pt x="102" y="371"/>
                    </a:lnTo>
                    <a:lnTo>
                      <a:pt x="83" y="373"/>
                    </a:lnTo>
                    <a:lnTo>
                      <a:pt x="62" y="377"/>
                    </a:lnTo>
                    <a:lnTo>
                      <a:pt x="44" y="379"/>
                    </a:lnTo>
                    <a:lnTo>
                      <a:pt x="23" y="381"/>
                    </a:lnTo>
                    <a:lnTo>
                      <a:pt x="4" y="382"/>
                    </a:lnTo>
                    <a:lnTo>
                      <a:pt x="0" y="356"/>
                    </a:lnTo>
                    <a:lnTo>
                      <a:pt x="54" y="350"/>
                    </a:lnTo>
                    <a:lnTo>
                      <a:pt x="108" y="344"/>
                    </a:lnTo>
                    <a:lnTo>
                      <a:pt x="162" y="337"/>
                    </a:lnTo>
                    <a:lnTo>
                      <a:pt x="216" y="329"/>
                    </a:lnTo>
                    <a:lnTo>
                      <a:pt x="270" y="321"/>
                    </a:lnTo>
                    <a:lnTo>
                      <a:pt x="323" y="314"/>
                    </a:lnTo>
                    <a:lnTo>
                      <a:pt x="377" y="306"/>
                    </a:lnTo>
                    <a:lnTo>
                      <a:pt x="431" y="298"/>
                    </a:lnTo>
                    <a:lnTo>
                      <a:pt x="485" y="291"/>
                    </a:lnTo>
                    <a:lnTo>
                      <a:pt x="539" y="283"/>
                    </a:lnTo>
                    <a:lnTo>
                      <a:pt x="591" y="275"/>
                    </a:lnTo>
                    <a:lnTo>
                      <a:pt x="645" y="268"/>
                    </a:lnTo>
                    <a:lnTo>
                      <a:pt x="699" y="260"/>
                    </a:lnTo>
                    <a:lnTo>
                      <a:pt x="753" y="254"/>
                    </a:lnTo>
                    <a:lnTo>
                      <a:pt x="806" y="249"/>
                    </a:lnTo>
                    <a:lnTo>
                      <a:pt x="860" y="243"/>
                    </a:lnTo>
                    <a:lnTo>
                      <a:pt x="885" y="237"/>
                    </a:lnTo>
                    <a:lnTo>
                      <a:pt x="910" y="233"/>
                    </a:lnTo>
                    <a:lnTo>
                      <a:pt x="935" y="231"/>
                    </a:lnTo>
                    <a:lnTo>
                      <a:pt x="960" y="228"/>
                    </a:lnTo>
                    <a:lnTo>
                      <a:pt x="985" y="226"/>
                    </a:lnTo>
                    <a:lnTo>
                      <a:pt x="1010" y="222"/>
                    </a:lnTo>
                    <a:lnTo>
                      <a:pt x="1034" y="216"/>
                    </a:lnTo>
                    <a:lnTo>
                      <a:pt x="1059" y="210"/>
                    </a:lnTo>
                    <a:lnTo>
                      <a:pt x="1084" y="207"/>
                    </a:lnTo>
                    <a:lnTo>
                      <a:pt x="1111" y="203"/>
                    </a:lnTo>
                    <a:lnTo>
                      <a:pt x="1138" y="199"/>
                    </a:lnTo>
                    <a:lnTo>
                      <a:pt x="1163" y="195"/>
                    </a:lnTo>
                    <a:lnTo>
                      <a:pt x="1190" y="193"/>
                    </a:lnTo>
                    <a:lnTo>
                      <a:pt x="1217" y="189"/>
                    </a:lnTo>
                    <a:lnTo>
                      <a:pt x="1244" y="185"/>
                    </a:lnTo>
                    <a:lnTo>
                      <a:pt x="1271" y="182"/>
                    </a:lnTo>
                    <a:lnTo>
                      <a:pt x="1298" y="178"/>
                    </a:lnTo>
                    <a:lnTo>
                      <a:pt x="1325" y="176"/>
                    </a:lnTo>
                    <a:lnTo>
                      <a:pt x="1352" y="172"/>
                    </a:lnTo>
                    <a:lnTo>
                      <a:pt x="1378" y="168"/>
                    </a:lnTo>
                    <a:lnTo>
                      <a:pt x="1403" y="164"/>
                    </a:lnTo>
                    <a:lnTo>
                      <a:pt x="1430" y="161"/>
                    </a:lnTo>
                    <a:lnTo>
                      <a:pt x="1457" y="155"/>
                    </a:lnTo>
                    <a:lnTo>
                      <a:pt x="1482" y="151"/>
                    </a:lnTo>
                    <a:lnTo>
                      <a:pt x="1505" y="147"/>
                    </a:lnTo>
                    <a:lnTo>
                      <a:pt x="1530" y="145"/>
                    </a:lnTo>
                    <a:lnTo>
                      <a:pt x="1553" y="141"/>
                    </a:lnTo>
                    <a:lnTo>
                      <a:pt x="1575" y="138"/>
                    </a:lnTo>
                    <a:lnTo>
                      <a:pt x="1598" y="136"/>
                    </a:lnTo>
                    <a:lnTo>
                      <a:pt x="1623" y="132"/>
                    </a:lnTo>
                    <a:lnTo>
                      <a:pt x="1644" y="130"/>
                    </a:lnTo>
                    <a:lnTo>
                      <a:pt x="1667" y="128"/>
                    </a:lnTo>
                    <a:lnTo>
                      <a:pt x="1698" y="120"/>
                    </a:lnTo>
                    <a:lnTo>
                      <a:pt x="1729" y="115"/>
                    </a:lnTo>
                    <a:lnTo>
                      <a:pt x="1760" y="109"/>
                    </a:lnTo>
                    <a:lnTo>
                      <a:pt x="1791" y="103"/>
                    </a:lnTo>
                    <a:lnTo>
                      <a:pt x="1822" y="98"/>
                    </a:lnTo>
                    <a:lnTo>
                      <a:pt x="1855" y="94"/>
                    </a:lnTo>
                    <a:lnTo>
                      <a:pt x="1886" y="90"/>
                    </a:lnTo>
                    <a:lnTo>
                      <a:pt x="1919" y="86"/>
                    </a:lnTo>
                    <a:lnTo>
                      <a:pt x="1951" y="84"/>
                    </a:lnTo>
                    <a:lnTo>
                      <a:pt x="1984" y="80"/>
                    </a:lnTo>
                    <a:lnTo>
                      <a:pt x="2015" y="76"/>
                    </a:lnTo>
                    <a:lnTo>
                      <a:pt x="2046" y="75"/>
                    </a:lnTo>
                    <a:lnTo>
                      <a:pt x="2077" y="71"/>
                    </a:lnTo>
                    <a:lnTo>
                      <a:pt x="2108" y="67"/>
                    </a:lnTo>
                    <a:lnTo>
                      <a:pt x="2139" y="63"/>
                    </a:lnTo>
                    <a:lnTo>
                      <a:pt x="2168" y="59"/>
                    </a:lnTo>
                    <a:lnTo>
                      <a:pt x="2187" y="59"/>
                    </a:lnTo>
                    <a:lnTo>
                      <a:pt x="2206" y="59"/>
                    </a:lnTo>
                    <a:lnTo>
                      <a:pt x="2224" y="55"/>
                    </a:lnTo>
                    <a:lnTo>
                      <a:pt x="2245" y="54"/>
                    </a:lnTo>
                    <a:lnTo>
                      <a:pt x="2264" y="50"/>
                    </a:lnTo>
                    <a:lnTo>
                      <a:pt x="2284" y="48"/>
                    </a:lnTo>
                    <a:lnTo>
                      <a:pt x="2305" y="44"/>
                    </a:lnTo>
                    <a:lnTo>
                      <a:pt x="2324" y="44"/>
                    </a:lnTo>
                    <a:lnTo>
                      <a:pt x="2363" y="36"/>
                    </a:lnTo>
                    <a:lnTo>
                      <a:pt x="2402" y="31"/>
                    </a:lnTo>
                    <a:lnTo>
                      <a:pt x="2442" y="27"/>
                    </a:lnTo>
                    <a:lnTo>
                      <a:pt x="2481" y="23"/>
                    </a:lnTo>
                    <a:lnTo>
                      <a:pt x="2521" y="21"/>
                    </a:lnTo>
                    <a:lnTo>
                      <a:pt x="2560" y="17"/>
                    </a:lnTo>
                    <a:lnTo>
                      <a:pt x="2599" y="11"/>
                    </a:lnTo>
                    <a:lnTo>
                      <a:pt x="2641" y="6"/>
                    </a:lnTo>
                    <a:lnTo>
                      <a:pt x="2651" y="6"/>
                    </a:lnTo>
                    <a:lnTo>
                      <a:pt x="2662" y="4"/>
                    </a:lnTo>
                    <a:lnTo>
                      <a:pt x="2674" y="2"/>
                    </a:lnTo>
                    <a:lnTo>
                      <a:pt x="2686" y="0"/>
                    </a:lnTo>
                    <a:lnTo>
                      <a:pt x="2697" y="0"/>
                    </a:lnTo>
                    <a:lnTo>
                      <a:pt x="2709" y="2"/>
                    </a:lnTo>
                    <a:lnTo>
                      <a:pt x="2720" y="4"/>
                    </a:lnTo>
                    <a:lnTo>
                      <a:pt x="2728" y="11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3" name="Freeform 35"/>
              <p:cNvSpPr>
                <a:spLocks/>
              </p:cNvSpPr>
              <p:nvPr/>
            </p:nvSpPr>
            <p:spPr bwMode="auto">
              <a:xfrm>
                <a:off x="4169" y="2503"/>
                <a:ext cx="40" cy="31"/>
              </a:xfrm>
              <a:custGeom>
                <a:avLst/>
                <a:gdLst>
                  <a:gd name="T0" fmla="*/ 40 w 40"/>
                  <a:gd name="T1" fmla="*/ 13 h 31"/>
                  <a:gd name="T2" fmla="*/ 38 w 40"/>
                  <a:gd name="T3" fmla="*/ 23 h 31"/>
                  <a:gd name="T4" fmla="*/ 27 w 40"/>
                  <a:gd name="T5" fmla="*/ 25 h 31"/>
                  <a:gd name="T6" fmla="*/ 17 w 40"/>
                  <a:gd name="T7" fmla="*/ 27 h 31"/>
                  <a:gd name="T8" fmla="*/ 9 w 40"/>
                  <a:gd name="T9" fmla="*/ 31 h 31"/>
                  <a:gd name="T10" fmla="*/ 0 w 40"/>
                  <a:gd name="T11" fmla="*/ 25 h 31"/>
                  <a:gd name="T12" fmla="*/ 0 w 40"/>
                  <a:gd name="T13" fmla="*/ 17 h 31"/>
                  <a:gd name="T14" fmla="*/ 5 w 40"/>
                  <a:gd name="T15" fmla="*/ 12 h 31"/>
                  <a:gd name="T16" fmla="*/ 7 w 40"/>
                  <a:gd name="T17" fmla="*/ 6 h 31"/>
                  <a:gd name="T18" fmla="*/ 15 w 40"/>
                  <a:gd name="T19" fmla="*/ 0 h 31"/>
                  <a:gd name="T20" fmla="*/ 23 w 40"/>
                  <a:gd name="T21" fmla="*/ 2 h 31"/>
                  <a:gd name="T22" fmla="*/ 34 w 40"/>
                  <a:gd name="T23" fmla="*/ 8 h 31"/>
                  <a:gd name="T24" fmla="*/ 40 w 40"/>
                  <a:gd name="T25" fmla="*/ 13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31"/>
                  <a:gd name="T41" fmla="*/ 40 w 40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31">
                    <a:moveTo>
                      <a:pt x="40" y="13"/>
                    </a:moveTo>
                    <a:lnTo>
                      <a:pt x="38" y="23"/>
                    </a:lnTo>
                    <a:lnTo>
                      <a:pt x="27" y="25"/>
                    </a:lnTo>
                    <a:lnTo>
                      <a:pt x="17" y="27"/>
                    </a:lnTo>
                    <a:lnTo>
                      <a:pt x="9" y="31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5" y="0"/>
                    </a:lnTo>
                    <a:lnTo>
                      <a:pt x="23" y="2"/>
                    </a:lnTo>
                    <a:lnTo>
                      <a:pt x="34" y="8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4" name="Freeform 36"/>
              <p:cNvSpPr>
                <a:spLocks/>
              </p:cNvSpPr>
              <p:nvPr/>
            </p:nvSpPr>
            <p:spPr bwMode="auto">
              <a:xfrm>
                <a:off x="4004" y="2507"/>
                <a:ext cx="95" cy="55"/>
              </a:xfrm>
              <a:custGeom>
                <a:avLst/>
                <a:gdLst>
                  <a:gd name="T0" fmla="*/ 85 w 95"/>
                  <a:gd name="T1" fmla="*/ 32 h 55"/>
                  <a:gd name="T2" fmla="*/ 87 w 95"/>
                  <a:gd name="T3" fmla="*/ 34 h 55"/>
                  <a:gd name="T4" fmla="*/ 93 w 95"/>
                  <a:gd name="T5" fmla="*/ 38 h 55"/>
                  <a:gd name="T6" fmla="*/ 95 w 95"/>
                  <a:gd name="T7" fmla="*/ 40 h 55"/>
                  <a:gd name="T8" fmla="*/ 95 w 95"/>
                  <a:gd name="T9" fmla="*/ 46 h 55"/>
                  <a:gd name="T10" fmla="*/ 85 w 95"/>
                  <a:gd name="T11" fmla="*/ 50 h 55"/>
                  <a:gd name="T12" fmla="*/ 72 w 95"/>
                  <a:gd name="T13" fmla="*/ 46 h 55"/>
                  <a:gd name="T14" fmla="*/ 60 w 95"/>
                  <a:gd name="T15" fmla="*/ 40 h 55"/>
                  <a:gd name="T16" fmla="*/ 49 w 95"/>
                  <a:gd name="T17" fmla="*/ 34 h 55"/>
                  <a:gd name="T18" fmla="*/ 39 w 95"/>
                  <a:gd name="T19" fmla="*/ 31 h 55"/>
                  <a:gd name="T20" fmla="*/ 33 w 95"/>
                  <a:gd name="T21" fmla="*/ 31 h 55"/>
                  <a:gd name="T22" fmla="*/ 31 w 95"/>
                  <a:gd name="T23" fmla="*/ 38 h 55"/>
                  <a:gd name="T24" fmla="*/ 33 w 95"/>
                  <a:gd name="T25" fmla="*/ 55 h 55"/>
                  <a:gd name="T26" fmla="*/ 24 w 95"/>
                  <a:gd name="T27" fmla="*/ 53 h 55"/>
                  <a:gd name="T28" fmla="*/ 16 w 95"/>
                  <a:gd name="T29" fmla="*/ 52 h 55"/>
                  <a:gd name="T30" fmla="*/ 8 w 95"/>
                  <a:gd name="T31" fmla="*/ 48 h 55"/>
                  <a:gd name="T32" fmla="*/ 4 w 95"/>
                  <a:gd name="T33" fmla="*/ 42 h 55"/>
                  <a:gd name="T34" fmla="*/ 6 w 95"/>
                  <a:gd name="T35" fmla="*/ 31 h 55"/>
                  <a:gd name="T36" fmla="*/ 2 w 95"/>
                  <a:gd name="T37" fmla="*/ 19 h 55"/>
                  <a:gd name="T38" fmla="*/ 0 w 95"/>
                  <a:gd name="T39" fmla="*/ 8 h 55"/>
                  <a:gd name="T40" fmla="*/ 10 w 95"/>
                  <a:gd name="T41" fmla="*/ 0 h 55"/>
                  <a:gd name="T42" fmla="*/ 22 w 95"/>
                  <a:gd name="T43" fmla="*/ 2 h 55"/>
                  <a:gd name="T44" fmla="*/ 35 w 95"/>
                  <a:gd name="T45" fmla="*/ 4 h 55"/>
                  <a:gd name="T46" fmla="*/ 47 w 95"/>
                  <a:gd name="T47" fmla="*/ 6 h 55"/>
                  <a:gd name="T48" fmla="*/ 60 w 95"/>
                  <a:gd name="T49" fmla="*/ 6 h 55"/>
                  <a:gd name="T50" fmla="*/ 70 w 95"/>
                  <a:gd name="T51" fmla="*/ 9 h 55"/>
                  <a:gd name="T52" fmla="*/ 78 w 95"/>
                  <a:gd name="T53" fmla="*/ 13 h 55"/>
                  <a:gd name="T54" fmla="*/ 82 w 95"/>
                  <a:gd name="T55" fmla="*/ 21 h 55"/>
                  <a:gd name="T56" fmla="*/ 85 w 95"/>
                  <a:gd name="T57" fmla="*/ 32 h 5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5"/>
                  <a:gd name="T88" fmla="*/ 0 h 55"/>
                  <a:gd name="T89" fmla="*/ 95 w 95"/>
                  <a:gd name="T90" fmla="*/ 55 h 5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5" h="55">
                    <a:moveTo>
                      <a:pt x="85" y="32"/>
                    </a:moveTo>
                    <a:lnTo>
                      <a:pt x="87" y="34"/>
                    </a:lnTo>
                    <a:lnTo>
                      <a:pt x="93" y="38"/>
                    </a:lnTo>
                    <a:lnTo>
                      <a:pt x="95" y="40"/>
                    </a:lnTo>
                    <a:lnTo>
                      <a:pt x="95" y="46"/>
                    </a:lnTo>
                    <a:lnTo>
                      <a:pt x="85" y="50"/>
                    </a:lnTo>
                    <a:lnTo>
                      <a:pt x="72" y="46"/>
                    </a:lnTo>
                    <a:lnTo>
                      <a:pt x="60" y="40"/>
                    </a:lnTo>
                    <a:lnTo>
                      <a:pt x="49" y="34"/>
                    </a:lnTo>
                    <a:lnTo>
                      <a:pt x="39" y="31"/>
                    </a:lnTo>
                    <a:lnTo>
                      <a:pt x="33" y="31"/>
                    </a:lnTo>
                    <a:lnTo>
                      <a:pt x="31" y="38"/>
                    </a:lnTo>
                    <a:lnTo>
                      <a:pt x="33" y="55"/>
                    </a:lnTo>
                    <a:lnTo>
                      <a:pt x="24" y="53"/>
                    </a:lnTo>
                    <a:lnTo>
                      <a:pt x="16" y="52"/>
                    </a:lnTo>
                    <a:lnTo>
                      <a:pt x="8" y="48"/>
                    </a:lnTo>
                    <a:lnTo>
                      <a:pt x="4" y="42"/>
                    </a:lnTo>
                    <a:lnTo>
                      <a:pt x="6" y="31"/>
                    </a:lnTo>
                    <a:lnTo>
                      <a:pt x="2" y="19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2" y="2"/>
                    </a:lnTo>
                    <a:lnTo>
                      <a:pt x="35" y="4"/>
                    </a:lnTo>
                    <a:lnTo>
                      <a:pt x="47" y="6"/>
                    </a:lnTo>
                    <a:lnTo>
                      <a:pt x="60" y="6"/>
                    </a:lnTo>
                    <a:lnTo>
                      <a:pt x="70" y="9"/>
                    </a:lnTo>
                    <a:lnTo>
                      <a:pt x="78" y="13"/>
                    </a:lnTo>
                    <a:lnTo>
                      <a:pt x="82" y="21"/>
                    </a:lnTo>
                    <a:lnTo>
                      <a:pt x="85" y="32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5" name="Freeform 37"/>
              <p:cNvSpPr>
                <a:spLocks/>
              </p:cNvSpPr>
              <p:nvPr/>
            </p:nvSpPr>
            <p:spPr bwMode="auto">
              <a:xfrm>
                <a:off x="2381" y="2509"/>
                <a:ext cx="95" cy="51"/>
              </a:xfrm>
              <a:custGeom>
                <a:avLst/>
                <a:gdLst>
                  <a:gd name="T0" fmla="*/ 95 w 95"/>
                  <a:gd name="T1" fmla="*/ 25 h 51"/>
                  <a:gd name="T2" fmla="*/ 85 w 95"/>
                  <a:gd name="T3" fmla="*/ 51 h 51"/>
                  <a:gd name="T4" fmla="*/ 85 w 95"/>
                  <a:gd name="T5" fmla="*/ 46 h 51"/>
                  <a:gd name="T6" fmla="*/ 64 w 95"/>
                  <a:gd name="T7" fmla="*/ 48 h 51"/>
                  <a:gd name="T8" fmla="*/ 70 w 95"/>
                  <a:gd name="T9" fmla="*/ 32 h 51"/>
                  <a:gd name="T10" fmla="*/ 64 w 95"/>
                  <a:gd name="T11" fmla="*/ 27 h 51"/>
                  <a:gd name="T12" fmla="*/ 56 w 95"/>
                  <a:gd name="T13" fmla="*/ 27 h 51"/>
                  <a:gd name="T14" fmla="*/ 47 w 95"/>
                  <a:gd name="T15" fmla="*/ 27 h 51"/>
                  <a:gd name="T16" fmla="*/ 39 w 95"/>
                  <a:gd name="T17" fmla="*/ 25 h 51"/>
                  <a:gd name="T18" fmla="*/ 31 w 95"/>
                  <a:gd name="T19" fmla="*/ 34 h 51"/>
                  <a:gd name="T20" fmla="*/ 25 w 95"/>
                  <a:gd name="T21" fmla="*/ 44 h 51"/>
                  <a:gd name="T22" fmla="*/ 14 w 95"/>
                  <a:gd name="T23" fmla="*/ 50 h 51"/>
                  <a:gd name="T24" fmla="*/ 0 w 95"/>
                  <a:gd name="T25" fmla="*/ 48 h 51"/>
                  <a:gd name="T26" fmla="*/ 4 w 95"/>
                  <a:gd name="T27" fmla="*/ 34 h 51"/>
                  <a:gd name="T28" fmla="*/ 14 w 95"/>
                  <a:gd name="T29" fmla="*/ 21 h 51"/>
                  <a:gd name="T30" fmla="*/ 27 w 95"/>
                  <a:gd name="T31" fmla="*/ 9 h 51"/>
                  <a:gd name="T32" fmla="*/ 41 w 95"/>
                  <a:gd name="T33" fmla="*/ 2 h 51"/>
                  <a:gd name="T34" fmla="*/ 58 w 95"/>
                  <a:gd name="T35" fmla="*/ 0 h 51"/>
                  <a:gd name="T36" fmla="*/ 72 w 95"/>
                  <a:gd name="T37" fmla="*/ 6 h 51"/>
                  <a:gd name="T38" fmla="*/ 83 w 95"/>
                  <a:gd name="T39" fmla="*/ 15 h 51"/>
                  <a:gd name="T40" fmla="*/ 95 w 95"/>
                  <a:gd name="T41" fmla="*/ 25 h 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5"/>
                  <a:gd name="T64" fmla="*/ 0 h 51"/>
                  <a:gd name="T65" fmla="*/ 95 w 95"/>
                  <a:gd name="T66" fmla="*/ 51 h 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5" h="51">
                    <a:moveTo>
                      <a:pt x="95" y="25"/>
                    </a:moveTo>
                    <a:lnTo>
                      <a:pt x="85" y="51"/>
                    </a:lnTo>
                    <a:lnTo>
                      <a:pt x="85" y="46"/>
                    </a:lnTo>
                    <a:lnTo>
                      <a:pt x="64" y="48"/>
                    </a:lnTo>
                    <a:lnTo>
                      <a:pt x="70" y="32"/>
                    </a:lnTo>
                    <a:lnTo>
                      <a:pt x="64" y="27"/>
                    </a:lnTo>
                    <a:lnTo>
                      <a:pt x="56" y="27"/>
                    </a:lnTo>
                    <a:lnTo>
                      <a:pt x="47" y="27"/>
                    </a:lnTo>
                    <a:lnTo>
                      <a:pt x="39" y="25"/>
                    </a:lnTo>
                    <a:lnTo>
                      <a:pt x="31" y="34"/>
                    </a:lnTo>
                    <a:lnTo>
                      <a:pt x="25" y="44"/>
                    </a:lnTo>
                    <a:lnTo>
                      <a:pt x="14" y="50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14" y="21"/>
                    </a:lnTo>
                    <a:lnTo>
                      <a:pt x="27" y="9"/>
                    </a:lnTo>
                    <a:lnTo>
                      <a:pt x="41" y="2"/>
                    </a:lnTo>
                    <a:lnTo>
                      <a:pt x="58" y="0"/>
                    </a:lnTo>
                    <a:lnTo>
                      <a:pt x="72" y="6"/>
                    </a:lnTo>
                    <a:lnTo>
                      <a:pt x="83" y="15"/>
                    </a:lnTo>
                    <a:lnTo>
                      <a:pt x="95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" name="Freeform 38"/>
              <p:cNvSpPr>
                <a:spLocks/>
              </p:cNvSpPr>
              <p:nvPr/>
            </p:nvSpPr>
            <p:spPr bwMode="auto">
              <a:xfrm>
                <a:off x="3415" y="2534"/>
                <a:ext cx="518" cy="103"/>
              </a:xfrm>
              <a:custGeom>
                <a:avLst/>
                <a:gdLst>
                  <a:gd name="T0" fmla="*/ 506 w 518"/>
                  <a:gd name="T1" fmla="*/ 21 h 103"/>
                  <a:gd name="T2" fmla="*/ 481 w 518"/>
                  <a:gd name="T3" fmla="*/ 9 h 103"/>
                  <a:gd name="T4" fmla="*/ 454 w 518"/>
                  <a:gd name="T5" fmla="*/ 19 h 103"/>
                  <a:gd name="T6" fmla="*/ 427 w 518"/>
                  <a:gd name="T7" fmla="*/ 23 h 103"/>
                  <a:gd name="T8" fmla="*/ 400 w 518"/>
                  <a:gd name="T9" fmla="*/ 17 h 103"/>
                  <a:gd name="T10" fmla="*/ 373 w 518"/>
                  <a:gd name="T11" fmla="*/ 21 h 103"/>
                  <a:gd name="T12" fmla="*/ 346 w 518"/>
                  <a:gd name="T13" fmla="*/ 40 h 103"/>
                  <a:gd name="T14" fmla="*/ 319 w 518"/>
                  <a:gd name="T15" fmla="*/ 59 h 103"/>
                  <a:gd name="T16" fmla="*/ 298 w 518"/>
                  <a:gd name="T17" fmla="*/ 67 h 103"/>
                  <a:gd name="T18" fmla="*/ 286 w 518"/>
                  <a:gd name="T19" fmla="*/ 59 h 103"/>
                  <a:gd name="T20" fmla="*/ 267 w 518"/>
                  <a:gd name="T21" fmla="*/ 67 h 103"/>
                  <a:gd name="T22" fmla="*/ 253 w 518"/>
                  <a:gd name="T23" fmla="*/ 65 h 103"/>
                  <a:gd name="T24" fmla="*/ 236 w 518"/>
                  <a:gd name="T25" fmla="*/ 63 h 103"/>
                  <a:gd name="T26" fmla="*/ 222 w 518"/>
                  <a:gd name="T27" fmla="*/ 63 h 103"/>
                  <a:gd name="T28" fmla="*/ 205 w 518"/>
                  <a:gd name="T29" fmla="*/ 65 h 103"/>
                  <a:gd name="T30" fmla="*/ 174 w 518"/>
                  <a:gd name="T31" fmla="*/ 65 h 103"/>
                  <a:gd name="T32" fmla="*/ 147 w 518"/>
                  <a:gd name="T33" fmla="*/ 72 h 103"/>
                  <a:gd name="T34" fmla="*/ 118 w 518"/>
                  <a:gd name="T35" fmla="*/ 80 h 103"/>
                  <a:gd name="T36" fmla="*/ 85 w 518"/>
                  <a:gd name="T37" fmla="*/ 80 h 103"/>
                  <a:gd name="T38" fmla="*/ 68 w 518"/>
                  <a:gd name="T39" fmla="*/ 86 h 103"/>
                  <a:gd name="T40" fmla="*/ 52 w 518"/>
                  <a:gd name="T41" fmla="*/ 86 h 103"/>
                  <a:gd name="T42" fmla="*/ 29 w 518"/>
                  <a:gd name="T43" fmla="*/ 97 h 103"/>
                  <a:gd name="T44" fmla="*/ 2 w 518"/>
                  <a:gd name="T45" fmla="*/ 103 h 103"/>
                  <a:gd name="T46" fmla="*/ 0 w 518"/>
                  <a:gd name="T47" fmla="*/ 93 h 103"/>
                  <a:gd name="T48" fmla="*/ 0 w 518"/>
                  <a:gd name="T49" fmla="*/ 84 h 103"/>
                  <a:gd name="T50" fmla="*/ 39 w 518"/>
                  <a:gd name="T51" fmla="*/ 70 h 103"/>
                  <a:gd name="T52" fmla="*/ 81 w 518"/>
                  <a:gd name="T53" fmla="*/ 63 h 103"/>
                  <a:gd name="T54" fmla="*/ 122 w 518"/>
                  <a:gd name="T55" fmla="*/ 55 h 103"/>
                  <a:gd name="T56" fmla="*/ 164 w 518"/>
                  <a:gd name="T57" fmla="*/ 46 h 103"/>
                  <a:gd name="T58" fmla="*/ 323 w 518"/>
                  <a:gd name="T59" fmla="*/ 36 h 103"/>
                  <a:gd name="T60" fmla="*/ 373 w 518"/>
                  <a:gd name="T61" fmla="*/ 21 h 103"/>
                  <a:gd name="T62" fmla="*/ 423 w 518"/>
                  <a:gd name="T63" fmla="*/ 7 h 103"/>
                  <a:gd name="T64" fmla="*/ 470 w 518"/>
                  <a:gd name="T65" fmla="*/ 0 h 103"/>
                  <a:gd name="T66" fmla="*/ 518 w 518"/>
                  <a:gd name="T67" fmla="*/ 26 h 10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8"/>
                  <a:gd name="T103" fmla="*/ 0 h 103"/>
                  <a:gd name="T104" fmla="*/ 518 w 518"/>
                  <a:gd name="T105" fmla="*/ 103 h 10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8" h="103">
                    <a:moveTo>
                      <a:pt x="518" y="26"/>
                    </a:moveTo>
                    <a:lnTo>
                      <a:pt x="506" y="21"/>
                    </a:lnTo>
                    <a:lnTo>
                      <a:pt x="493" y="15"/>
                    </a:lnTo>
                    <a:lnTo>
                      <a:pt x="481" y="9"/>
                    </a:lnTo>
                    <a:lnTo>
                      <a:pt x="466" y="7"/>
                    </a:lnTo>
                    <a:lnTo>
                      <a:pt x="454" y="19"/>
                    </a:lnTo>
                    <a:lnTo>
                      <a:pt x="441" y="23"/>
                    </a:lnTo>
                    <a:lnTo>
                      <a:pt x="427" y="23"/>
                    </a:lnTo>
                    <a:lnTo>
                      <a:pt x="414" y="19"/>
                    </a:lnTo>
                    <a:lnTo>
                      <a:pt x="400" y="17"/>
                    </a:lnTo>
                    <a:lnTo>
                      <a:pt x="385" y="17"/>
                    </a:lnTo>
                    <a:lnTo>
                      <a:pt x="373" y="21"/>
                    </a:lnTo>
                    <a:lnTo>
                      <a:pt x="361" y="32"/>
                    </a:lnTo>
                    <a:lnTo>
                      <a:pt x="346" y="40"/>
                    </a:lnTo>
                    <a:lnTo>
                      <a:pt x="334" y="49"/>
                    </a:lnTo>
                    <a:lnTo>
                      <a:pt x="319" y="59"/>
                    </a:lnTo>
                    <a:lnTo>
                      <a:pt x="305" y="61"/>
                    </a:lnTo>
                    <a:lnTo>
                      <a:pt x="298" y="67"/>
                    </a:lnTo>
                    <a:lnTo>
                      <a:pt x="292" y="65"/>
                    </a:lnTo>
                    <a:lnTo>
                      <a:pt x="286" y="59"/>
                    </a:lnTo>
                    <a:lnTo>
                      <a:pt x="278" y="59"/>
                    </a:lnTo>
                    <a:lnTo>
                      <a:pt x="267" y="67"/>
                    </a:lnTo>
                    <a:lnTo>
                      <a:pt x="261" y="67"/>
                    </a:lnTo>
                    <a:lnTo>
                      <a:pt x="253" y="65"/>
                    </a:lnTo>
                    <a:lnTo>
                      <a:pt x="245" y="65"/>
                    </a:lnTo>
                    <a:lnTo>
                      <a:pt x="236" y="63"/>
                    </a:lnTo>
                    <a:lnTo>
                      <a:pt x="230" y="63"/>
                    </a:lnTo>
                    <a:lnTo>
                      <a:pt x="222" y="63"/>
                    </a:lnTo>
                    <a:lnTo>
                      <a:pt x="213" y="63"/>
                    </a:lnTo>
                    <a:lnTo>
                      <a:pt x="205" y="65"/>
                    </a:lnTo>
                    <a:lnTo>
                      <a:pt x="189" y="63"/>
                    </a:lnTo>
                    <a:lnTo>
                      <a:pt x="174" y="65"/>
                    </a:lnTo>
                    <a:lnTo>
                      <a:pt x="160" y="67"/>
                    </a:lnTo>
                    <a:lnTo>
                      <a:pt x="147" y="72"/>
                    </a:lnTo>
                    <a:lnTo>
                      <a:pt x="133" y="78"/>
                    </a:lnTo>
                    <a:lnTo>
                      <a:pt x="118" y="80"/>
                    </a:lnTo>
                    <a:lnTo>
                      <a:pt x="101" y="82"/>
                    </a:lnTo>
                    <a:lnTo>
                      <a:pt x="85" y="80"/>
                    </a:lnTo>
                    <a:lnTo>
                      <a:pt x="77" y="86"/>
                    </a:lnTo>
                    <a:lnTo>
                      <a:pt x="68" y="86"/>
                    </a:lnTo>
                    <a:lnTo>
                      <a:pt x="60" y="84"/>
                    </a:lnTo>
                    <a:lnTo>
                      <a:pt x="52" y="86"/>
                    </a:lnTo>
                    <a:lnTo>
                      <a:pt x="37" y="90"/>
                    </a:lnTo>
                    <a:lnTo>
                      <a:pt x="29" y="97"/>
                    </a:lnTo>
                    <a:lnTo>
                      <a:pt x="19" y="103"/>
                    </a:lnTo>
                    <a:lnTo>
                      <a:pt x="2" y="103"/>
                    </a:lnTo>
                    <a:lnTo>
                      <a:pt x="0" y="99"/>
                    </a:lnTo>
                    <a:lnTo>
                      <a:pt x="0" y="93"/>
                    </a:lnTo>
                    <a:lnTo>
                      <a:pt x="0" y="88"/>
                    </a:lnTo>
                    <a:lnTo>
                      <a:pt x="0" y="84"/>
                    </a:lnTo>
                    <a:lnTo>
                      <a:pt x="19" y="76"/>
                    </a:lnTo>
                    <a:lnTo>
                      <a:pt x="39" y="70"/>
                    </a:lnTo>
                    <a:lnTo>
                      <a:pt x="60" y="67"/>
                    </a:lnTo>
                    <a:lnTo>
                      <a:pt x="81" y="63"/>
                    </a:lnTo>
                    <a:lnTo>
                      <a:pt x="101" y="59"/>
                    </a:lnTo>
                    <a:lnTo>
                      <a:pt x="122" y="55"/>
                    </a:lnTo>
                    <a:lnTo>
                      <a:pt x="143" y="51"/>
                    </a:lnTo>
                    <a:lnTo>
                      <a:pt x="164" y="46"/>
                    </a:lnTo>
                    <a:lnTo>
                      <a:pt x="298" y="42"/>
                    </a:lnTo>
                    <a:lnTo>
                      <a:pt x="323" y="36"/>
                    </a:lnTo>
                    <a:lnTo>
                      <a:pt x="348" y="28"/>
                    </a:lnTo>
                    <a:lnTo>
                      <a:pt x="373" y="21"/>
                    </a:lnTo>
                    <a:lnTo>
                      <a:pt x="398" y="13"/>
                    </a:lnTo>
                    <a:lnTo>
                      <a:pt x="423" y="7"/>
                    </a:lnTo>
                    <a:lnTo>
                      <a:pt x="448" y="2"/>
                    </a:lnTo>
                    <a:lnTo>
                      <a:pt x="470" y="0"/>
                    </a:lnTo>
                    <a:lnTo>
                      <a:pt x="495" y="2"/>
                    </a:lnTo>
                    <a:lnTo>
                      <a:pt x="518" y="26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7" name="Freeform 39"/>
              <p:cNvSpPr>
                <a:spLocks/>
              </p:cNvSpPr>
              <p:nvPr/>
            </p:nvSpPr>
            <p:spPr bwMode="auto">
              <a:xfrm>
                <a:off x="3098" y="2618"/>
                <a:ext cx="236" cy="69"/>
              </a:xfrm>
              <a:custGeom>
                <a:avLst/>
                <a:gdLst>
                  <a:gd name="T0" fmla="*/ 213 w 236"/>
                  <a:gd name="T1" fmla="*/ 7 h 69"/>
                  <a:gd name="T2" fmla="*/ 215 w 236"/>
                  <a:gd name="T3" fmla="*/ 13 h 69"/>
                  <a:gd name="T4" fmla="*/ 217 w 236"/>
                  <a:gd name="T5" fmla="*/ 17 h 69"/>
                  <a:gd name="T6" fmla="*/ 220 w 236"/>
                  <a:gd name="T7" fmla="*/ 23 h 69"/>
                  <a:gd name="T8" fmla="*/ 226 w 236"/>
                  <a:gd name="T9" fmla="*/ 27 h 69"/>
                  <a:gd name="T10" fmla="*/ 236 w 236"/>
                  <a:gd name="T11" fmla="*/ 27 h 69"/>
                  <a:gd name="T12" fmla="*/ 226 w 236"/>
                  <a:gd name="T13" fmla="*/ 34 h 69"/>
                  <a:gd name="T14" fmla="*/ 217 w 236"/>
                  <a:gd name="T15" fmla="*/ 36 h 69"/>
                  <a:gd name="T16" fmla="*/ 207 w 236"/>
                  <a:gd name="T17" fmla="*/ 32 h 69"/>
                  <a:gd name="T18" fmla="*/ 199 w 236"/>
                  <a:gd name="T19" fmla="*/ 29 h 69"/>
                  <a:gd name="T20" fmla="*/ 188 w 236"/>
                  <a:gd name="T21" fmla="*/ 25 h 69"/>
                  <a:gd name="T22" fmla="*/ 180 w 236"/>
                  <a:gd name="T23" fmla="*/ 21 h 69"/>
                  <a:gd name="T24" fmla="*/ 172 w 236"/>
                  <a:gd name="T25" fmla="*/ 23 h 69"/>
                  <a:gd name="T26" fmla="*/ 164 w 236"/>
                  <a:gd name="T27" fmla="*/ 30 h 69"/>
                  <a:gd name="T28" fmla="*/ 153 w 236"/>
                  <a:gd name="T29" fmla="*/ 23 h 69"/>
                  <a:gd name="T30" fmla="*/ 147 w 236"/>
                  <a:gd name="T31" fmla="*/ 15 h 69"/>
                  <a:gd name="T32" fmla="*/ 139 w 236"/>
                  <a:gd name="T33" fmla="*/ 9 h 69"/>
                  <a:gd name="T34" fmla="*/ 126 w 236"/>
                  <a:gd name="T35" fmla="*/ 11 h 69"/>
                  <a:gd name="T36" fmla="*/ 118 w 236"/>
                  <a:gd name="T37" fmla="*/ 17 h 69"/>
                  <a:gd name="T38" fmla="*/ 110 w 236"/>
                  <a:gd name="T39" fmla="*/ 23 h 69"/>
                  <a:gd name="T40" fmla="*/ 101 w 236"/>
                  <a:gd name="T41" fmla="*/ 30 h 69"/>
                  <a:gd name="T42" fmla="*/ 93 w 236"/>
                  <a:gd name="T43" fmla="*/ 34 h 69"/>
                  <a:gd name="T44" fmla="*/ 83 w 236"/>
                  <a:gd name="T45" fmla="*/ 40 h 69"/>
                  <a:gd name="T46" fmla="*/ 74 w 236"/>
                  <a:gd name="T47" fmla="*/ 42 h 69"/>
                  <a:gd name="T48" fmla="*/ 62 w 236"/>
                  <a:gd name="T49" fmla="*/ 44 h 69"/>
                  <a:gd name="T50" fmla="*/ 52 w 236"/>
                  <a:gd name="T51" fmla="*/ 42 h 69"/>
                  <a:gd name="T52" fmla="*/ 39 w 236"/>
                  <a:gd name="T53" fmla="*/ 36 h 69"/>
                  <a:gd name="T54" fmla="*/ 31 w 236"/>
                  <a:gd name="T55" fmla="*/ 46 h 69"/>
                  <a:gd name="T56" fmla="*/ 27 w 236"/>
                  <a:gd name="T57" fmla="*/ 57 h 69"/>
                  <a:gd name="T58" fmla="*/ 23 w 236"/>
                  <a:gd name="T59" fmla="*/ 67 h 69"/>
                  <a:gd name="T60" fmla="*/ 8 w 236"/>
                  <a:gd name="T61" fmla="*/ 69 h 69"/>
                  <a:gd name="T62" fmla="*/ 6 w 236"/>
                  <a:gd name="T63" fmla="*/ 61 h 69"/>
                  <a:gd name="T64" fmla="*/ 2 w 236"/>
                  <a:gd name="T65" fmla="*/ 55 h 69"/>
                  <a:gd name="T66" fmla="*/ 0 w 236"/>
                  <a:gd name="T67" fmla="*/ 50 h 69"/>
                  <a:gd name="T68" fmla="*/ 0 w 236"/>
                  <a:gd name="T69" fmla="*/ 42 h 69"/>
                  <a:gd name="T70" fmla="*/ 6 w 236"/>
                  <a:gd name="T71" fmla="*/ 34 h 69"/>
                  <a:gd name="T72" fmla="*/ 12 w 236"/>
                  <a:gd name="T73" fmla="*/ 29 h 69"/>
                  <a:gd name="T74" fmla="*/ 21 w 236"/>
                  <a:gd name="T75" fmla="*/ 25 h 69"/>
                  <a:gd name="T76" fmla="*/ 29 w 236"/>
                  <a:gd name="T77" fmla="*/ 21 h 69"/>
                  <a:gd name="T78" fmla="*/ 37 w 236"/>
                  <a:gd name="T79" fmla="*/ 17 h 69"/>
                  <a:gd name="T80" fmla="*/ 45 w 236"/>
                  <a:gd name="T81" fmla="*/ 15 h 69"/>
                  <a:gd name="T82" fmla="*/ 54 w 236"/>
                  <a:gd name="T83" fmla="*/ 13 h 69"/>
                  <a:gd name="T84" fmla="*/ 62 w 236"/>
                  <a:gd name="T85" fmla="*/ 11 h 69"/>
                  <a:gd name="T86" fmla="*/ 62 w 236"/>
                  <a:gd name="T87" fmla="*/ 15 h 69"/>
                  <a:gd name="T88" fmla="*/ 64 w 236"/>
                  <a:gd name="T89" fmla="*/ 19 h 69"/>
                  <a:gd name="T90" fmla="*/ 66 w 236"/>
                  <a:gd name="T91" fmla="*/ 21 h 69"/>
                  <a:gd name="T92" fmla="*/ 70 w 236"/>
                  <a:gd name="T93" fmla="*/ 25 h 69"/>
                  <a:gd name="T94" fmla="*/ 81 w 236"/>
                  <a:gd name="T95" fmla="*/ 21 h 69"/>
                  <a:gd name="T96" fmla="*/ 91 w 236"/>
                  <a:gd name="T97" fmla="*/ 17 h 69"/>
                  <a:gd name="T98" fmla="*/ 101 w 236"/>
                  <a:gd name="T99" fmla="*/ 11 h 69"/>
                  <a:gd name="T100" fmla="*/ 114 w 236"/>
                  <a:gd name="T101" fmla="*/ 7 h 69"/>
                  <a:gd name="T102" fmla="*/ 124 w 236"/>
                  <a:gd name="T103" fmla="*/ 4 h 69"/>
                  <a:gd name="T104" fmla="*/ 137 w 236"/>
                  <a:gd name="T105" fmla="*/ 0 h 69"/>
                  <a:gd name="T106" fmla="*/ 149 w 236"/>
                  <a:gd name="T107" fmla="*/ 0 h 69"/>
                  <a:gd name="T108" fmla="*/ 161 w 236"/>
                  <a:gd name="T109" fmla="*/ 0 h 69"/>
                  <a:gd name="T110" fmla="*/ 172 w 236"/>
                  <a:gd name="T111" fmla="*/ 4 h 69"/>
                  <a:gd name="T112" fmla="*/ 184 w 236"/>
                  <a:gd name="T113" fmla="*/ 7 h 69"/>
                  <a:gd name="T114" fmla="*/ 199 w 236"/>
                  <a:gd name="T115" fmla="*/ 7 h 69"/>
                  <a:gd name="T116" fmla="*/ 213 w 236"/>
                  <a:gd name="T117" fmla="*/ 7 h 6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6"/>
                  <a:gd name="T178" fmla="*/ 0 h 69"/>
                  <a:gd name="T179" fmla="*/ 236 w 236"/>
                  <a:gd name="T180" fmla="*/ 69 h 6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6" h="69">
                    <a:moveTo>
                      <a:pt x="213" y="7"/>
                    </a:moveTo>
                    <a:lnTo>
                      <a:pt x="215" y="13"/>
                    </a:lnTo>
                    <a:lnTo>
                      <a:pt x="217" y="17"/>
                    </a:lnTo>
                    <a:lnTo>
                      <a:pt x="220" y="23"/>
                    </a:lnTo>
                    <a:lnTo>
                      <a:pt x="226" y="27"/>
                    </a:lnTo>
                    <a:lnTo>
                      <a:pt x="236" y="27"/>
                    </a:lnTo>
                    <a:lnTo>
                      <a:pt x="226" y="34"/>
                    </a:lnTo>
                    <a:lnTo>
                      <a:pt x="217" y="36"/>
                    </a:lnTo>
                    <a:lnTo>
                      <a:pt x="207" y="32"/>
                    </a:lnTo>
                    <a:lnTo>
                      <a:pt x="199" y="29"/>
                    </a:lnTo>
                    <a:lnTo>
                      <a:pt x="188" y="25"/>
                    </a:lnTo>
                    <a:lnTo>
                      <a:pt x="180" y="21"/>
                    </a:lnTo>
                    <a:lnTo>
                      <a:pt x="172" y="23"/>
                    </a:lnTo>
                    <a:lnTo>
                      <a:pt x="164" y="30"/>
                    </a:lnTo>
                    <a:lnTo>
                      <a:pt x="153" y="23"/>
                    </a:lnTo>
                    <a:lnTo>
                      <a:pt x="147" y="15"/>
                    </a:lnTo>
                    <a:lnTo>
                      <a:pt x="139" y="9"/>
                    </a:lnTo>
                    <a:lnTo>
                      <a:pt x="126" y="11"/>
                    </a:lnTo>
                    <a:lnTo>
                      <a:pt x="118" y="17"/>
                    </a:lnTo>
                    <a:lnTo>
                      <a:pt x="110" y="23"/>
                    </a:lnTo>
                    <a:lnTo>
                      <a:pt x="101" y="30"/>
                    </a:lnTo>
                    <a:lnTo>
                      <a:pt x="93" y="34"/>
                    </a:lnTo>
                    <a:lnTo>
                      <a:pt x="83" y="40"/>
                    </a:lnTo>
                    <a:lnTo>
                      <a:pt x="74" y="42"/>
                    </a:lnTo>
                    <a:lnTo>
                      <a:pt x="62" y="44"/>
                    </a:lnTo>
                    <a:lnTo>
                      <a:pt x="52" y="42"/>
                    </a:lnTo>
                    <a:lnTo>
                      <a:pt x="39" y="36"/>
                    </a:lnTo>
                    <a:lnTo>
                      <a:pt x="31" y="46"/>
                    </a:lnTo>
                    <a:lnTo>
                      <a:pt x="27" y="57"/>
                    </a:lnTo>
                    <a:lnTo>
                      <a:pt x="23" y="67"/>
                    </a:lnTo>
                    <a:lnTo>
                      <a:pt x="8" y="69"/>
                    </a:lnTo>
                    <a:lnTo>
                      <a:pt x="6" y="61"/>
                    </a:lnTo>
                    <a:lnTo>
                      <a:pt x="2" y="55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6" y="34"/>
                    </a:lnTo>
                    <a:lnTo>
                      <a:pt x="12" y="29"/>
                    </a:lnTo>
                    <a:lnTo>
                      <a:pt x="21" y="25"/>
                    </a:lnTo>
                    <a:lnTo>
                      <a:pt x="29" y="21"/>
                    </a:lnTo>
                    <a:lnTo>
                      <a:pt x="37" y="17"/>
                    </a:lnTo>
                    <a:lnTo>
                      <a:pt x="45" y="15"/>
                    </a:lnTo>
                    <a:lnTo>
                      <a:pt x="54" y="13"/>
                    </a:lnTo>
                    <a:lnTo>
                      <a:pt x="62" y="11"/>
                    </a:lnTo>
                    <a:lnTo>
                      <a:pt x="62" y="15"/>
                    </a:lnTo>
                    <a:lnTo>
                      <a:pt x="64" y="19"/>
                    </a:lnTo>
                    <a:lnTo>
                      <a:pt x="66" y="21"/>
                    </a:lnTo>
                    <a:lnTo>
                      <a:pt x="70" y="25"/>
                    </a:lnTo>
                    <a:lnTo>
                      <a:pt x="81" y="21"/>
                    </a:lnTo>
                    <a:lnTo>
                      <a:pt x="91" y="17"/>
                    </a:lnTo>
                    <a:lnTo>
                      <a:pt x="101" y="11"/>
                    </a:lnTo>
                    <a:lnTo>
                      <a:pt x="114" y="7"/>
                    </a:lnTo>
                    <a:lnTo>
                      <a:pt x="124" y="4"/>
                    </a:lnTo>
                    <a:lnTo>
                      <a:pt x="137" y="0"/>
                    </a:lnTo>
                    <a:lnTo>
                      <a:pt x="149" y="0"/>
                    </a:lnTo>
                    <a:lnTo>
                      <a:pt x="161" y="0"/>
                    </a:lnTo>
                    <a:lnTo>
                      <a:pt x="172" y="4"/>
                    </a:lnTo>
                    <a:lnTo>
                      <a:pt x="184" y="7"/>
                    </a:lnTo>
                    <a:lnTo>
                      <a:pt x="199" y="7"/>
                    </a:lnTo>
                    <a:lnTo>
                      <a:pt x="213" y="7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8" name="Freeform 40"/>
              <p:cNvSpPr>
                <a:spLocks/>
              </p:cNvSpPr>
              <p:nvPr/>
            </p:nvSpPr>
            <p:spPr bwMode="auto">
              <a:xfrm>
                <a:off x="1591" y="2654"/>
                <a:ext cx="39" cy="100"/>
              </a:xfrm>
              <a:custGeom>
                <a:avLst/>
                <a:gdLst>
                  <a:gd name="T0" fmla="*/ 25 w 39"/>
                  <a:gd name="T1" fmla="*/ 40 h 100"/>
                  <a:gd name="T2" fmla="*/ 29 w 39"/>
                  <a:gd name="T3" fmla="*/ 56 h 100"/>
                  <a:gd name="T4" fmla="*/ 35 w 39"/>
                  <a:gd name="T5" fmla="*/ 73 h 100"/>
                  <a:gd name="T6" fmla="*/ 39 w 39"/>
                  <a:gd name="T7" fmla="*/ 88 h 100"/>
                  <a:gd name="T8" fmla="*/ 33 w 39"/>
                  <a:gd name="T9" fmla="*/ 100 h 100"/>
                  <a:gd name="T10" fmla="*/ 25 w 39"/>
                  <a:gd name="T11" fmla="*/ 100 h 100"/>
                  <a:gd name="T12" fmla="*/ 21 w 39"/>
                  <a:gd name="T13" fmla="*/ 96 h 100"/>
                  <a:gd name="T14" fmla="*/ 16 w 39"/>
                  <a:gd name="T15" fmla="*/ 90 h 100"/>
                  <a:gd name="T16" fmla="*/ 14 w 39"/>
                  <a:gd name="T17" fmla="*/ 86 h 100"/>
                  <a:gd name="T18" fmla="*/ 10 w 39"/>
                  <a:gd name="T19" fmla="*/ 65 h 100"/>
                  <a:gd name="T20" fmla="*/ 4 w 39"/>
                  <a:gd name="T21" fmla="*/ 42 h 100"/>
                  <a:gd name="T22" fmla="*/ 0 w 39"/>
                  <a:gd name="T23" fmla="*/ 21 h 100"/>
                  <a:gd name="T24" fmla="*/ 0 w 39"/>
                  <a:gd name="T25" fmla="*/ 0 h 100"/>
                  <a:gd name="T26" fmla="*/ 8 w 39"/>
                  <a:gd name="T27" fmla="*/ 8 h 100"/>
                  <a:gd name="T28" fmla="*/ 14 w 39"/>
                  <a:gd name="T29" fmla="*/ 17 h 100"/>
                  <a:gd name="T30" fmla="*/ 19 w 39"/>
                  <a:gd name="T31" fmla="*/ 29 h 100"/>
                  <a:gd name="T32" fmla="*/ 25 w 39"/>
                  <a:gd name="T33" fmla="*/ 40 h 1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100"/>
                  <a:gd name="T53" fmla="*/ 39 w 39"/>
                  <a:gd name="T54" fmla="*/ 100 h 1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100">
                    <a:moveTo>
                      <a:pt x="25" y="40"/>
                    </a:moveTo>
                    <a:lnTo>
                      <a:pt x="29" y="56"/>
                    </a:lnTo>
                    <a:lnTo>
                      <a:pt x="35" y="73"/>
                    </a:lnTo>
                    <a:lnTo>
                      <a:pt x="39" y="88"/>
                    </a:lnTo>
                    <a:lnTo>
                      <a:pt x="33" y="100"/>
                    </a:lnTo>
                    <a:lnTo>
                      <a:pt x="25" y="100"/>
                    </a:lnTo>
                    <a:lnTo>
                      <a:pt x="21" y="96"/>
                    </a:lnTo>
                    <a:lnTo>
                      <a:pt x="16" y="90"/>
                    </a:lnTo>
                    <a:lnTo>
                      <a:pt x="14" y="86"/>
                    </a:lnTo>
                    <a:lnTo>
                      <a:pt x="10" y="65"/>
                    </a:lnTo>
                    <a:lnTo>
                      <a:pt x="4" y="42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4" y="17"/>
                    </a:lnTo>
                    <a:lnTo>
                      <a:pt x="19" y="29"/>
                    </a:lnTo>
                    <a:lnTo>
                      <a:pt x="25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9" name="Freeform 41"/>
              <p:cNvSpPr>
                <a:spLocks/>
              </p:cNvSpPr>
              <p:nvPr/>
            </p:nvSpPr>
            <p:spPr bwMode="auto">
              <a:xfrm>
                <a:off x="2824" y="2654"/>
                <a:ext cx="56" cy="80"/>
              </a:xfrm>
              <a:custGeom>
                <a:avLst/>
                <a:gdLst>
                  <a:gd name="T0" fmla="*/ 56 w 56"/>
                  <a:gd name="T1" fmla="*/ 0 h 80"/>
                  <a:gd name="T2" fmla="*/ 46 w 56"/>
                  <a:gd name="T3" fmla="*/ 0 h 80"/>
                  <a:gd name="T4" fmla="*/ 38 w 56"/>
                  <a:gd name="T5" fmla="*/ 8 h 80"/>
                  <a:gd name="T6" fmla="*/ 35 w 56"/>
                  <a:gd name="T7" fmla="*/ 17 h 80"/>
                  <a:gd name="T8" fmla="*/ 35 w 56"/>
                  <a:gd name="T9" fmla="*/ 27 h 80"/>
                  <a:gd name="T10" fmla="*/ 54 w 56"/>
                  <a:gd name="T11" fmla="*/ 33 h 80"/>
                  <a:gd name="T12" fmla="*/ 46 w 56"/>
                  <a:gd name="T13" fmla="*/ 35 h 80"/>
                  <a:gd name="T14" fmla="*/ 42 w 56"/>
                  <a:gd name="T15" fmla="*/ 40 h 80"/>
                  <a:gd name="T16" fmla="*/ 38 w 56"/>
                  <a:gd name="T17" fmla="*/ 44 h 80"/>
                  <a:gd name="T18" fmla="*/ 35 w 56"/>
                  <a:gd name="T19" fmla="*/ 50 h 80"/>
                  <a:gd name="T20" fmla="*/ 40 w 56"/>
                  <a:gd name="T21" fmla="*/ 54 h 80"/>
                  <a:gd name="T22" fmla="*/ 44 w 56"/>
                  <a:gd name="T23" fmla="*/ 56 h 80"/>
                  <a:gd name="T24" fmla="*/ 48 w 56"/>
                  <a:gd name="T25" fmla="*/ 56 h 80"/>
                  <a:gd name="T26" fmla="*/ 54 w 56"/>
                  <a:gd name="T27" fmla="*/ 56 h 80"/>
                  <a:gd name="T28" fmla="*/ 42 w 56"/>
                  <a:gd name="T29" fmla="*/ 63 h 80"/>
                  <a:gd name="T30" fmla="*/ 33 w 56"/>
                  <a:gd name="T31" fmla="*/ 73 h 80"/>
                  <a:gd name="T32" fmla="*/ 21 w 56"/>
                  <a:gd name="T33" fmla="*/ 80 h 80"/>
                  <a:gd name="T34" fmla="*/ 4 w 56"/>
                  <a:gd name="T35" fmla="*/ 80 h 80"/>
                  <a:gd name="T36" fmla="*/ 0 w 56"/>
                  <a:gd name="T37" fmla="*/ 75 h 80"/>
                  <a:gd name="T38" fmla="*/ 4 w 56"/>
                  <a:gd name="T39" fmla="*/ 67 h 80"/>
                  <a:gd name="T40" fmla="*/ 11 w 56"/>
                  <a:gd name="T41" fmla="*/ 61 h 80"/>
                  <a:gd name="T42" fmla="*/ 13 w 56"/>
                  <a:gd name="T43" fmla="*/ 56 h 80"/>
                  <a:gd name="T44" fmla="*/ 11 w 56"/>
                  <a:gd name="T45" fmla="*/ 44 h 80"/>
                  <a:gd name="T46" fmla="*/ 8 w 56"/>
                  <a:gd name="T47" fmla="*/ 33 h 80"/>
                  <a:gd name="T48" fmla="*/ 4 w 56"/>
                  <a:gd name="T49" fmla="*/ 23 h 80"/>
                  <a:gd name="T50" fmla="*/ 2 w 56"/>
                  <a:gd name="T51" fmla="*/ 14 h 80"/>
                  <a:gd name="T52" fmla="*/ 11 w 56"/>
                  <a:gd name="T53" fmla="*/ 2 h 80"/>
                  <a:gd name="T54" fmla="*/ 23 w 56"/>
                  <a:gd name="T55" fmla="*/ 0 h 80"/>
                  <a:gd name="T56" fmla="*/ 40 w 56"/>
                  <a:gd name="T57" fmla="*/ 0 h 80"/>
                  <a:gd name="T58" fmla="*/ 56 w 56"/>
                  <a:gd name="T59" fmla="*/ 0 h 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6"/>
                  <a:gd name="T91" fmla="*/ 0 h 80"/>
                  <a:gd name="T92" fmla="*/ 56 w 56"/>
                  <a:gd name="T93" fmla="*/ 80 h 8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6" h="80">
                    <a:moveTo>
                      <a:pt x="56" y="0"/>
                    </a:moveTo>
                    <a:lnTo>
                      <a:pt x="46" y="0"/>
                    </a:lnTo>
                    <a:lnTo>
                      <a:pt x="38" y="8"/>
                    </a:lnTo>
                    <a:lnTo>
                      <a:pt x="35" y="17"/>
                    </a:lnTo>
                    <a:lnTo>
                      <a:pt x="35" y="27"/>
                    </a:lnTo>
                    <a:lnTo>
                      <a:pt x="54" y="33"/>
                    </a:lnTo>
                    <a:lnTo>
                      <a:pt x="46" y="35"/>
                    </a:lnTo>
                    <a:lnTo>
                      <a:pt x="42" y="40"/>
                    </a:lnTo>
                    <a:lnTo>
                      <a:pt x="38" y="44"/>
                    </a:lnTo>
                    <a:lnTo>
                      <a:pt x="35" y="50"/>
                    </a:lnTo>
                    <a:lnTo>
                      <a:pt x="40" y="54"/>
                    </a:lnTo>
                    <a:lnTo>
                      <a:pt x="44" y="56"/>
                    </a:lnTo>
                    <a:lnTo>
                      <a:pt x="48" y="56"/>
                    </a:lnTo>
                    <a:lnTo>
                      <a:pt x="54" y="56"/>
                    </a:lnTo>
                    <a:lnTo>
                      <a:pt x="42" y="63"/>
                    </a:lnTo>
                    <a:lnTo>
                      <a:pt x="33" y="73"/>
                    </a:lnTo>
                    <a:lnTo>
                      <a:pt x="21" y="80"/>
                    </a:lnTo>
                    <a:lnTo>
                      <a:pt x="4" y="80"/>
                    </a:lnTo>
                    <a:lnTo>
                      <a:pt x="0" y="75"/>
                    </a:lnTo>
                    <a:lnTo>
                      <a:pt x="4" y="67"/>
                    </a:lnTo>
                    <a:lnTo>
                      <a:pt x="11" y="61"/>
                    </a:lnTo>
                    <a:lnTo>
                      <a:pt x="13" y="56"/>
                    </a:lnTo>
                    <a:lnTo>
                      <a:pt x="11" y="44"/>
                    </a:lnTo>
                    <a:lnTo>
                      <a:pt x="8" y="33"/>
                    </a:lnTo>
                    <a:lnTo>
                      <a:pt x="4" y="23"/>
                    </a:lnTo>
                    <a:lnTo>
                      <a:pt x="2" y="14"/>
                    </a:lnTo>
                    <a:lnTo>
                      <a:pt x="11" y="2"/>
                    </a:lnTo>
                    <a:lnTo>
                      <a:pt x="23" y="0"/>
                    </a:lnTo>
                    <a:lnTo>
                      <a:pt x="40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0" name="Freeform 42"/>
              <p:cNvSpPr>
                <a:spLocks/>
              </p:cNvSpPr>
              <p:nvPr/>
            </p:nvSpPr>
            <p:spPr bwMode="auto">
              <a:xfrm>
                <a:off x="2739" y="2664"/>
                <a:ext cx="52" cy="69"/>
              </a:xfrm>
              <a:custGeom>
                <a:avLst/>
                <a:gdLst>
                  <a:gd name="T0" fmla="*/ 31 w 52"/>
                  <a:gd name="T1" fmla="*/ 23 h 69"/>
                  <a:gd name="T2" fmla="*/ 31 w 52"/>
                  <a:gd name="T3" fmla="*/ 32 h 69"/>
                  <a:gd name="T4" fmla="*/ 35 w 52"/>
                  <a:gd name="T5" fmla="*/ 44 h 69"/>
                  <a:gd name="T6" fmla="*/ 42 w 52"/>
                  <a:gd name="T7" fmla="*/ 51 h 69"/>
                  <a:gd name="T8" fmla="*/ 52 w 52"/>
                  <a:gd name="T9" fmla="*/ 59 h 69"/>
                  <a:gd name="T10" fmla="*/ 44 w 52"/>
                  <a:gd name="T11" fmla="*/ 61 h 69"/>
                  <a:gd name="T12" fmla="*/ 35 w 52"/>
                  <a:gd name="T13" fmla="*/ 65 h 69"/>
                  <a:gd name="T14" fmla="*/ 27 w 52"/>
                  <a:gd name="T15" fmla="*/ 69 h 69"/>
                  <a:gd name="T16" fmla="*/ 17 w 52"/>
                  <a:gd name="T17" fmla="*/ 67 h 69"/>
                  <a:gd name="T18" fmla="*/ 15 w 52"/>
                  <a:gd name="T19" fmla="*/ 51 h 69"/>
                  <a:gd name="T20" fmla="*/ 11 w 52"/>
                  <a:gd name="T21" fmla="*/ 38 h 69"/>
                  <a:gd name="T22" fmla="*/ 6 w 52"/>
                  <a:gd name="T23" fmla="*/ 23 h 69"/>
                  <a:gd name="T24" fmla="*/ 0 w 52"/>
                  <a:gd name="T25" fmla="*/ 9 h 69"/>
                  <a:gd name="T26" fmla="*/ 11 w 52"/>
                  <a:gd name="T27" fmla="*/ 0 h 69"/>
                  <a:gd name="T28" fmla="*/ 19 w 52"/>
                  <a:gd name="T29" fmla="*/ 4 h 69"/>
                  <a:gd name="T30" fmla="*/ 27 w 52"/>
                  <a:gd name="T31" fmla="*/ 11 h 69"/>
                  <a:gd name="T32" fmla="*/ 31 w 52"/>
                  <a:gd name="T33" fmla="*/ 23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69"/>
                  <a:gd name="T53" fmla="*/ 52 w 52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69">
                    <a:moveTo>
                      <a:pt x="31" y="23"/>
                    </a:moveTo>
                    <a:lnTo>
                      <a:pt x="31" y="32"/>
                    </a:lnTo>
                    <a:lnTo>
                      <a:pt x="35" y="44"/>
                    </a:lnTo>
                    <a:lnTo>
                      <a:pt x="42" y="51"/>
                    </a:lnTo>
                    <a:lnTo>
                      <a:pt x="52" y="59"/>
                    </a:lnTo>
                    <a:lnTo>
                      <a:pt x="44" y="61"/>
                    </a:lnTo>
                    <a:lnTo>
                      <a:pt x="35" y="65"/>
                    </a:lnTo>
                    <a:lnTo>
                      <a:pt x="27" y="69"/>
                    </a:lnTo>
                    <a:lnTo>
                      <a:pt x="17" y="67"/>
                    </a:lnTo>
                    <a:lnTo>
                      <a:pt x="15" y="51"/>
                    </a:lnTo>
                    <a:lnTo>
                      <a:pt x="11" y="38"/>
                    </a:lnTo>
                    <a:lnTo>
                      <a:pt x="6" y="23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19" y="4"/>
                    </a:lnTo>
                    <a:lnTo>
                      <a:pt x="27" y="11"/>
                    </a:lnTo>
                    <a:lnTo>
                      <a:pt x="31" y="23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1" name="Freeform 43"/>
              <p:cNvSpPr>
                <a:spLocks/>
              </p:cNvSpPr>
              <p:nvPr/>
            </p:nvSpPr>
            <p:spPr bwMode="auto">
              <a:xfrm>
                <a:off x="2642" y="2677"/>
                <a:ext cx="60" cy="63"/>
              </a:xfrm>
              <a:custGeom>
                <a:avLst/>
                <a:gdLst>
                  <a:gd name="T0" fmla="*/ 56 w 60"/>
                  <a:gd name="T1" fmla="*/ 12 h 63"/>
                  <a:gd name="T2" fmla="*/ 58 w 60"/>
                  <a:gd name="T3" fmla="*/ 23 h 63"/>
                  <a:gd name="T4" fmla="*/ 60 w 60"/>
                  <a:gd name="T5" fmla="*/ 36 h 63"/>
                  <a:gd name="T6" fmla="*/ 58 w 60"/>
                  <a:gd name="T7" fmla="*/ 52 h 63"/>
                  <a:gd name="T8" fmla="*/ 56 w 60"/>
                  <a:gd name="T9" fmla="*/ 63 h 63"/>
                  <a:gd name="T10" fmla="*/ 41 w 60"/>
                  <a:gd name="T11" fmla="*/ 52 h 63"/>
                  <a:gd name="T12" fmla="*/ 37 w 60"/>
                  <a:gd name="T13" fmla="*/ 33 h 63"/>
                  <a:gd name="T14" fmla="*/ 31 w 60"/>
                  <a:gd name="T15" fmla="*/ 17 h 63"/>
                  <a:gd name="T16" fmla="*/ 14 w 60"/>
                  <a:gd name="T17" fmla="*/ 17 h 63"/>
                  <a:gd name="T18" fmla="*/ 0 w 60"/>
                  <a:gd name="T19" fmla="*/ 17 h 63"/>
                  <a:gd name="T20" fmla="*/ 0 w 60"/>
                  <a:gd name="T21" fmla="*/ 12 h 63"/>
                  <a:gd name="T22" fmla="*/ 2 w 60"/>
                  <a:gd name="T23" fmla="*/ 6 h 63"/>
                  <a:gd name="T24" fmla="*/ 8 w 60"/>
                  <a:gd name="T25" fmla="*/ 4 h 63"/>
                  <a:gd name="T26" fmla="*/ 14 w 60"/>
                  <a:gd name="T27" fmla="*/ 0 h 63"/>
                  <a:gd name="T28" fmla="*/ 27 w 60"/>
                  <a:gd name="T29" fmla="*/ 0 h 63"/>
                  <a:gd name="T30" fmla="*/ 37 w 60"/>
                  <a:gd name="T31" fmla="*/ 4 h 63"/>
                  <a:gd name="T32" fmla="*/ 45 w 60"/>
                  <a:gd name="T33" fmla="*/ 8 h 63"/>
                  <a:gd name="T34" fmla="*/ 56 w 60"/>
                  <a:gd name="T35" fmla="*/ 12 h 6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0"/>
                  <a:gd name="T55" fmla="*/ 0 h 63"/>
                  <a:gd name="T56" fmla="*/ 60 w 60"/>
                  <a:gd name="T57" fmla="*/ 63 h 6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0" h="63">
                    <a:moveTo>
                      <a:pt x="56" y="12"/>
                    </a:moveTo>
                    <a:lnTo>
                      <a:pt x="58" y="23"/>
                    </a:lnTo>
                    <a:lnTo>
                      <a:pt x="60" y="36"/>
                    </a:lnTo>
                    <a:lnTo>
                      <a:pt x="58" y="52"/>
                    </a:lnTo>
                    <a:lnTo>
                      <a:pt x="56" y="63"/>
                    </a:lnTo>
                    <a:lnTo>
                      <a:pt x="41" y="52"/>
                    </a:lnTo>
                    <a:lnTo>
                      <a:pt x="37" y="33"/>
                    </a:lnTo>
                    <a:lnTo>
                      <a:pt x="31" y="17"/>
                    </a:lnTo>
                    <a:lnTo>
                      <a:pt x="14" y="17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27" y="0"/>
                    </a:lnTo>
                    <a:lnTo>
                      <a:pt x="37" y="4"/>
                    </a:lnTo>
                    <a:lnTo>
                      <a:pt x="45" y="8"/>
                    </a:lnTo>
                    <a:lnTo>
                      <a:pt x="56" y="12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2" name="Freeform 44"/>
              <p:cNvSpPr>
                <a:spLocks/>
              </p:cNvSpPr>
              <p:nvPr/>
            </p:nvSpPr>
            <p:spPr bwMode="auto">
              <a:xfrm>
                <a:off x="2580" y="2683"/>
                <a:ext cx="31" cy="55"/>
              </a:xfrm>
              <a:custGeom>
                <a:avLst/>
                <a:gdLst>
                  <a:gd name="T0" fmla="*/ 31 w 31"/>
                  <a:gd name="T1" fmla="*/ 21 h 55"/>
                  <a:gd name="T2" fmla="*/ 27 w 31"/>
                  <a:gd name="T3" fmla="*/ 53 h 55"/>
                  <a:gd name="T4" fmla="*/ 20 w 31"/>
                  <a:gd name="T5" fmla="*/ 55 h 55"/>
                  <a:gd name="T6" fmla="*/ 14 w 31"/>
                  <a:gd name="T7" fmla="*/ 55 h 55"/>
                  <a:gd name="T8" fmla="*/ 10 w 31"/>
                  <a:gd name="T9" fmla="*/ 51 h 55"/>
                  <a:gd name="T10" fmla="*/ 6 w 31"/>
                  <a:gd name="T11" fmla="*/ 46 h 55"/>
                  <a:gd name="T12" fmla="*/ 2 w 31"/>
                  <a:gd name="T13" fmla="*/ 34 h 55"/>
                  <a:gd name="T14" fmla="*/ 0 w 31"/>
                  <a:gd name="T15" fmla="*/ 23 h 55"/>
                  <a:gd name="T16" fmla="*/ 0 w 31"/>
                  <a:gd name="T17" fmla="*/ 9 h 55"/>
                  <a:gd name="T18" fmla="*/ 6 w 31"/>
                  <a:gd name="T19" fmla="*/ 0 h 55"/>
                  <a:gd name="T20" fmla="*/ 18 w 31"/>
                  <a:gd name="T21" fmla="*/ 0 h 55"/>
                  <a:gd name="T22" fmla="*/ 24 w 31"/>
                  <a:gd name="T23" fmla="*/ 6 h 55"/>
                  <a:gd name="T24" fmla="*/ 29 w 31"/>
                  <a:gd name="T25" fmla="*/ 13 h 55"/>
                  <a:gd name="T26" fmla="*/ 31 w 31"/>
                  <a:gd name="T27" fmla="*/ 21 h 5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"/>
                  <a:gd name="T43" fmla="*/ 0 h 55"/>
                  <a:gd name="T44" fmla="*/ 31 w 31"/>
                  <a:gd name="T45" fmla="*/ 55 h 5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" h="55">
                    <a:moveTo>
                      <a:pt x="31" y="21"/>
                    </a:moveTo>
                    <a:lnTo>
                      <a:pt x="27" y="53"/>
                    </a:lnTo>
                    <a:lnTo>
                      <a:pt x="20" y="55"/>
                    </a:lnTo>
                    <a:lnTo>
                      <a:pt x="14" y="55"/>
                    </a:lnTo>
                    <a:lnTo>
                      <a:pt x="10" y="51"/>
                    </a:lnTo>
                    <a:lnTo>
                      <a:pt x="6" y="46"/>
                    </a:lnTo>
                    <a:lnTo>
                      <a:pt x="2" y="34"/>
                    </a:lnTo>
                    <a:lnTo>
                      <a:pt x="0" y="23"/>
                    </a:lnTo>
                    <a:lnTo>
                      <a:pt x="0" y="9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24" y="6"/>
                    </a:lnTo>
                    <a:lnTo>
                      <a:pt x="29" y="13"/>
                    </a:lnTo>
                    <a:lnTo>
                      <a:pt x="31" y="21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3" name="Freeform 45"/>
              <p:cNvSpPr>
                <a:spLocks/>
              </p:cNvSpPr>
              <p:nvPr/>
            </p:nvSpPr>
            <p:spPr bwMode="auto">
              <a:xfrm>
                <a:off x="2449" y="2689"/>
                <a:ext cx="85" cy="72"/>
              </a:xfrm>
              <a:custGeom>
                <a:avLst/>
                <a:gdLst>
                  <a:gd name="T0" fmla="*/ 85 w 85"/>
                  <a:gd name="T1" fmla="*/ 2 h 72"/>
                  <a:gd name="T2" fmla="*/ 73 w 85"/>
                  <a:gd name="T3" fmla="*/ 17 h 72"/>
                  <a:gd name="T4" fmla="*/ 73 w 85"/>
                  <a:gd name="T5" fmla="*/ 36 h 72"/>
                  <a:gd name="T6" fmla="*/ 75 w 85"/>
                  <a:gd name="T7" fmla="*/ 57 h 72"/>
                  <a:gd name="T8" fmla="*/ 71 w 85"/>
                  <a:gd name="T9" fmla="*/ 72 h 72"/>
                  <a:gd name="T10" fmla="*/ 54 w 85"/>
                  <a:gd name="T11" fmla="*/ 65 h 72"/>
                  <a:gd name="T12" fmla="*/ 48 w 85"/>
                  <a:gd name="T13" fmla="*/ 49 h 72"/>
                  <a:gd name="T14" fmla="*/ 46 w 85"/>
                  <a:gd name="T15" fmla="*/ 30 h 72"/>
                  <a:gd name="T16" fmla="*/ 35 w 85"/>
                  <a:gd name="T17" fmla="*/ 15 h 72"/>
                  <a:gd name="T18" fmla="*/ 31 w 85"/>
                  <a:gd name="T19" fmla="*/ 23 h 72"/>
                  <a:gd name="T20" fmla="*/ 23 w 85"/>
                  <a:gd name="T21" fmla="*/ 24 h 72"/>
                  <a:gd name="T22" fmla="*/ 12 w 85"/>
                  <a:gd name="T23" fmla="*/ 24 h 72"/>
                  <a:gd name="T24" fmla="*/ 2 w 85"/>
                  <a:gd name="T25" fmla="*/ 24 h 72"/>
                  <a:gd name="T26" fmla="*/ 0 w 85"/>
                  <a:gd name="T27" fmla="*/ 23 h 72"/>
                  <a:gd name="T28" fmla="*/ 0 w 85"/>
                  <a:gd name="T29" fmla="*/ 19 h 72"/>
                  <a:gd name="T30" fmla="*/ 0 w 85"/>
                  <a:gd name="T31" fmla="*/ 15 h 72"/>
                  <a:gd name="T32" fmla="*/ 2 w 85"/>
                  <a:gd name="T33" fmla="*/ 13 h 72"/>
                  <a:gd name="T34" fmla="*/ 10 w 85"/>
                  <a:gd name="T35" fmla="*/ 7 h 72"/>
                  <a:gd name="T36" fmla="*/ 21 w 85"/>
                  <a:gd name="T37" fmla="*/ 3 h 72"/>
                  <a:gd name="T38" fmla="*/ 31 w 85"/>
                  <a:gd name="T39" fmla="*/ 2 h 72"/>
                  <a:gd name="T40" fmla="*/ 41 w 85"/>
                  <a:gd name="T41" fmla="*/ 0 h 72"/>
                  <a:gd name="T42" fmla="*/ 52 w 85"/>
                  <a:gd name="T43" fmla="*/ 0 h 72"/>
                  <a:gd name="T44" fmla="*/ 64 w 85"/>
                  <a:gd name="T45" fmla="*/ 0 h 72"/>
                  <a:gd name="T46" fmla="*/ 75 w 85"/>
                  <a:gd name="T47" fmla="*/ 0 h 72"/>
                  <a:gd name="T48" fmla="*/ 85 w 85"/>
                  <a:gd name="T49" fmla="*/ 2 h 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5"/>
                  <a:gd name="T76" fmla="*/ 0 h 72"/>
                  <a:gd name="T77" fmla="*/ 85 w 85"/>
                  <a:gd name="T78" fmla="*/ 72 h 7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5" h="72">
                    <a:moveTo>
                      <a:pt x="85" y="2"/>
                    </a:moveTo>
                    <a:lnTo>
                      <a:pt x="73" y="17"/>
                    </a:lnTo>
                    <a:lnTo>
                      <a:pt x="73" y="36"/>
                    </a:lnTo>
                    <a:lnTo>
                      <a:pt x="75" y="57"/>
                    </a:lnTo>
                    <a:lnTo>
                      <a:pt x="71" y="72"/>
                    </a:lnTo>
                    <a:lnTo>
                      <a:pt x="54" y="65"/>
                    </a:lnTo>
                    <a:lnTo>
                      <a:pt x="48" y="49"/>
                    </a:lnTo>
                    <a:lnTo>
                      <a:pt x="46" y="30"/>
                    </a:lnTo>
                    <a:lnTo>
                      <a:pt x="35" y="15"/>
                    </a:lnTo>
                    <a:lnTo>
                      <a:pt x="31" y="23"/>
                    </a:lnTo>
                    <a:lnTo>
                      <a:pt x="23" y="24"/>
                    </a:lnTo>
                    <a:lnTo>
                      <a:pt x="12" y="24"/>
                    </a:lnTo>
                    <a:lnTo>
                      <a:pt x="2" y="24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2" y="13"/>
                    </a:lnTo>
                    <a:lnTo>
                      <a:pt x="10" y="7"/>
                    </a:lnTo>
                    <a:lnTo>
                      <a:pt x="21" y="3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52" y="0"/>
                    </a:lnTo>
                    <a:lnTo>
                      <a:pt x="64" y="0"/>
                    </a:lnTo>
                    <a:lnTo>
                      <a:pt x="75" y="0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" name="Freeform 46"/>
              <p:cNvSpPr>
                <a:spLocks/>
              </p:cNvSpPr>
              <p:nvPr/>
            </p:nvSpPr>
            <p:spPr bwMode="auto">
              <a:xfrm>
                <a:off x="4256" y="2717"/>
                <a:ext cx="287" cy="86"/>
              </a:xfrm>
              <a:custGeom>
                <a:avLst/>
                <a:gdLst>
                  <a:gd name="T0" fmla="*/ 282 w 287"/>
                  <a:gd name="T1" fmla="*/ 33 h 86"/>
                  <a:gd name="T2" fmla="*/ 264 w 287"/>
                  <a:gd name="T3" fmla="*/ 21 h 86"/>
                  <a:gd name="T4" fmla="*/ 237 w 287"/>
                  <a:gd name="T5" fmla="*/ 19 h 86"/>
                  <a:gd name="T6" fmla="*/ 218 w 287"/>
                  <a:gd name="T7" fmla="*/ 40 h 86"/>
                  <a:gd name="T8" fmla="*/ 222 w 287"/>
                  <a:gd name="T9" fmla="*/ 42 h 86"/>
                  <a:gd name="T10" fmla="*/ 231 w 287"/>
                  <a:gd name="T11" fmla="*/ 37 h 86"/>
                  <a:gd name="T12" fmla="*/ 220 w 287"/>
                  <a:gd name="T13" fmla="*/ 50 h 86"/>
                  <a:gd name="T14" fmla="*/ 199 w 287"/>
                  <a:gd name="T15" fmla="*/ 56 h 86"/>
                  <a:gd name="T16" fmla="*/ 175 w 287"/>
                  <a:gd name="T17" fmla="*/ 44 h 86"/>
                  <a:gd name="T18" fmla="*/ 150 w 287"/>
                  <a:gd name="T19" fmla="*/ 46 h 86"/>
                  <a:gd name="T20" fmla="*/ 125 w 287"/>
                  <a:gd name="T21" fmla="*/ 54 h 86"/>
                  <a:gd name="T22" fmla="*/ 102 w 287"/>
                  <a:gd name="T23" fmla="*/ 67 h 86"/>
                  <a:gd name="T24" fmla="*/ 96 w 287"/>
                  <a:gd name="T25" fmla="*/ 75 h 86"/>
                  <a:gd name="T26" fmla="*/ 88 w 287"/>
                  <a:gd name="T27" fmla="*/ 83 h 86"/>
                  <a:gd name="T28" fmla="*/ 67 w 287"/>
                  <a:gd name="T29" fmla="*/ 83 h 86"/>
                  <a:gd name="T30" fmla="*/ 46 w 287"/>
                  <a:gd name="T31" fmla="*/ 83 h 86"/>
                  <a:gd name="T32" fmla="*/ 27 w 287"/>
                  <a:gd name="T33" fmla="*/ 81 h 86"/>
                  <a:gd name="T34" fmla="*/ 9 w 287"/>
                  <a:gd name="T35" fmla="*/ 86 h 86"/>
                  <a:gd name="T36" fmla="*/ 0 w 287"/>
                  <a:gd name="T37" fmla="*/ 48 h 86"/>
                  <a:gd name="T38" fmla="*/ 9 w 287"/>
                  <a:gd name="T39" fmla="*/ 12 h 86"/>
                  <a:gd name="T40" fmla="*/ 21 w 287"/>
                  <a:gd name="T41" fmla="*/ 17 h 86"/>
                  <a:gd name="T42" fmla="*/ 25 w 287"/>
                  <a:gd name="T43" fmla="*/ 33 h 86"/>
                  <a:gd name="T44" fmla="*/ 44 w 287"/>
                  <a:gd name="T45" fmla="*/ 46 h 86"/>
                  <a:gd name="T46" fmla="*/ 67 w 287"/>
                  <a:gd name="T47" fmla="*/ 52 h 86"/>
                  <a:gd name="T48" fmla="*/ 88 w 287"/>
                  <a:gd name="T49" fmla="*/ 40 h 86"/>
                  <a:gd name="T50" fmla="*/ 108 w 287"/>
                  <a:gd name="T51" fmla="*/ 33 h 86"/>
                  <a:gd name="T52" fmla="*/ 131 w 287"/>
                  <a:gd name="T53" fmla="*/ 27 h 86"/>
                  <a:gd name="T54" fmla="*/ 154 w 287"/>
                  <a:gd name="T55" fmla="*/ 19 h 86"/>
                  <a:gd name="T56" fmla="*/ 162 w 287"/>
                  <a:gd name="T57" fmla="*/ 29 h 86"/>
                  <a:gd name="T58" fmla="*/ 172 w 287"/>
                  <a:gd name="T59" fmla="*/ 27 h 86"/>
                  <a:gd name="T60" fmla="*/ 172 w 287"/>
                  <a:gd name="T61" fmla="*/ 25 h 86"/>
                  <a:gd name="T62" fmla="*/ 193 w 287"/>
                  <a:gd name="T63" fmla="*/ 21 h 86"/>
                  <a:gd name="T64" fmla="*/ 210 w 287"/>
                  <a:gd name="T65" fmla="*/ 8 h 86"/>
                  <a:gd name="T66" fmla="*/ 231 w 287"/>
                  <a:gd name="T67" fmla="*/ 0 h 86"/>
                  <a:gd name="T68" fmla="*/ 255 w 287"/>
                  <a:gd name="T69" fmla="*/ 6 h 86"/>
                  <a:gd name="T70" fmla="*/ 276 w 287"/>
                  <a:gd name="T71" fmla="*/ 16 h 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7"/>
                  <a:gd name="T109" fmla="*/ 0 h 86"/>
                  <a:gd name="T110" fmla="*/ 287 w 287"/>
                  <a:gd name="T111" fmla="*/ 86 h 8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7" h="86">
                    <a:moveTo>
                      <a:pt x="287" y="19"/>
                    </a:moveTo>
                    <a:lnTo>
                      <a:pt x="282" y="33"/>
                    </a:lnTo>
                    <a:lnTo>
                      <a:pt x="274" y="27"/>
                    </a:lnTo>
                    <a:lnTo>
                      <a:pt x="264" y="21"/>
                    </a:lnTo>
                    <a:lnTo>
                      <a:pt x="249" y="19"/>
                    </a:lnTo>
                    <a:lnTo>
                      <a:pt x="237" y="19"/>
                    </a:lnTo>
                    <a:lnTo>
                      <a:pt x="216" y="39"/>
                    </a:lnTo>
                    <a:lnTo>
                      <a:pt x="218" y="40"/>
                    </a:lnTo>
                    <a:lnTo>
                      <a:pt x="220" y="40"/>
                    </a:lnTo>
                    <a:lnTo>
                      <a:pt x="222" y="42"/>
                    </a:lnTo>
                    <a:lnTo>
                      <a:pt x="224" y="42"/>
                    </a:lnTo>
                    <a:lnTo>
                      <a:pt x="231" y="37"/>
                    </a:lnTo>
                    <a:lnTo>
                      <a:pt x="228" y="48"/>
                    </a:lnTo>
                    <a:lnTo>
                      <a:pt x="220" y="50"/>
                    </a:lnTo>
                    <a:lnTo>
                      <a:pt x="210" y="50"/>
                    </a:lnTo>
                    <a:lnTo>
                      <a:pt x="199" y="56"/>
                    </a:lnTo>
                    <a:lnTo>
                      <a:pt x="187" y="48"/>
                    </a:lnTo>
                    <a:lnTo>
                      <a:pt x="175" y="44"/>
                    </a:lnTo>
                    <a:lnTo>
                      <a:pt x="162" y="44"/>
                    </a:lnTo>
                    <a:lnTo>
                      <a:pt x="150" y="46"/>
                    </a:lnTo>
                    <a:lnTo>
                      <a:pt x="137" y="50"/>
                    </a:lnTo>
                    <a:lnTo>
                      <a:pt x="125" y="54"/>
                    </a:lnTo>
                    <a:lnTo>
                      <a:pt x="114" y="61"/>
                    </a:lnTo>
                    <a:lnTo>
                      <a:pt x="102" y="67"/>
                    </a:lnTo>
                    <a:lnTo>
                      <a:pt x="100" y="71"/>
                    </a:lnTo>
                    <a:lnTo>
                      <a:pt x="96" y="75"/>
                    </a:lnTo>
                    <a:lnTo>
                      <a:pt x="94" y="79"/>
                    </a:lnTo>
                    <a:lnTo>
                      <a:pt x="88" y="83"/>
                    </a:lnTo>
                    <a:lnTo>
                      <a:pt x="77" y="81"/>
                    </a:lnTo>
                    <a:lnTo>
                      <a:pt x="67" y="83"/>
                    </a:lnTo>
                    <a:lnTo>
                      <a:pt x="58" y="86"/>
                    </a:lnTo>
                    <a:lnTo>
                      <a:pt x="46" y="83"/>
                    </a:lnTo>
                    <a:lnTo>
                      <a:pt x="38" y="81"/>
                    </a:lnTo>
                    <a:lnTo>
                      <a:pt x="27" y="81"/>
                    </a:lnTo>
                    <a:lnTo>
                      <a:pt x="19" y="84"/>
                    </a:lnTo>
                    <a:lnTo>
                      <a:pt x="9" y="86"/>
                    </a:lnTo>
                    <a:lnTo>
                      <a:pt x="3" y="67"/>
                    </a:lnTo>
                    <a:lnTo>
                      <a:pt x="0" y="48"/>
                    </a:lnTo>
                    <a:lnTo>
                      <a:pt x="0" y="29"/>
                    </a:lnTo>
                    <a:lnTo>
                      <a:pt x="9" y="12"/>
                    </a:lnTo>
                    <a:lnTo>
                      <a:pt x="19" y="12"/>
                    </a:lnTo>
                    <a:lnTo>
                      <a:pt x="21" y="17"/>
                    </a:lnTo>
                    <a:lnTo>
                      <a:pt x="23" y="25"/>
                    </a:lnTo>
                    <a:lnTo>
                      <a:pt x="25" y="33"/>
                    </a:lnTo>
                    <a:lnTo>
                      <a:pt x="36" y="40"/>
                    </a:lnTo>
                    <a:lnTo>
                      <a:pt x="44" y="46"/>
                    </a:lnTo>
                    <a:lnTo>
                      <a:pt x="54" y="52"/>
                    </a:lnTo>
                    <a:lnTo>
                      <a:pt x="67" y="52"/>
                    </a:lnTo>
                    <a:lnTo>
                      <a:pt x="77" y="44"/>
                    </a:lnTo>
                    <a:lnTo>
                      <a:pt x="88" y="40"/>
                    </a:lnTo>
                    <a:lnTo>
                      <a:pt x="98" y="35"/>
                    </a:lnTo>
                    <a:lnTo>
                      <a:pt x="108" y="33"/>
                    </a:lnTo>
                    <a:lnTo>
                      <a:pt x="121" y="29"/>
                    </a:lnTo>
                    <a:lnTo>
                      <a:pt x="131" y="27"/>
                    </a:lnTo>
                    <a:lnTo>
                      <a:pt x="143" y="23"/>
                    </a:lnTo>
                    <a:lnTo>
                      <a:pt x="154" y="19"/>
                    </a:lnTo>
                    <a:lnTo>
                      <a:pt x="158" y="23"/>
                    </a:lnTo>
                    <a:lnTo>
                      <a:pt x="162" y="29"/>
                    </a:lnTo>
                    <a:lnTo>
                      <a:pt x="166" y="31"/>
                    </a:lnTo>
                    <a:lnTo>
                      <a:pt x="172" y="27"/>
                    </a:lnTo>
                    <a:lnTo>
                      <a:pt x="164" y="17"/>
                    </a:lnTo>
                    <a:lnTo>
                      <a:pt x="172" y="25"/>
                    </a:lnTo>
                    <a:lnTo>
                      <a:pt x="183" y="25"/>
                    </a:lnTo>
                    <a:lnTo>
                      <a:pt x="193" y="21"/>
                    </a:lnTo>
                    <a:lnTo>
                      <a:pt x="202" y="17"/>
                    </a:lnTo>
                    <a:lnTo>
                      <a:pt x="210" y="8"/>
                    </a:lnTo>
                    <a:lnTo>
                      <a:pt x="220" y="2"/>
                    </a:lnTo>
                    <a:lnTo>
                      <a:pt x="231" y="0"/>
                    </a:lnTo>
                    <a:lnTo>
                      <a:pt x="243" y="2"/>
                    </a:lnTo>
                    <a:lnTo>
                      <a:pt x="255" y="6"/>
                    </a:lnTo>
                    <a:lnTo>
                      <a:pt x="266" y="10"/>
                    </a:lnTo>
                    <a:lnTo>
                      <a:pt x="276" y="16"/>
                    </a:lnTo>
                    <a:lnTo>
                      <a:pt x="287" y="19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5" name="Freeform 47"/>
              <p:cNvSpPr>
                <a:spLocks/>
              </p:cNvSpPr>
              <p:nvPr/>
            </p:nvSpPr>
            <p:spPr bwMode="auto">
              <a:xfrm>
                <a:off x="2544" y="2761"/>
                <a:ext cx="2670" cy="404"/>
              </a:xfrm>
              <a:custGeom>
                <a:avLst/>
                <a:gdLst>
                  <a:gd name="T0" fmla="*/ 2589 w 2670"/>
                  <a:gd name="T1" fmla="*/ 25 h 404"/>
                  <a:gd name="T2" fmla="*/ 2481 w 2670"/>
                  <a:gd name="T3" fmla="*/ 40 h 404"/>
                  <a:gd name="T4" fmla="*/ 2376 w 2670"/>
                  <a:gd name="T5" fmla="*/ 56 h 404"/>
                  <a:gd name="T6" fmla="*/ 2268 w 2670"/>
                  <a:gd name="T7" fmla="*/ 69 h 404"/>
                  <a:gd name="T8" fmla="*/ 2181 w 2670"/>
                  <a:gd name="T9" fmla="*/ 84 h 404"/>
                  <a:gd name="T10" fmla="*/ 2096 w 2670"/>
                  <a:gd name="T11" fmla="*/ 94 h 404"/>
                  <a:gd name="T12" fmla="*/ 2030 w 2670"/>
                  <a:gd name="T13" fmla="*/ 105 h 404"/>
                  <a:gd name="T14" fmla="*/ 1967 w 2670"/>
                  <a:gd name="T15" fmla="*/ 109 h 404"/>
                  <a:gd name="T16" fmla="*/ 1899 w 2670"/>
                  <a:gd name="T17" fmla="*/ 121 h 404"/>
                  <a:gd name="T18" fmla="*/ 1822 w 2670"/>
                  <a:gd name="T19" fmla="*/ 126 h 404"/>
                  <a:gd name="T20" fmla="*/ 1729 w 2670"/>
                  <a:gd name="T21" fmla="*/ 146 h 404"/>
                  <a:gd name="T22" fmla="*/ 1627 w 2670"/>
                  <a:gd name="T23" fmla="*/ 157 h 404"/>
                  <a:gd name="T24" fmla="*/ 1526 w 2670"/>
                  <a:gd name="T25" fmla="*/ 170 h 404"/>
                  <a:gd name="T26" fmla="*/ 1428 w 2670"/>
                  <a:gd name="T27" fmla="*/ 193 h 404"/>
                  <a:gd name="T28" fmla="*/ 1381 w 2670"/>
                  <a:gd name="T29" fmla="*/ 203 h 404"/>
                  <a:gd name="T30" fmla="*/ 1348 w 2670"/>
                  <a:gd name="T31" fmla="*/ 211 h 404"/>
                  <a:gd name="T32" fmla="*/ 1256 w 2670"/>
                  <a:gd name="T33" fmla="*/ 214 h 404"/>
                  <a:gd name="T34" fmla="*/ 1147 w 2670"/>
                  <a:gd name="T35" fmla="*/ 232 h 404"/>
                  <a:gd name="T36" fmla="*/ 1091 w 2670"/>
                  <a:gd name="T37" fmla="*/ 237 h 404"/>
                  <a:gd name="T38" fmla="*/ 1022 w 2670"/>
                  <a:gd name="T39" fmla="*/ 251 h 404"/>
                  <a:gd name="T40" fmla="*/ 954 w 2670"/>
                  <a:gd name="T41" fmla="*/ 264 h 404"/>
                  <a:gd name="T42" fmla="*/ 885 w 2670"/>
                  <a:gd name="T43" fmla="*/ 276 h 404"/>
                  <a:gd name="T44" fmla="*/ 821 w 2670"/>
                  <a:gd name="T45" fmla="*/ 287 h 404"/>
                  <a:gd name="T46" fmla="*/ 676 w 2670"/>
                  <a:gd name="T47" fmla="*/ 302 h 404"/>
                  <a:gd name="T48" fmla="*/ 506 w 2670"/>
                  <a:gd name="T49" fmla="*/ 325 h 404"/>
                  <a:gd name="T50" fmla="*/ 336 w 2670"/>
                  <a:gd name="T51" fmla="*/ 354 h 404"/>
                  <a:gd name="T52" fmla="*/ 164 w 2670"/>
                  <a:gd name="T53" fmla="*/ 381 h 404"/>
                  <a:gd name="T54" fmla="*/ 42 w 2670"/>
                  <a:gd name="T55" fmla="*/ 379 h 404"/>
                  <a:gd name="T56" fmla="*/ 193 w 2670"/>
                  <a:gd name="T57" fmla="*/ 348 h 404"/>
                  <a:gd name="T58" fmla="*/ 344 w 2670"/>
                  <a:gd name="T59" fmla="*/ 320 h 404"/>
                  <a:gd name="T60" fmla="*/ 496 w 2670"/>
                  <a:gd name="T61" fmla="*/ 297 h 404"/>
                  <a:gd name="T62" fmla="*/ 643 w 2670"/>
                  <a:gd name="T63" fmla="*/ 281 h 404"/>
                  <a:gd name="T64" fmla="*/ 765 w 2670"/>
                  <a:gd name="T65" fmla="*/ 260 h 404"/>
                  <a:gd name="T66" fmla="*/ 869 w 2670"/>
                  <a:gd name="T67" fmla="*/ 251 h 404"/>
                  <a:gd name="T68" fmla="*/ 943 w 2670"/>
                  <a:gd name="T69" fmla="*/ 239 h 404"/>
                  <a:gd name="T70" fmla="*/ 1093 w 2670"/>
                  <a:gd name="T71" fmla="*/ 214 h 404"/>
                  <a:gd name="T72" fmla="*/ 1259 w 2670"/>
                  <a:gd name="T73" fmla="*/ 186 h 404"/>
                  <a:gd name="T74" fmla="*/ 1470 w 2670"/>
                  <a:gd name="T75" fmla="*/ 153 h 404"/>
                  <a:gd name="T76" fmla="*/ 1681 w 2670"/>
                  <a:gd name="T77" fmla="*/ 121 h 404"/>
                  <a:gd name="T78" fmla="*/ 1893 w 2670"/>
                  <a:gd name="T79" fmla="*/ 90 h 404"/>
                  <a:gd name="T80" fmla="*/ 2065 w 2670"/>
                  <a:gd name="T81" fmla="*/ 69 h 404"/>
                  <a:gd name="T82" fmla="*/ 2115 w 2670"/>
                  <a:gd name="T83" fmla="*/ 61 h 404"/>
                  <a:gd name="T84" fmla="*/ 2185 w 2670"/>
                  <a:gd name="T85" fmla="*/ 52 h 404"/>
                  <a:gd name="T86" fmla="*/ 2301 w 2670"/>
                  <a:gd name="T87" fmla="*/ 42 h 404"/>
                  <a:gd name="T88" fmla="*/ 2415 w 2670"/>
                  <a:gd name="T89" fmla="*/ 25 h 404"/>
                  <a:gd name="T90" fmla="*/ 2529 w 2670"/>
                  <a:gd name="T91" fmla="*/ 10 h 404"/>
                  <a:gd name="T92" fmla="*/ 2633 w 2670"/>
                  <a:gd name="T93" fmla="*/ 4 h 404"/>
                  <a:gd name="T94" fmla="*/ 2670 w 2670"/>
                  <a:gd name="T95" fmla="*/ 17 h 4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670"/>
                  <a:gd name="T145" fmla="*/ 0 h 404"/>
                  <a:gd name="T146" fmla="*/ 2670 w 2670"/>
                  <a:gd name="T147" fmla="*/ 404 h 4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670" h="404">
                    <a:moveTo>
                      <a:pt x="2670" y="17"/>
                    </a:moveTo>
                    <a:lnTo>
                      <a:pt x="2643" y="19"/>
                    </a:lnTo>
                    <a:lnTo>
                      <a:pt x="2616" y="23"/>
                    </a:lnTo>
                    <a:lnTo>
                      <a:pt x="2589" y="25"/>
                    </a:lnTo>
                    <a:lnTo>
                      <a:pt x="2562" y="29"/>
                    </a:lnTo>
                    <a:lnTo>
                      <a:pt x="2535" y="33"/>
                    </a:lnTo>
                    <a:lnTo>
                      <a:pt x="2508" y="37"/>
                    </a:lnTo>
                    <a:lnTo>
                      <a:pt x="2481" y="40"/>
                    </a:lnTo>
                    <a:lnTo>
                      <a:pt x="2457" y="44"/>
                    </a:lnTo>
                    <a:lnTo>
                      <a:pt x="2430" y="48"/>
                    </a:lnTo>
                    <a:lnTo>
                      <a:pt x="2403" y="54"/>
                    </a:lnTo>
                    <a:lnTo>
                      <a:pt x="2376" y="56"/>
                    </a:lnTo>
                    <a:lnTo>
                      <a:pt x="2349" y="60"/>
                    </a:lnTo>
                    <a:lnTo>
                      <a:pt x="2322" y="63"/>
                    </a:lnTo>
                    <a:lnTo>
                      <a:pt x="2295" y="67"/>
                    </a:lnTo>
                    <a:lnTo>
                      <a:pt x="2268" y="69"/>
                    </a:lnTo>
                    <a:lnTo>
                      <a:pt x="2241" y="71"/>
                    </a:lnTo>
                    <a:lnTo>
                      <a:pt x="2222" y="75"/>
                    </a:lnTo>
                    <a:lnTo>
                      <a:pt x="2202" y="81"/>
                    </a:lnTo>
                    <a:lnTo>
                      <a:pt x="2181" y="84"/>
                    </a:lnTo>
                    <a:lnTo>
                      <a:pt x="2160" y="86"/>
                    </a:lnTo>
                    <a:lnTo>
                      <a:pt x="2139" y="90"/>
                    </a:lnTo>
                    <a:lnTo>
                      <a:pt x="2119" y="92"/>
                    </a:lnTo>
                    <a:lnTo>
                      <a:pt x="2096" y="94"/>
                    </a:lnTo>
                    <a:lnTo>
                      <a:pt x="2075" y="96"/>
                    </a:lnTo>
                    <a:lnTo>
                      <a:pt x="2061" y="100"/>
                    </a:lnTo>
                    <a:lnTo>
                      <a:pt x="2046" y="104"/>
                    </a:lnTo>
                    <a:lnTo>
                      <a:pt x="2030" y="105"/>
                    </a:lnTo>
                    <a:lnTo>
                      <a:pt x="2015" y="105"/>
                    </a:lnTo>
                    <a:lnTo>
                      <a:pt x="1999" y="107"/>
                    </a:lnTo>
                    <a:lnTo>
                      <a:pt x="1982" y="107"/>
                    </a:lnTo>
                    <a:lnTo>
                      <a:pt x="1967" y="109"/>
                    </a:lnTo>
                    <a:lnTo>
                      <a:pt x="1955" y="111"/>
                    </a:lnTo>
                    <a:lnTo>
                      <a:pt x="1936" y="117"/>
                    </a:lnTo>
                    <a:lnTo>
                      <a:pt x="1918" y="121"/>
                    </a:lnTo>
                    <a:lnTo>
                      <a:pt x="1899" y="121"/>
                    </a:lnTo>
                    <a:lnTo>
                      <a:pt x="1880" y="123"/>
                    </a:lnTo>
                    <a:lnTo>
                      <a:pt x="1862" y="123"/>
                    </a:lnTo>
                    <a:lnTo>
                      <a:pt x="1841" y="125"/>
                    </a:lnTo>
                    <a:lnTo>
                      <a:pt x="1822" y="126"/>
                    </a:lnTo>
                    <a:lnTo>
                      <a:pt x="1804" y="134"/>
                    </a:lnTo>
                    <a:lnTo>
                      <a:pt x="1779" y="138"/>
                    </a:lnTo>
                    <a:lnTo>
                      <a:pt x="1754" y="144"/>
                    </a:lnTo>
                    <a:lnTo>
                      <a:pt x="1729" y="146"/>
                    </a:lnTo>
                    <a:lnTo>
                      <a:pt x="1704" y="149"/>
                    </a:lnTo>
                    <a:lnTo>
                      <a:pt x="1679" y="151"/>
                    </a:lnTo>
                    <a:lnTo>
                      <a:pt x="1652" y="155"/>
                    </a:lnTo>
                    <a:lnTo>
                      <a:pt x="1627" y="157"/>
                    </a:lnTo>
                    <a:lnTo>
                      <a:pt x="1603" y="161"/>
                    </a:lnTo>
                    <a:lnTo>
                      <a:pt x="1578" y="163"/>
                    </a:lnTo>
                    <a:lnTo>
                      <a:pt x="1553" y="167"/>
                    </a:lnTo>
                    <a:lnTo>
                      <a:pt x="1526" y="170"/>
                    </a:lnTo>
                    <a:lnTo>
                      <a:pt x="1501" y="174"/>
                    </a:lnTo>
                    <a:lnTo>
                      <a:pt x="1478" y="180"/>
                    </a:lnTo>
                    <a:lnTo>
                      <a:pt x="1453" y="186"/>
                    </a:lnTo>
                    <a:lnTo>
                      <a:pt x="1428" y="193"/>
                    </a:lnTo>
                    <a:lnTo>
                      <a:pt x="1406" y="201"/>
                    </a:lnTo>
                    <a:lnTo>
                      <a:pt x="1397" y="201"/>
                    </a:lnTo>
                    <a:lnTo>
                      <a:pt x="1389" y="201"/>
                    </a:lnTo>
                    <a:lnTo>
                      <a:pt x="1381" y="203"/>
                    </a:lnTo>
                    <a:lnTo>
                      <a:pt x="1373" y="205"/>
                    </a:lnTo>
                    <a:lnTo>
                      <a:pt x="1364" y="207"/>
                    </a:lnTo>
                    <a:lnTo>
                      <a:pt x="1358" y="209"/>
                    </a:lnTo>
                    <a:lnTo>
                      <a:pt x="1348" y="211"/>
                    </a:lnTo>
                    <a:lnTo>
                      <a:pt x="1339" y="211"/>
                    </a:lnTo>
                    <a:lnTo>
                      <a:pt x="1312" y="209"/>
                    </a:lnTo>
                    <a:lnTo>
                      <a:pt x="1283" y="211"/>
                    </a:lnTo>
                    <a:lnTo>
                      <a:pt x="1256" y="214"/>
                    </a:lnTo>
                    <a:lnTo>
                      <a:pt x="1230" y="218"/>
                    </a:lnTo>
                    <a:lnTo>
                      <a:pt x="1203" y="224"/>
                    </a:lnTo>
                    <a:lnTo>
                      <a:pt x="1174" y="228"/>
                    </a:lnTo>
                    <a:lnTo>
                      <a:pt x="1147" y="232"/>
                    </a:lnTo>
                    <a:lnTo>
                      <a:pt x="1118" y="232"/>
                    </a:lnTo>
                    <a:lnTo>
                      <a:pt x="1111" y="234"/>
                    </a:lnTo>
                    <a:lnTo>
                      <a:pt x="1101" y="235"/>
                    </a:lnTo>
                    <a:lnTo>
                      <a:pt x="1091" y="237"/>
                    </a:lnTo>
                    <a:lnTo>
                      <a:pt x="1080" y="241"/>
                    </a:lnTo>
                    <a:lnTo>
                      <a:pt x="1060" y="245"/>
                    </a:lnTo>
                    <a:lnTo>
                      <a:pt x="1041" y="247"/>
                    </a:lnTo>
                    <a:lnTo>
                      <a:pt x="1022" y="251"/>
                    </a:lnTo>
                    <a:lnTo>
                      <a:pt x="1006" y="255"/>
                    </a:lnTo>
                    <a:lnTo>
                      <a:pt x="989" y="257"/>
                    </a:lnTo>
                    <a:lnTo>
                      <a:pt x="972" y="260"/>
                    </a:lnTo>
                    <a:lnTo>
                      <a:pt x="954" y="264"/>
                    </a:lnTo>
                    <a:lnTo>
                      <a:pt x="935" y="268"/>
                    </a:lnTo>
                    <a:lnTo>
                      <a:pt x="919" y="270"/>
                    </a:lnTo>
                    <a:lnTo>
                      <a:pt x="902" y="272"/>
                    </a:lnTo>
                    <a:lnTo>
                      <a:pt x="885" y="276"/>
                    </a:lnTo>
                    <a:lnTo>
                      <a:pt x="869" y="278"/>
                    </a:lnTo>
                    <a:lnTo>
                      <a:pt x="852" y="281"/>
                    </a:lnTo>
                    <a:lnTo>
                      <a:pt x="836" y="285"/>
                    </a:lnTo>
                    <a:lnTo>
                      <a:pt x="821" y="287"/>
                    </a:lnTo>
                    <a:lnTo>
                      <a:pt x="805" y="289"/>
                    </a:lnTo>
                    <a:lnTo>
                      <a:pt x="761" y="293"/>
                    </a:lnTo>
                    <a:lnTo>
                      <a:pt x="720" y="297"/>
                    </a:lnTo>
                    <a:lnTo>
                      <a:pt x="676" y="302"/>
                    </a:lnTo>
                    <a:lnTo>
                      <a:pt x="635" y="308"/>
                    </a:lnTo>
                    <a:lnTo>
                      <a:pt x="591" y="314"/>
                    </a:lnTo>
                    <a:lnTo>
                      <a:pt x="550" y="320"/>
                    </a:lnTo>
                    <a:lnTo>
                      <a:pt x="506" y="325"/>
                    </a:lnTo>
                    <a:lnTo>
                      <a:pt x="465" y="333"/>
                    </a:lnTo>
                    <a:lnTo>
                      <a:pt x="421" y="339"/>
                    </a:lnTo>
                    <a:lnTo>
                      <a:pt x="380" y="346"/>
                    </a:lnTo>
                    <a:lnTo>
                      <a:pt x="336" y="354"/>
                    </a:lnTo>
                    <a:lnTo>
                      <a:pt x="295" y="360"/>
                    </a:lnTo>
                    <a:lnTo>
                      <a:pt x="251" y="367"/>
                    </a:lnTo>
                    <a:lnTo>
                      <a:pt x="208" y="373"/>
                    </a:lnTo>
                    <a:lnTo>
                      <a:pt x="164" y="381"/>
                    </a:lnTo>
                    <a:lnTo>
                      <a:pt x="121" y="387"/>
                    </a:lnTo>
                    <a:lnTo>
                      <a:pt x="0" y="404"/>
                    </a:lnTo>
                    <a:lnTo>
                      <a:pt x="5" y="387"/>
                    </a:lnTo>
                    <a:lnTo>
                      <a:pt x="42" y="379"/>
                    </a:lnTo>
                    <a:lnTo>
                      <a:pt x="79" y="371"/>
                    </a:lnTo>
                    <a:lnTo>
                      <a:pt x="116" y="364"/>
                    </a:lnTo>
                    <a:lnTo>
                      <a:pt x="156" y="356"/>
                    </a:lnTo>
                    <a:lnTo>
                      <a:pt x="193" y="348"/>
                    </a:lnTo>
                    <a:lnTo>
                      <a:pt x="230" y="341"/>
                    </a:lnTo>
                    <a:lnTo>
                      <a:pt x="268" y="333"/>
                    </a:lnTo>
                    <a:lnTo>
                      <a:pt x="305" y="327"/>
                    </a:lnTo>
                    <a:lnTo>
                      <a:pt x="344" y="320"/>
                    </a:lnTo>
                    <a:lnTo>
                      <a:pt x="382" y="314"/>
                    </a:lnTo>
                    <a:lnTo>
                      <a:pt x="419" y="308"/>
                    </a:lnTo>
                    <a:lnTo>
                      <a:pt x="458" y="302"/>
                    </a:lnTo>
                    <a:lnTo>
                      <a:pt x="496" y="297"/>
                    </a:lnTo>
                    <a:lnTo>
                      <a:pt x="535" y="293"/>
                    </a:lnTo>
                    <a:lnTo>
                      <a:pt x="572" y="289"/>
                    </a:lnTo>
                    <a:lnTo>
                      <a:pt x="612" y="285"/>
                    </a:lnTo>
                    <a:lnTo>
                      <a:pt x="643" y="281"/>
                    </a:lnTo>
                    <a:lnTo>
                      <a:pt x="674" y="276"/>
                    </a:lnTo>
                    <a:lnTo>
                      <a:pt x="703" y="270"/>
                    </a:lnTo>
                    <a:lnTo>
                      <a:pt x="734" y="266"/>
                    </a:lnTo>
                    <a:lnTo>
                      <a:pt x="765" y="260"/>
                    </a:lnTo>
                    <a:lnTo>
                      <a:pt x="794" y="258"/>
                    </a:lnTo>
                    <a:lnTo>
                      <a:pt x="825" y="255"/>
                    </a:lnTo>
                    <a:lnTo>
                      <a:pt x="856" y="255"/>
                    </a:lnTo>
                    <a:lnTo>
                      <a:pt x="869" y="251"/>
                    </a:lnTo>
                    <a:lnTo>
                      <a:pt x="883" y="249"/>
                    </a:lnTo>
                    <a:lnTo>
                      <a:pt x="896" y="247"/>
                    </a:lnTo>
                    <a:lnTo>
                      <a:pt x="908" y="245"/>
                    </a:lnTo>
                    <a:lnTo>
                      <a:pt x="943" y="239"/>
                    </a:lnTo>
                    <a:lnTo>
                      <a:pt x="981" y="234"/>
                    </a:lnTo>
                    <a:lnTo>
                      <a:pt x="1018" y="226"/>
                    </a:lnTo>
                    <a:lnTo>
                      <a:pt x="1055" y="220"/>
                    </a:lnTo>
                    <a:lnTo>
                      <a:pt x="1093" y="214"/>
                    </a:lnTo>
                    <a:lnTo>
                      <a:pt x="1130" y="209"/>
                    </a:lnTo>
                    <a:lnTo>
                      <a:pt x="1167" y="201"/>
                    </a:lnTo>
                    <a:lnTo>
                      <a:pt x="1205" y="193"/>
                    </a:lnTo>
                    <a:lnTo>
                      <a:pt x="1259" y="186"/>
                    </a:lnTo>
                    <a:lnTo>
                      <a:pt x="1310" y="178"/>
                    </a:lnTo>
                    <a:lnTo>
                      <a:pt x="1364" y="170"/>
                    </a:lnTo>
                    <a:lnTo>
                      <a:pt x="1418" y="163"/>
                    </a:lnTo>
                    <a:lnTo>
                      <a:pt x="1470" y="153"/>
                    </a:lnTo>
                    <a:lnTo>
                      <a:pt x="1524" y="146"/>
                    </a:lnTo>
                    <a:lnTo>
                      <a:pt x="1576" y="136"/>
                    </a:lnTo>
                    <a:lnTo>
                      <a:pt x="1630" y="128"/>
                    </a:lnTo>
                    <a:lnTo>
                      <a:pt x="1681" y="121"/>
                    </a:lnTo>
                    <a:lnTo>
                      <a:pt x="1735" y="113"/>
                    </a:lnTo>
                    <a:lnTo>
                      <a:pt x="1787" y="105"/>
                    </a:lnTo>
                    <a:lnTo>
                      <a:pt x="1841" y="98"/>
                    </a:lnTo>
                    <a:lnTo>
                      <a:pt x="1893" y="90"/>
                    </a:lnTo>
                    <a:lnTo>
                      <a:pt x="1947" y="84"/>
                    </a:lnTo>
                    <a:lnTo>
                      <a:pt x="1999" y="79"/>
                    </a:lnTo>
                    <a:lnTo>
                      <a:pt x="2052" y="75"/>
                    </a:lnTo>
                    <a:lnTo>
                      <a:pt x="2065" y="69"/>
                    </a:lnTo>
                    <a:lnTo>
                      <a:pt x="2077" y="65"/>
                    </a:lnTo>
                    <a:lnTo>
                      <a:pt x="2090" y="63"/>
                    </a:lnTo>
                    <a:lnTo>
                      <a:pt x="2102" y="61"/>
                    </a:lnTo>
                    <a:lnTo>
                      <a:pt x="2115" y="61"/>
                    </a:lnTo>
                    <a:lnTo>
                      <a:pt x="2129" y="60"/>
                    </a:lnTo>
                    <a:lnTo>
                      <a:pt x="2142" y="56"/>
                    </a:lnTo>
                    <a:lnTo>
                      <a:pt x="2154" y="52"/>
                    </a:lnTo>
                    <a:lnTo>
                      <a:pt x="2185" y="52"/>
                    </a:lnTo>
                    <a:lnTo>
                      <a:pt x="2214" y="52"/>
                    </a:lnTo>
                    <a:lnTo>
                      <a:pt x="2243" y="50"/>
                    </a:lnTo>
                    <a:lnTo>
                      <a:pt x="2272" y="46"/>
                    </a:lnTo>
                    <a:lnTo>
                      <a:pt x="2301" y="42"/>
                    </a:lnTo>
                    <a:lnTo>
                      <a:pt x="2330" y="39"/>
                    </a:lnTo>
                    <a:lnTo>
                      <a:pt x="2357" y="35"/>
                    </a:lnTo>
                    <a:lnTo>
                      <a:pt x="2386" y="29"/>
                    </a:lnTo>
                    <a:lnTo>
                      <a:pt x="2415" y="25"/>
                    </a:lnTo>
                    <a:lnTo>
                      <a:pt x="2442" y="19"/>
                    </a:lnTo>
                    <a:lnTo>
                      <a:pt x="2471" y="16"/>
                    </a:lnTo>
                    <a:lnTo>
                      <a:pt x="2500" y="12"/>
                    </a:lnTo>
                    <a:lnTo>
                      <a:pt x="2529" y="10"/>
                    </a:lnTo>
                    <a:lnTo>
                      <a:pt x="2560" y="8"/>
                    </a:lnTo>
                    <a:lnTo>
                      <a:pt x="2591" y="6"/>
                    </a:lnTo>
                    <a:lnTo>
                      <a:pt x="2622" y="8"/>
                    </a:lnTo>
                    <a:lnTo>
                      <a:pt x="2633" y="4"/>
                    </a:lnTo>
                    <a:lnTo>
                      <a:pt x="2645" y="2"/>
                    </a:lnTo>
                    <a:lnTo>
                      <a:pt x="2658" y="0"/>
                    </a:lnTo>
                    <a:lnTo>
                      <a:pt x="2670" y="0"/>
                    </a:lnTo>
                    <a:lnTo>
                      <a:pt x="2670" y="17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6" name="Freeform 48"/>
              <p:cNvSpPr>
                <a:spLocks/>
              </p:cNvSpPr>
              <p:nvPr/>
            </p:nvSpPr>
            <p:spPr bwMode="auto">
              <a:xfrm>
                <a:off x="4072" y="2775"/>
                <a:ext cx="64" cy="38"/>
              </a:xfrm>
              <a:custGeom>
                <a:avLst/>
                <a:gdLst>
                  <a:gd name="T0" fmla="*/ 64 w 64"/>
                  <a:gd name="T1" fmla="*/ 28 h 38"/>
                  <a:gd name="T2" fmla="*/ 52 w 64"/>
                  <a:gd name="T3" fmla="*/ 28 h 38"/>
                  <a:gd name="T4" fmla="*/ 35 w 64"/>
                  <a:gd name="T5" fmla="*/ 23 h 38"/>
                  <a:gd name="T6" fmla="*/ 19 w 64"/>
                  <a:gd name="T7" fmla="*/ 23 h 38"/>
                  <a:gd name="T8" fmla="*/ 12 w 64"/>
                  <a:gd name="T9" fmla="*/ 38 h 38"/>
                  <a:gd name="T10" fmla="*/ 4 w 64"/>
                  <a:gd name="T11" fmla="*/ 32 h 38"/>
                  <a:gd name="T12" fmla="*/ 0 w 64"/>
                  <a:gd name="T13" fmla="*/ 25 h 38"/>
                  <a:gd name="T14" fmla="*/ 2 w 64"/>
                  <a:gd name="T15" fmla="*/ 17 h 38"/>
                  <a:gd name="T16" fmla="*/ 4 w 64"/>
                  <a:gd name="T17" fmla="*/ 9 h 38"/>
                  <a:gd name="T18" fmla="*/ 10 w 64"/>
                  <a:gd name="T19" fmla="*/ 3 h 38"/>
                  <a:gd name="T20" fmla="*/ 17 w 64"/>
                  <a:gd name="T21" fmla="*/ 2 h 38"/>
                  <a:gd name="T22" fmla="*/ 23 w 64"/>
                  <a:gd name="T23" fmla="*/ 0 h 38"/>
                  <a:gd name="T24" fmla="*/ 29 w 64"/>
                  <a:gd name="T25" fmla="*/ 0 h 38"/>
                  <a:gd name="T26" fmla="*/ 37 w 64"/>
                  <a:gd name="T27" fmla="*/ 7 h 38"/>
                  <a:gd name="T28" fmla="*/ 46 w 64"/>
                  <a:gd name="T29" fmla="*/ 17 h 38"/>
                  <a:gd name="T30" fmla="*/ 54 w 64"/>
                  <a:gd name="T31" fmla="*/ 25 h 38"/>
                  <a:gd name="T32" fmla="*/ 64 w 64"/>
                  <a:gd name="T33" fmla="*/ 28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38"/>
                  <a:gd name="T53" fmla="*/ 64 w 64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38">
                    <a:moveTo>
                      <a:pt x="64" y="28"/>
                    </a:moveTo>
                    <a:lnTo>
                      <a:pt x="52" y="28"/>
                    </a:lnTo>
                    <a:lnTo>
                      <a:pt x="35" y="23"/>
                    </a:lnTo>
                    <a:lnTo>
                      <a:pt x="19" y="23"/>
                    </a:lnTo>
                    <a:lnTo>
                      <a:pt x="12" y="38"/>
                    </a:lnTo>
                    <a:lnTo>
                      <a:pt x="4" y="32"/>
                    </a:lnTo>
                    <a:lnTo>
                      <a:pt x="0" y="25"/>
                    </a:lnTo>
                    <a:lnTo>
                      <a:pt x="2" y="17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7" y="7"/>
                    </a:lnTo>
                    <a:lnTo>
                      <a:pt x="46" y="17"/>
                    </a:lnTo>
                    <a:lnTo>
                      <a:pt x="54" y="25"/>
                    </a:lnTo>
                    <a:lnTo>
                      <a:pt x="64" y="28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7" name="Freeform 49"/>
              <p:cNvSpPr>
                <a:spLocks/>
              </p:cNvSpPr>
              <p:nvPr/>
            </p:nvSpPr>
            <p:spPr bwMode="auto">
              <a:xfrm>
                <a:off x="3655" y="2792"/>
                <a:ext cx="270" cy="97"/>
              </a:xfrm>
              <a:custGeom>
                <a:avLst/>
                <a:gdLst>
                  <a:gd name="T0" fmla="*/ 262 w 270"/>
                  <a:gd name="T1" fmla="*/ 9 h 97"/>
                  <a:gd name="T2" fmla="*/ 245 w 270"/>
                  <a:gd name="T3" fmla="*/ 27 h 97"/>
                  <a:gd name="T4" fmla="*/ 222 w 270"/>
                  <a:gd name="T5" fmla="*/ 51 h 97"/>
                  <a:gd name="T6" fmla="*/ 208 w 270"/>
                  <a:gd name="T7" fmla="*/ 34 h 97"/>
                  <a:gd name="T8" fmla="*/ 191 w 270"/>
                  <a:gd name="T9" fmla="*/ 19 h 97"/>
                  <a:gd name="T10" fmla="*/ 181 w 270"/>
                  <a:gd name="T11" fmla="*/ 25 h 97"/>
                  <a:gd name="T12" fmla="*/ 168 w 270"/>
                  <a:gd name="T13" fmla="*/ 32 h 97"/>
                  <a:gd name="T14" fmla="*/ 179 w 270"/>
                  <a:gd name="T15" fmla="*/ 48 h 97"/>
                  <a:gd name="T16" fmla="*/ 174 w 270"/>
                  <a:gd name="T17" fmla="*/ 61 h 97"/>
                  <a:gd name="T18" fmla="*/ 170 w 270"/>
                  <a:gd name="T19" fmla="*/ 53 h 97"/>
                  <a:gd name="T20" fmla="*/ 162 w 270"/>
                  <a:gd name="T21" fmla="*/ 46 h 97"/>
                  <a:gd name="T22" fmla="*/ 145 w 270"/>
                  <a:gd name="T23" fmla="*/ 51 h 97"/>
                  <a:gd name="T24" fmla="*/ 127 w 270"/>
                  <a:gd name="T25" fmla="*/ 46 h 97"/>
                  <a:gd name="T26" fmla="*/ 106 w 270"/>
                  <a:gd name="T27" fmla="*/ 50 h 97"/>
                  <a:gd name="T28" fmla="*/ 94 w 270"/>
                  <a:gd name="T29" fmla="*/ 80 h 97"/>
                  <a:gd name="T30" fmla="*/ 98 w 270"/>
                  <a:gd name="T31" fmla="*/ 88 h 97"/>
                  <a:gd name="T32" fmla="*/ 92 w 270"/>
                  <a:gd name="T33" fmla="*/ 76 h 97"/>
                  <a:gd name="T34" fmla="*/ 65 w 270"/>
                  <a:gd name="T35" fmla="*/ 80 h 97"/>
                  <a:gd name="T36" fmla="*/ 54 w 270"/>
                  <a:gd name="T37" fmla="*/ 61 h 97"/>
                  <a:gd name="T38" fmla="*/ 38 w 270"/>
                  <a:gd name="T39" fmla="*/ 44 h 97"/>
                  <a:gd name="T40" fmla="*/ 31 w 270"/>
                  <a:gd name="T41" fmla="*/ 69 h 97"/>
                  <a:gd name="T42" fmla="*/ 40 w 270"/>
                  <a:gd name="T43" fmla="*/ 97 h 97"/>
                  <a:gd name="T44" fmla="*/ 29 w 270"/>
                  <a:gd name="T45" fmla="*/ 92 h 97"/>
                  <a:gd name="T46" fmla="*/ 13 w 270"/>
                  <a:gd name="T47" fmla="*/ 88 h 97"/>
                  <a:gd name="T48" fmla="*/ 0 w 270"/>
                  <a:gd name="T49" fmla="*/ 61 h 97"/>
                  <a:gd name="T50" fmla="*/ 0 w 270"/>
                  <a:gd name="T51" fmla="*/ 30 h 97"/>
                  <a:gd name="T52" fmla="*/ 23 w 270"/>
                  <a:gd name="T53" fmla="*/ 19 h 97"/>
                  <a:gd name="T54" fmla="*/ 48 w 270"/>
                  <a:gd name="T55" fmla="*/ 19 h 97"/>
                  <a:gd name="T56" fmla="*/ 92 w 270"/>
                  <a:gd name="T57" fmla="*/ 29 h 97"/>
                  <a:gd name="T58" fmla="*/ 129 w 270"/>
                  <a:gd name="T59" fmla="*/ 17 h 97"/>
                  <a:gd name="T60" fmla="*/ 166 w 270"/>
                  <a:gd name="T61" fmla="*/ 8 h 97"/>
                  <a:gd name="T62" fmla="*/ 201 w 270"/>
                  <a:gd name="T63" fmla="*/ 6 h 97"/>
                  <a:gd name="T64" fmla="*/ 230 w 270"/>
                  <a:gd name="T65" fmla="*/ 8 h 97"/>
                  <a:gd name="T66" fmla="*/ 255 w 270"/>
                  <a:gd name="T67" fmla="*/ 0 h 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0"/>
                  <a:gd name="T103" fmla="*/ 0 h 97"/>
                  <a:gd name="T104" fmla="*/ 270 w 270"/>
                  <a:gd name="T105" fmla="*/ 97 h 9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0" h="97">
                    <a:moveTo>
                      <a:pt x="270" y="0"/>
                    </a:moveTo>
                    <a:lnTo>
                      <a:pt x="262" y="9"/>
                    </a:lnTo>
                    <a:lnTo>
                      <a:pt x="251" y="17"/>
                    </a:lnTo>
                    <a:lnTo>
                      <a:pt x="245" y="27"/>
                    </a:lnTo>
                    <a:lnTo>
                      <a:pt x="253" y="38"/>
                    </a:lnTo>
                    <a:lnTo>
                      <a:pt x="222" y="51"/>
                    </a:lnTo>
                    <a:lnTo>
                      <a:pt x="216" y="42"/>
                    </a:lnTo>
                    <a:lnTo>
                      <a:pt x="208" y="34"/>
                    </a:lnTo>
                    <a:lnTo>
                      <a:pt x="197" y="27"/>
                    </a:lnTo>
                    <a:lnTo>
                      <a:pt x="191" y="19"/>
                    </a:lnTo>
                    <a:lnTo>
                      <a:pt x="185" y="21"/>
                    </a:lnTo>
                    <a:lnTo>
                      <a:pt x="181" y="25"/>
                    </a:lnTo>
                    <a:lnTo>
                      <a:pt x="174" y="29"/>
                    </a:lnTo>
                    <a:lnTo>
                      <a:pt x="168" y="32"/>
                    </a:lnTo>
                    <a:lnTo>
                      <a:pt x="170" y="40"/>
                    </a:lnTo>
                    <a:lnTo>
                      <a:pt x="179" y="48"/>
                    </a:lnTo>
                    <a:lnTo>
                      <a:pt x="181" y="53"/>
                    </a:lnTo>
                    <a:lnTo>
                      <a:pt x="174" y="61"/>
                    </a:lnTo>
                    <a:lnTo>
                      <a:pt x="170" y="57"/>
                    </a:lnTo>
                    <a:lnTo>
                      <a:pt x="170" y="53"/>
                    </a:lnTo>
                    <a:lnTo>
                      <a:pt x="168" y="50"/>
                    </a:lnTo>
                    <a:lnTo>
                      <a:pt x="162" y="46"/>
                    </a:lnTo>
                    <a:lnTo>
                      <a:pt x="154" y="50"/>
                    </a:lnTo>
                    <a:lnTo>
                      <a:pt x="145" y="51"/>
                    </a:lnTo>
                    <a:lnTo>
                      <a:pt x="137" y="51"/>
                    </a:lnTo>
                    <a:lnTo>
                      <a:pt x="127" y="46"/>
                    </a:lnTo>
                    <a:lnTo>
                      <a:pt x="114" y="34"/>
                    </a:lnTo>
                    <a:lnTo>
                      <a:pt x="106" y="50"/>
                    </a:lnTo>
                    <a:lnTo>
                      <a:pt x="98" y="65"/>
                    </a:lnTo>
                    <a:lnTo>
                      <a:pt x="94" y="80"/>
                    </a:lnTo>
                    <a:lnTo>
                      <a:pt x="98" y="94"/>
                    </a:lnTo>
                    <a:lnTo>
                      <a:pt x="98" y="88"/>
                    </a:lnTo>
                    <a:lnTo>
                      <a:pt x="96" y="82"/>
                    </a:lnTo>
                    <a:lnTo>
                      <a:pt x="92" y="76"/>
                    </a:lnTo>
                    <a:lnTo>
                      <a:pt x="87" y="73"/>
                    </a:lnTo>
                    <a:lnTo>
                      <a:pt x="65" y="80"/>
                    </a:lnTo>
                    <a:lnTo>
                      <a:pt x="60" y="71"/>
                    </a:lnTo>
                    <a:lnTo>
                      <a:pt x="54" y="61"/>
                    </a:lnTo>
                    <a:lnTo>
                      <a:pt x="46" y="53"/>
                    </a:lnTo>
                    <a:lnTo>
                      <a:pt x="38" y="44"/>
                    </a:lnTo>
                    <a:lnTo>
                      <a:pt x="31" y="55"/>
                    </a:lnTo>
                    <a:lnTo>
                      <a:pt x="31" y="69"/>
                    </a:lnTo>
                    <a:lnTo>
                      <a:pt x="36" y="84"/>
                    </a:lnTo>
                    <a:lnTo>
                      <a:pt x="40" y="97"/>
                    </a:lnTo>
                    <a:lnTo>
                      <a:pt x="34" y="95"/>
                    </a:lnTo>
                    <a:lnTo>
                      <a:pt x="29" y="92"/>
                    </a:lnTo>
                    <a:lnTo>
                      <a:pt x="21" y="88"/>
                    </a:lnTo>
                    <a:lnTo>
                      <a:pt x="13" y="88"/>
                    </a:lnTo>
                    <a:lnTo>
                      <a:pt x="5" y="74"/>
                    </a:lnTo>
                    <a:lnTo>
                      <a:pt x="0" y="61"/>
                    </a:lnTo>
                    <a:lnTo>
                      <a:pt x="0" y="46"/>
                    </a:lnTo>
                    <a:lnTo>
                      <a:pt x="0" y="30"/>
                    </a:lnTo>
                    <a:lnTo>
                      <a:pt x="11" y="23"/>
                    </a:lnTo>
                    <a:lnTo>
                      <a:pt x="23" y="19"/>
                    </a:lnTo>
                    <a:lnTo>
                      <a:pt x="36" y="19"/>
                    </a:lnTo>
                    <a:lnTo>
                      <a:pt x="48" y="19"/>
                    </a:lnTo>
                    <a:lnTo>
                      <a:pt x="73" y="30"/>
                    </a:lnTo>
                    <a:lnTo>
                      <a:pt x="92" y="29"/>
                    </a:lnTo>
                    <a:lnTo>
                      <a:pt x="110" y="23"/>
                    </a:lnTo>
                    <a:lnTo>
                      <a:pt x="129" y="17"/>
                    </a:lnTo>
                    <a:lnTo>
                      <a:pt x="148" y="11"/>
                    </a:lnTo>
                    <a:lnTo>
                      <a:pt x="166" y="8"/>
                    </a:lnTo>
                    <a:lnTo>
                      <a:pt x="183" y="4"/>
                    </a:lnTo>
                    <a:lnTo>
                      <a:pt x="201" y="6"/>
                    </a:lnTo>
                    <a:lnTo>
                      <a:pt x="218" y="11"/>
                    </a:lnTo>
                    <a:lnTo>
                      <a:pt x="230" y="8"/>
                    </a:lnTo>
                    <a:lnTo>
                      <a:pt x="243" y="4"/>
                    </a:lnTo>
                    <a:lnTo>
                      <a:pt x="255" y="0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8" name="Freeform 50"/>
              <p:cNvSpPr>
                <a:spLocks/>
              </p:cNvSpPr>
              <p:nvPr/>
            </p:nvSpPr>
            <p:spPr bwMode="auto">
              <a:xfrm>
                <a:off x="3908" y="2845"/>
                <a:ext cx="6" cy="12"/>
              </a:xfrm>
              <a:custGeom>
                <a:avLst/>
                <a:gdLst>
                  <a:gd name="T0" fmla="*/ 6 w 6"/>
                  <a:gd name="T1" fmla="*/ 4 h 12"/>
                  <a:gd name="T2" fmla="*/ 6 w 6"/>
                  <a:gd name="T3" fmla="*/ 12 h 12"/>
                  <a:gd name="T4" fmla="*/ 0 w 6"/>
                  <a:gd name="T5" fmla="*/ 0 h 12"/>
                  <a:gd name="T6" fmla="*/ 2 w 6"/>
                  <a:gd name="T7" fmla="*/ 0 h 12"/>
                  <a:gd name="T8" fmla="*/ 4 w 6"/>
                  <a:gd name="T9" fmla="*/ 2 h 12"/>
                  <a:gd name="T10" fmla="*/ 4 w 6"/>
                  <a:gd name="T11" fmla="*/ 2 h 12"/>
                  <a:gd name="T12" fmla="*/ 6 w 6"/>
                  <a:gd name="T13" fmla="*/ 4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2"/>
                  <a:gd name="T23" fmla="*/ 6 w 6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2">
                    <a:moveTo>
                      <a:pt x="6" y="4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9" name="Freeform 51"/>
              <p:cNvSpPr>
                <a:spLocks/>
              </p:cNvSpPr>
              <p:nvPr/>
            </p:nvSpPr>
            <p:spPr bwMode="auto">
              <a:xfrm>
                <a:off x="3185" y="2874"/>
                <a:ext cx="311" cy="92"/>
              </a:xfrm>
              <a:custGeom>
                <a:avLst/>
                <a:gdLst>
                  <a:gd name="T0" fmla="*/ 311 w 311"/>
                  <a:gd name="T1" fmla="*/ 21 h 92"/>
                  <a:gd name="T2" fmla="*/ 294 w 311"/>
                  <a:gd name="T3" fmla="*/ 17 h 92"/>
                  <a:gd name="T4" fmla="*/ 273 w 311"/>
                  <a:gd name="T5" fmla="*/ 15 h 92"/>
                  <a:gd name="T6" fmla="*/ 251 w 311"/>
                  <a:gd name="T7" fmla="*/ 19 h 92"/>
                  <a:gd name="T8" fmla="*/ 236 w 311"/>
                  <a:gd name="T9" fmla="*/ 35 h 92"/>
                  <a:gd name="T10" fmla="*/ 211 w 311"/>
                  <a:gd name="T11" fmla="*/ 38 h 92"/>
                  <a:gd name="T12" fmla="*/ 188 w 311"/>
                  <a:gd name="T13" fmla="*/ 42 h 92"/>
                  <a:gd name="T14" fmla="*/ 168 w 311"/>
                  <a:gd name="T15" fmla="*/ 27 h 92"/>
                  <a:gd name="T16" fmla="*/ 143 w 311"/>
                  <a:gd name="T17" fmla="*/ 15 h 92"/>
                  <a:gd name="T18" fmla="*/ 139 w 311"/>
                  <a:gd name="T19" fmla="*/ 56 h 92"/>
                  <a:gd name="T20" fmla="*/ 126 w 311"/>
                  <a:gd name="T21" fmla="*/ 54 h 92"/>
                  <a:gd name="T22" fmla="*/ 114 w 311"/>
                  <a:gd name="T23" fmla="*/ 48 h 92"/>
                  <a:gd name="T24" fmla="*/ 112 w 311"/>
                  <a:gd name="T25" fmla="*/ 52 h 92"/>
                  <a:gd name="T26" fmla="*/ 108 w 311"/>
                  <a:gd name="T27" fmla="*/ 56 h 92"/>
                  <a:gd name="T28" fmla="*/ 81 w 311"/>
                  <a:gd name="T29" fmla="*/ 42 h 92"/>
                  <a:gd name="T30" fmla="*/ 52 w 311"/>
                  <a:gd name="T31" fmla="*/ 36 h 92"/>
                  <a:gd name="T32" fmla="*/ 43 w 311"/>
                  <a:gd name="T33" fmla="*/ 56 h 92"/>
                  <a:gd name="T34" fmla="*/ 45 w 311"/>
                  <a:gd name="T35" fmla="*/ 75 h 92"/>
                  <a:gd name="T36" fmla="*/ 52 w 311"/>
                  <a:gd name="T37" fmla="*/ 82 h 92"/>
                  <a:gd name="T38" fmla="*/ 50 w 311"/>
                  <a:gd name="T39" fmla="*/ 92 h 92"/>
                  <a:gd name="T40" fmla="*/ 19 w 311"/>
                  <a:gd name="T41" fmla="*/ 82 h 92"/>
                  <a:gd name="T42" fmla="*/ 0 w 311"/>
                  <a:gd name="T43" fmla="*/ 61 h 92"/>
                  <a:gd name="T44" fmla="*/ 0 w 311"/>
                  <a:gd name="T45" fmla="*/ 40 h 92"/>
                  <a:gd name="T46" fmla="*/ 10 w 311"/>
                  <a:gd name="T47" fmla="*/ 23 h 92"/>
                  <a:gd name="T48" fmla="*/ 39 w 311"/>
                  <a:gd name="T49" fmla="*/ 15 h 92"/>
                  <a:gd name="T50" fmla="*/ 68 w 311"/>
                  <a:gd name="T51" fmla="*/ 13 h 92"/>
                  <a:gd name="T52" fmla="*/ 95 w 311"/>
                  <a:gd name="T53" fmla="*/ 12 h 92"/>
                  <a:gd name="T54" fmla="*/ 122 w 311"/>
                  <a:gd name="T55" fmla="*/ 2 h 92"/>
                  <a:gd name="T56" fmla="*/ 157 w 311"/>
                  <a:gd name="T57" fmla="*/ 2 h 92"/>
                  <a:gd name="T58" fmla="*/ 193 w 311"/>
                  <a:gd name="T59" fmla="*/ 8 h 92"/>
                  <a:gd name="T60" fmla="*/ 226 w 311"/>
                  <a:gd name="T61" fmla="*/ 10 h 92"/>
                  <a:gd name="T62" fmla="*/ 261 w 311"/>
                  <a:gd name="T63" fmla="*/ 2 h 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1"/>
                  <a:gd name="T97" fmla="*/ 0 h 92"/>
                  <a:gd name="T98" fmla="*/ 311 w 311"/>
                  <a:gd name="T99" fmla="*/ 92 h 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1" h="92">
                    <a:moveTo>
                      <a:pt x="307" y="10"/>
                    </a:moveTo>
                    <a:lnTo>
                      <a:pt x="311" y="21"/>
                    </a:lnTo>
                    <a:lnTo>
                      <a:pt x="305" y="19"/>
                    </a:lnTo>
                    <a:lnTo>
                      <a:pt x="294" y="17"/>
                    </a:lnTo>
                    <a:lnTo>
                      <a:pt x="284" y="15"/>
                    </a:lnTo>
                    <a:lnTo>
                      <a:pt x="273" y="15"/>
                    </a:lnTo>
                    <a:lnTo>
                      <a:pt x="261" y="17"/>
                    </a:lnTo>
                    <a:lnTo>
                      <a:pt x="251" y="19"/>
                    </a:lnTo>
                    <a:lnTo>
                      <a:pt x="242" y="25"/>
                    </a:lnTo>
                    <a:lnTo>
                      <a:pt x="236" y="35"/>
                    </a:lnTo>
                    <a:lnTo>
                      <a:pt x="224" y="38"/>
                    </a:lnTo>
                    <a:lnTo>
                      <a:pt x="211" y="38"/>
                    </a:lnTo>
                    <a:lnTo>
                      <a:pt x="199" y="38"/>
                    </a:lnTo>
                    <a:lnTo>
                      <a:pt x="188" y="42"/>
                    </a:lnTo>
                    <a:lnTo>
                      <a:pt x="178" y="35"/>
                    </a:lnTo>
                    <a:lnTo>
                      <a:pt x="168" y="27"/>
                    </a:lnTo>
                    <a:lnTo>
                      <a:pt x="155" y="21"/>
                    </a:lnTo>
                    <a:lnTo>
                      <a:pt x="143" y="15"/>
                    </a:lnTo>
                    <a:lnTo>
                      <a:pt x="126" y="35"/>
                    </a:lnTo>
                    <a:lnTo>
                      <a:pt x="139" y="56"/>
                    </a:lnTo>
                    <a:lnTo>
                      <a:pt x="133" y="56"/>
                    </a:lnTo>
                    <a:lnTo>
                      <a:pt x="126" y="54"/>
                    </a:lnTo>
                    <a:lnTo>
                      <a:pt x="120" y="52"/>
                    </a:lnTo>
                    <a:lnTo>
                      <a:pt x="114" y="48"/>
                    </a:lnTo>
                    <a:lnTo>
                      <a:pt x="114" y="50"/>
                    </a:lnTo>
                    <a:lnTo>
                      <a:pt x="112" y="52"/>
                    </a:lnTo>
                    <a:lnTo>
                      <a:pt x="108" y="54"/>
                    </a:lnTo>
                    <a:lnTo>
                      <a:pt x="108" y="56"/>
                    </a:lnTo>
                    <a:lnTo>
                      <a:pt x="95" y="50"/>
                    </a:lnTo>
                    <a:lnTo>
                      <a:pt x="81" y="42"/>
                    </a:lnTo>
                    <a:lnTo>
                      <a:pt x="68" y="36"/>
                    </a:lnTo>
                    <a:lnTo>
                      <a:pt x="52" y="36"/>
                    </a:lnTo>
                    <a:lnTo>
                      <a:pt x="45" y="46"/>
                    </a:lnTo>
                    <a:lnTo>
                      <a:pt x="43" y="56"/>
                    </a:lnTo>
                    <a:lnTo>
                      <a:pt x="43" y="63"/>
                    </a:lnTo>
                    <a:lnTo>
                      <a:pt x="45" y="75"/>
                    </a:lnTo>
                    <a:lnTo>
                      <a:pt x="50" y="78"/>
                    </a:lnTo>
                    <a:lnTo>
                      <a:pt x="52" y="82"/>
                    </a:lnTo>
                    <a:lnTo>
                      <a:pt x="52" y="86"/>
                    </a:lnTo>
                    <a:lnTo>
                      <a:pt x="50" y="92"/>
                    </a:lnTo>
                    <a:lnTo>
                      <a:pt x="33" y="88"/>
                    </a:lnTo>
                    <a:lnTo>
                      <a:pt x="19" y="82"/>
                    </a:lnTo>
                    <a:lnTo>
                      <a:pt x="8" y="75"/>
                    </a:lnTo>
                    <a:lnTo>
                      <a:pt x="0" y="61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2" y="33"/>
                    </a:lnTo>
                    <a:lnTo>
                      <a:pt x="10" y="23"/>
                    </a:lnTo>
                    <a:lnTo>
                      <a:pt x="25" y="17"/>
                    </a:lnTo>
                    <a:lnTo>
                      <a:pt x="39" y="15"/>
                    </a:lnTo>
                    <a:lnTo>
                      <a:pt x="54" y="13"/>
                    </a:lnTo>
                    <a:lnTo>
                      <a:pt x="68" y="13"/>
                    </a:lnTo>
                    <a:lnTo>
                      <a:pt x="83" y="13"/>
                    </a:lnTo>
                    <a:lnTo>
                      <a:pt x="95" y="12"/>
                    </a:lnTo>
                    <a:lnTo>
                      <a:pt x="110" y="8"/>
                    </a:lnTo>
                    <a:lnTo>
                      <a:pt x="122" y="2"/>
                    </a:lnTo>
                    <a:lnTo>
                      <a:pt x="139" y="0"/>
                    </a:lnTo>
                    <a:lnTo>
                      <a:pt x="157" y="2"/>
                    </a:lnTo>
                    <a:lnTo>
                      <a:pt x="174" y="4"/>
                    </a:lnTo>
                    <a:lnTo>
                      <a:pt x="193" y="8"/>
                    </a:lnTo>
                    <a:lnTo>
                      <a:pt x="209" y="10"/>
                    </a:lnTo>
                    <a:lnTo>
                      <a:pt x="226" y="10"/>
                    </a:lnTo>
                    <a:lnTo>
                      <a:pt x="244" y="8"/>
                    </a:lnTo>
                    <a:lnTo>
                      <a:pt x="261" y="2"/>
                    </a:lnTo>
                    <a:lnTo>
                      <a:pt x="307" y="1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0" name="Freeform 52"/>
              <p:cNvSpPr>
                <a:spLocks/>
              </p:cNvSpPr>
              <p:nvPr/>
            </p:nvSpPr>
            <p:spPr bwMode="auto">
              <a:xfrm>
                <a:off x="2951" y="2899"/>
                <a:ext cx="83" cy="73"/>
              </a:xfrm>
              <a:custGeom>
                <a:avLst/>
                <a:gdLst>
                  <a:gd name="T0" fmla="*/ 70 w 83"/>
                  <a:gd name="T1" fmla="*/ 6 h 73"/>
                  <a:gd name="T2" fmla="*/ 58 w 83"/>
                  <a:gd name="T3" fmla="*/ 6 h 73"/>
                  <a:gd name="T4" fmla="*/ 47 w 83"/>
                  <a:gd name="T5" fmla="*/ 10 h 73"/>
                  <a:gd name="T6" fmla="*/ 39 w 83"/>
                  <a:gd name="T7" fmla="*/ 17 h 73"/>
                  <a:gd name="T8" fmla="*/ 31 w 83"/>
                  <a:gd name="T9" fmla="*/ 23 h 73"/>
                  <a:gd name="T10" fmla="*/ 33 w 83"/>
                  <a:gd name="T11" fmla="*/ 27 h 73"/>
                  <a:gd name="T12" fmla="*/ 33 w 83"/>
                  <a:gd name="T13" fmla="*/ 29 h 73"/>
                  <a:gd name="T14" fmla="*/ 33 w 83"/>
                  <a:gd name="T15" fmla="*/ 32 h 73"/>
                  <a:gd name="T16" fmla="*/ 33 w 83"/>
                  <a:gd name="T17" fmla="*/ 36 h 73"/>
                  <a:gd name="T18" fmla="*/ 43 w 83"/>
                  <a:gd name="T19" fmla="*/ 42 h 73"/>
                  <a:gd name="T20" fmla="*/ 58 w 83"/>
                  <a:gd name="T21" fmla="*/ 42 h 73"/>
                  <a:gd name="T22" fmla="*/ 70 w 83"/>
                  <a:gd name="T23" fmla="*/ 42 h 73"/>
                  <a:gd name="T24" fmla="*/ 83 w 83"/>
                  <a:gd name="T25" fmla="*/ 46 h 73"/>
                  <a:gd name="T26" fmla="*/ 70 w 83"/>
                  <a:gd name="T27" fmla="*/ 46 h 73"/>
                  <a:gd name="T28" fmla="*/ 58 w 83"/>
                  <a:gd name="T29" fmla="*/ 46 h 73"/>
                  <a:gd name="T30" fmla="*/ 45 w 83"/>
                  <a:gd name="T31" fmla="*/ 50 h 73"/>
                  <a:gd name="T32" fmla="*/ 37 w 83"/>
                  <a:gd name="T33" fmla="*/ 55 h 73"/>
                  <a:gd name="T34" fmla="*/ 37 w 83"/>
                  <a:gd name="T35" fmla="*/ 61 h 73"/>
                  <a:gd name="T36" fmla="*/ 39 w 83"/>
                  <a:gd name="T37" fmla="*/ 65 h 73"/>
                  <a:gd name="T38" fmla="*/ 41 w 83"/>
                  <a:gd name="T39" fmla="*/ 71 h 73"/>
                  <a:gd name="T40" fmla="*/ 37 w 83"/>
                  <a:gd name="T41" fmla="*/ 73 h 73"/>
                  <a:gd name="T42" fmla="*/ 27 w 83"/>
                  <a:gd name="T43" fmla="*/ 71 h 73"/>
                  <a:gd name="T44" fmla="*/ 18 w 83"/>
                  <a:gd name="T45" fmla="*/ 65 h 73"/>
                  <a:gd name="T46" fmla="*/ 14 w 83"/>
                  <a:gd name="T47" fmla="*/ 57 h 73"/>
                  <a:gd name="T48" fmla="*/ 6 w 83"/>
                  <a:gd name="T49" fmla="*/ 53 h 73"/>
                  <a:gd name="T50" fmla="*/ 10 w 83"/>
                  <a:gd name="T51" fmla="*/ 44 h 73"/>
                  <a:gd name="T52" fmla="*/ 8 w 83"/>
                  <a:gd name="T53" fmla="*/ 34 h 73"/>
                  <a:gd name="T54" fmla="*/ 2 w 83"/>
                  <a:gd name="T55" fmla="*/ 27 h 73"/>
                  <a:gd name="T56" fmla="*/ 0 w 83"/>
                  <a:gd name="T57" fmla="*/ 17 h 73"/>
                  <a:gd name="T58" fmla="*/ 8 w 83"/>
                  <a:gd name="T59" fmla="*/ 13 h 73"/>
                  <a:gd name="T60" fmla="*/ 14 w 83"/>
                  <a:gd name="T61" fmla="*/ 8 h 73"/>
                  <a:gd name="T62" fmla="*/ 22 w 83"/>
                  <a:gd name="T63" fmla="*/ 6 h 73"/>
                  <a:gd name="T64" fmla="*/ 33 w 83"/>
                  <a:gd name="T65" fmla="*/ 2 h 73"/>
                  <a:gd name="T66" fmla="*/ 41 w 83"/>
                  <a:gd name="T67" fmla="*/ 2 h 73"/>
                  <a:gd name="T68" fmla="*/ 49 w 83"/>
                  <a:gd name="T69" fmla="*/ 0 h 73"/>
                  <a:gd name="T70" fmla="*/ 60 w 83"/>
                  <a:gd name="T71" fmla="*/ 0 h 73"/>
                  <a:gd name="T72" fmla="*/ 70 w 83"/>
                  <a:gd name="T73" fmla="*/ 0 h 73"/>
                  <a:gd name="T74" fmla="*/ 70 w 83"/>
                  <a:gd name="T75" fmla="*/ 6 h 7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3"/>
                  <a:gd name="T115" fmla="*/ 0 h 73"/>
                  <a:gd name="T116" fmla="*/ 83 w 83"/>
                  <a:gd name="T117" fmla="*/ 73 h 7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3" h="73">
                    <a:moveTo>
                      <a:pt x="70" y="6"/>
                    </a:moveTo>
                    <a:lnTo>
                      <a:pt x="58" y="6"/>
                    </a:lnTo>
                    <a:lnTo>
                      <a:pt x="47" y="10"/>
                    </a:lnTo>
                    <a:lnTo>
                      <a:pt x="39" y="17"/>
                    </a:lnTo>
                    <a:lnTo>
                      <a:pt x="31" y="23"/>
                    </a:lnTo>
                    <a:lnTo>
                      <a:pt x="33" y="27"/>
                    </a:lnTo>
                    <a:lnTo>
                      <a:pt x="33" y="29"/>
                    </a:lnTo>
                    <a:lnTo>
                      <a:pt x="33" y="32"/>
                    </a:lnTo>
                    <a:lnTo>
                      <a:pt x="33" y="36"/>
                    </a:lnTo>
                    <a:lnTo>
                      <a:pt x="43" y="42"/>
                    </a:lnTo>
                    <a:lnTo>
                      <a:pt x="58" y="42"/>
                    </a:lnTo>
                    <a:lnTo>
                      <a:pt x="70" y="42"/>
                    </a:lnTo>
                    <a:lnTo>
                      <a:pt x="83" y="46"/>
                    </a:lnTo>
                    <a:lnTo>
                      <a:pt x="70" y="46"/>
                    </a:lnTo>
                    <a:lnTo>
                      <a:pt x="58" y="46"/>
                    </a:lnTo>
                    <a:lnTo>
                      <a:pt x="45" y="50"/>
                    </a:lnTo>
                    <a:lnTo>
                      <a:pt x="37" y="55"/>
                    </a:lnTo>
                    <a:lnTo>
                      <a:pt x="37" y="61"/>
                    </a:lnTo>
                    <a:lnTo>
                      <a:pt x="39" y="65"/>
                    </a:lnTo>
                    <a:lnTo>
                      <a:pt x="41" y="71"/>
                    </a:lnTo>
                    <a:lnTo>
                      <a:pt x="37" y="73"/>
                    </a:lnTo>
                    <a:lnTo>
                      <a:pt x="27" y="71"/>
                    </a:lnTo>
                    <a:lnTo>
                      <a:pt x="18" y="65"/>
                    </a:lnTo>
                    <a:lnTo>
                      <a:pt x="14" y="57"/>
                    </a:lnTo>
                    <a:lnTo>
                      <a:pt x="6" y="53"/>
                    </a:lnTo>
                    <a:lnTo>
                      <a:pt x="10" y="44"/>
                    </a:lnTo>
                    <a:lnTo>
                      <a:pt x="8" y="34"/>
                    </a:lnTo>
                    <a:lnTo>
                      <a:pt x="2" y="27"/>
                    </a:lnTo>
                    <a:lnTo>
                      <a:pt x="0" y="17"/>
                    </a:lnTo>
                    <a:lnTo>
                      <a:pt x="8" y="13"/>
                    </a:lnTo>
                    <a:lnTo>
                      <a:pt x="14" y="8"/>
                    </a:lnTo>
                    <a:lnTo>
                      <a:pt x="22" y="6"/>
                    </a:lnTo>
                    <a:lnTo>
                      <a:pt x="33" y="2"/>
                    </a:lnTo>
                    <a:lnTo>
                      <a:pt x="41" y="2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70" y="6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1" name="Freeform 53"/>
              <p:cNvSpPr>
                <a:spLocks/>
              </p:cNvSpPr>
              <p:nvPr/>
            </p:nvSpPr>
            <p:spPr bwMode="auto">
              <a:xfrm>
                <a:off x="5023" y="2905"/>
                <a:ext cx="40" cy="82"/>
              </a:xfrm>
              <a:custGeom>
                <a:avLst/>
                <a:gdLst>
                  <a:gd name="T0" fmla="*/ 38 w 40"/>
                  <a:gd name="T1" fmla="*/ 53 h 82"/>
                  <a:gd name="T2" fmla="*/ 40 w 40"/>
                  <a:gd name="T3" fmla="*/ 59 h 82"/>
                  <a:gd name="T4" fmla="*/ 40 w 40"/>
                  <a:gd name="T5" fmla="*/ 67 h 82"/>
                  <a:gd name="T6" fmla="*/ 38 w 40"/>
                  <a:gd name="T7" fmla="*/ 76 h 82"/>
                  <a:gd name="T8" fmla="*/ 31 w 40"/>
                  <a:gd name="T9" fmla="*/ 82 h 82"/>
                  <a:gd name="T10" fmla="*/ 15 w 40"/>
                  <a:gd name="T11" fmla="*/ 74 h 82"/>
                  <a:gd name="T12" fmla="*/ 7 w 40"/>
                  <a:gd name="T13" fmla="*/ 63 h 82"/>
                  <a:gd name="T14" fmla="*/ 2 w 40"/>
                  <a:gd name="T15" fmla="*/ 49 h 82"/>
                  <a:gd name="T16" fmla="*/ 0 w 40"/>
                  <a:gd name="T17" fmla="*/ 34 h 82"/>
                  <a:gd name="T18" fmla="*/ 0 w 40"/>
                  <a:gd name="T19" fmla="*/ 25 h 82"/>
                  <a:gd name="T20" fmla="*/ 5 w 40"/>
                  <a:gd name="T21" fmla="*/ 15 h 82"/>
                  <a:gd name="T22" fmla="*/ 11 w 40"/>
                  <a:gd name="T23" fmla="*/ 7 h 82"/>
                  <a:gd name="T24" fmla="*/ 19 w 40"/>
                  <a:gd name="T25" fmla="*/ 0 h 82"/>
                  <a:gd name="T26" fmla="*/ 38 w 40"/>
                  <a:gd name="T27" fmla="*/ 7 h 82"/>
                  <a:gd name="T28" fmla="*/ 38 w 40"/>
                  <a:gd name="T29" fmla="*/ 21 h 82"/>
                  <a:gd name="T30" fmla="*/ 34 w 40"/>
                  <a:gd name="T31" fmla="*/ 38 h 82"/>
                  <a:gd name="T32" fmla="*/ 38 w 40"/>
                  <a:gd name="T33" fmla="*/ 53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82"/>
                  <a:gd name="T53" fmla="*/ 40 w 40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82">
                    <a:moveTo>
                      <a:pt x="38" y="53"/>
                    </a:moveTo>
                    <a:lnTo>
                      <a:pt x="40" y="59"/>
                    </a:lnTo>
                    <a:lnTo>
                      <a:pt x="40" y="67"/>
                    </a:lnTo>
                    <a:lnTo>
                      <a:pt x="38" y="76"/>
                    </a:lnTo>
                    <a:lnTo>
                      <a:pt x="31" y="82"/>
                    </a:lnTo>
                    <a:lnTo>
                      <a:pt x="15" y="74"/>
                    </a:lnTo>
                    <a:lnTo>
                      <a:pt x="7" y="63"/>
                    </a:lnTo>
                    <a:lnTo>
                      <a:pt x="2" y="49"/>
                    </a:lnTo>
                    <a:lnTo>
                      <a:pt x="0" y="34"/>
                    </a:lnTo>
                    <a:lnTo>
                      <a:pt x="0" y="25"/>
                    </a:lnTo>
                    <a:lnTo>
                      <a:pt x="5" y="15"/>
                    </a:lnTo>
                    <a:lnTo>
                      <a:pt x="11" y="7"/>
                    </a:lnTo>
                    <a:lnTo>
                      <a:pt x="19" y="0"/>
                    </a:lnTo>
                    <a:lnTo>
                      <a:pt x="38" y="7"/>
                    </a:lnTo>
                    <a:lnTo>
                      <a:pt x="38" y="21"/>
                    </a:lnTo>
                    <a:lnTo>
                      <a:pt x="34" y="38"/>
                    </a:lnTo>
                    <a:lnTo>
                      <a:pt x="38" y="53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2" name="Freeform 54"/>
              <p:cNvSpPr>
                <a:spLocks/>
              </p:cNvSpPr>
              <p:nvPr/>
            </p:nvSpPr>
            <p:spPr bwMode="auto">
              <a:xfrm>
                <a:off x="4885" y="2922"/>
                <a:ext cx="45" cy="59"/>
              </a:xfrm>
              <a:custGeom>
                <a:avLst/>
                <a:gdLst>
                  <a:gd name="T0" fmla="*/ 45 w 45"/>
                  <a:gd name="T1" fmla="*/ 59 h 59"/>
                  <a:gd name="T2" fmla="*/ 31 w 45"/>
                  <a:gd name="T3" fmla="*/ 53 h 59"/>
                  <a:gd name="T4" fmla="*/ 16 w 45"/>
                  <a:gd name="T5" fmla="*/ 48 h 59"/>
                  <a:gd name="T6" fmla="*/ 6 w 45"/>
                  <a:gd name="T7" fmla="*/ 40 h 59"/>
                  <a:gd name="T8" fmla="*/ 0 w 45"/>
                  <a:gd name="T9" fmla="*/ 27 h 59"/>
                  <a:gd name="T10" fmla="*/ 2 w 45"/>
                  <a:gd name="T11" fmla="*/ 19 h 59"/>
                  <a:gd name="T12" fmla="*/ 8 w 45"/>
                  <a:gd name="T13" fmla="*/ 11 h 59"/>
                  <a:gd name="T14" fmla="*/ 12 w 45"/>
                  <a:gd name="T15" fmla="*/ 6 h 59"/>
                  <a:gd name="T16" fmla="*/ 20 w 45"/>
                  <a:gd name="T17" fmla="*/ 0 h 59"/>
                  <a:gd name="T18" fmla="*/ 37 w 45"/>
                  <a:gd name="T19" fmla="*/ 11 h 59"/>
                  <a:gd name="T20" fmla="*/ 37 w 45"/>
                  <a:gd name="T21" fmla="*/ 27 h 59"/>
                  <a:gd name="T22" fmla="*/ 35 w 45"/>
                  <a:gd name="T23" fmla="*/ 44 h 59"/>
                  <a:gd name="T24" fmla="*/ 45 w 45"/>
                  <a:gd name="T25" fmla="*/ 59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59"/>
                  <a:gd name="T41" fmla="*/ 45 w 45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59">
                    <a:moveTo>
                      <a:pt x="45" y="59"/>
                    </a:moveTo>
                    <a:lnTo>
                      <a:pt x="31" y="53"/>
                    </a:lnTo>
                    <a:lnTo>
                      <a:pt x="16" y="48"/>
                    </a:lnTo>
                    <a:lnTo>
                      <a:pt x="6" y="40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8" y="11"/>
                    </a:lnTo>
                    <a:lnTo>
                      <a:pt x="12" y="6"/>
                    </a:lnTo>
                    <a:lnTo>
                      <a:pt x="20" y="0"/>
                    </a:lnTo>
                    <a:lnTo>
                      <a:pt x="37" y="11"/>
                    </a:lnTo>
                    <a:lnTo>
                      <a:pt x="37" y="27"/>
                    </a:lnTo>
                    <a:lnTo>
                      <a:pt x="35" y="44"/>
                    </a:lnTo>
                    <a:lnTo>
                      <a:pt x="45" y="59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" name="Freeform 55"/>
              <p:cNvSpPr>
                <a:spLocks/>
              </p:cNvSpPr>
              <p:nvPr/>
            </p:nvSpPr>
            <p:spPr bwMode="auto">
              <a:xfrm>
                <a:off x="2866" y="2930"/>
                <a:ext cx="56" cy="55"/>
              </a:xfrm>
              <a:custGeom>
                <a:avLst/>
                <a:gdLst>
                  <a:gd name="T0" fmla="*/ 56 w 56"/>
                  <a:gd name="T1" fmla="*/ 55 h 55"/>
                  <a:gd name="T2" fmla="*/ 35 w 56"/>
                  <a:gd name="T3" fmla="*/ 49 h 55"/>
                  <a:gd name="T4" fmla="*/ 22 w 56"/>
                  <a:gd name="T5" fmla="*/ 36 h 55"/>
                  <a:gd name="T6" fmla="*/ 12 w 56"/>
                  <a:gd name="T7" fmla="*/ 22 h 55"/>
                  <a:gd name="T8" fmla="*/ 0 w 56"/>
                  <a:gd name="T9" fmla="*/ 9 h 55"/>
                  <a:gd name="T10" fmla="*/ 4 w 56"/>
                  <a:gd name="T11" fmla="*/ 0 h 55"/>
                  <a:gd name="T12" fmla="*/ 25 w 56"/>
                  <a:gd name="T13" fmla="*/ 9 h 55"/>
                  <a:gd name="T14" fmla="*/ 35 w 56"/>
                  <a:gd name="T15" fmla="*/ 22 h 55"/>
                  <a:gd name="T16" fmla="*/ 43 w 56"/>
                  <a:gd name="T17" fmla="*/ 40 h 55"/>
                  <a:gd name="T18" fmla="*/ 56 w 56"/>
                  <a:gd name="T19" fmla="*/ 55 h 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6"/>
                  <a:gd name="T31" fmla="*/ 0 h 55"/>
                  <a:gd name="T32" fmla="*/ 56 w 56"/>
                  <a:gd name="T33" fmla="*/ 55 h 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6" h="55">
                    <a:moveTo>
                      <a:pt x="56" y="55"/>
                    </a:moveTo>
                    <a:lnTo>
                      <a:pt x="35" y="49"/>
                    </a:lnTo>
                    <a:lnTo>
                      <a:pt x="22" y="36"/>
                    </a:lnTo>
                    <a:lnTo>
                      <a:pt x="12" y="22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25" y="9"/>
                    </a:lnTo>
                    <a:lnTo>
                      <a:pt x="35" y="22"/>
                    </a:lnTo>
                    <a:lnTo>
                      <a:pt x="43" y="40"/>
                    </a:lnTo>
                    <a:lnTo>
                      <a:pt x="56" y="55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" name="Freeform 56"/>
              <p:cNvSpPr>
                <a:spLocks/>
              </p:cNvSpPr>
              <p:nvPr/>
            </p:nvSpPr>
            <p:spPr bwMode="auto">
              <a:xfrm>
                <a:off x="2739" y="2933"/>
                <a:ext cx="52" cy="14"/>
              </a:xfrm>
              <a:custGeom>
                <a:avLst/>
                <a:gdLst>
                  <a:gd name="T0" fmla="*/ 52 w 52"/>
                  <a:gd name="T1" fmla="*/ 2 h 14"/>
                  <a:gd name="T2" fmla="*/ 40 w 52"/>
                  <a:gd name="T3" fmla="*/ 6 h 14"/>
                  <a:gd name="T4" fmla="*/ 27 w 52"/>
                  <a:gd name="T5" fmla="*/ 12 h 14"/>
                  <a:gd name="T6" fmla="*/ 13 w 52"/>
                  <a:gd name="T7" fmla="*/ 14 h 14"/>
                  <a:gd name="T8" fmla="*/ 0 w 52"/>
                  <a:gd name="T9" fmla="*/ 12 h 14"/>
                  <a:gd name="T10" fmla="*/ 6 w 52"/>
                  <a:gd name="T11" fmla="*/ 2 h 14"/>
                  <a:gd name="T12" fmla="*/ 19 w 52"/>
                  <a:gd name="T13" fmla="*/ 0 h 14"/>
                  <a:gd name="T14" fmla="*/ 35 w 52"/>
                  <a:gd name="T15" fmla="*/ 2 h 14"/>
                  <a:gd name="T16" fmla="*/ 52 w 52"/>
                  <a:gd name="T17" fmla="*/ 2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14"/>
                  <a:gd name="T29" fmla="*/ 52 w 52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14">
                    <a:moveTo>
                      <a:pt x="52" y="2"/>
                    </a:moveTo>
                    <a:lnTo>
                      <a:pt x="40" y="6"/>
                    </a:lnTo>
                    <a:lnTo>
                      <a:pt x="27" y="12"/>
                    </a:lnTo>
                    <a:lnTo>
                      <a:pt x="13" y="14"/>
                    </a:lnTo>
                    <a:lnTo>
                      <a:pt x="0" y="12"/>
                    </a:lnTo>
                    <a:lnTo>
                      <a:pt x="6" y="2"/>
                    </a:lnTo>
                    <a:lnTo>
                      <a:pt x="19" y="0"/>
                    </a:lnTo>
                    <a:lnTo>
                      <a:pt x="35" y="2"/>
                    </a:ln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" name="Freeform 57"/>
              <p:cNvSpPr>
                <a:spLocks/>
              </p:cNvSpPr>
              <p:nvPr/>
            </p:nvSpPr>
            <p:spPr bwMode="auto">
              <a:xfrm>
                <a:off x="2814" y="2933"/>
                <a:ext cx="39" cy="75"/>
              </a:xfrm>
              <a:custGeom>
                <a:avLst/>
                <a:gdLst>
                  <a:gd name="T0" fmla="*/ 14 w 39"/>
                  <a:gd name="T1" fmla="*/ 2 h 75"/>
                  <a:gd name="T2" fmla="*/ 23 w 39"/>
                  <a:gd name="T3" fmla="*/ 19 h 75"/>
                  <a:gd name="T4" fmla="*/ 29 w 39"/>
                  <a:gd name="T5" fmla="*/ 39 h 75"/>
                  <a:gd name="T6" fmla="*/ 33 w 39"/>
                  <a:gd name="T7" fmla="*/ 58 h 75"/>
                  <a:gd name="T8" fmla="*/ 39 w 39"/>
                  <a:gd name="T9" fmla="*/ 75 h 75"/>
                  <a:gd name="T10" fmla="*/ 21 w 39"/>
                  <a:gd name="T11" fmla="*/ 60 h 75"/>
                  <a:gd name="T12" fmla="*/ 8 w 39"/>
                  <a:gd name="T13" fmla="*/ 41 h 75"/>
                  <a:gd name="T14" fmla="*/ 2 w 39"/>
                  <a:gd name="T15" fmla="*/ 21 h 75"/>
                  <a:gd name="T16" fmla="*/ 0 w 39"/>
                  <a:gd name="T17" fmla="*/ 0 h 75"/>
                  <a:gd name="T18" fmla="*/ 4 w 39"/>
                  <a:gd name="T19" fmla="*/ 0 h 75"/>
                  <a:gd name="T20" fmla="*/ 8 w 39"/>
                  <a:gd name="T21" fmla="*/ 2 h 75"/>
                  <a:gd name="T22" fmla="*/ 10 w 39"/>
                  <a:gd name="T23" fmla="*/ 2 h 75"/>
                  <a:gd name="T24" fmla="*/ 14 w 39"/>
                  <a:gd name="T25" fmla="*/ 2 h 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75"/>
                  <a:gd name="T41" fmla="*/ 39 w 39"/>
                  <a:gd name="T42" fmla="*/ 75 h 7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75">
                    <a:moveTo>
                      <a:pt x="14" y="2"/>
                    </a:moveTo>
                    <a:lnTo>
                      <a:pt x="23" y="19"/>
                    </a:lnTo>
                    <a:lnTo>
                      <a:pt x="29" y="39"/>
                    </a:lnTo>
                    <a:lnTo>
                      <a:pt x="33" y="58"/>
                    </a:lnTo>
                    <a:lnTo>
                      <a:pt x="39" y="75"/>
                    </a:lnTo>
                    <a:lnTo>
                      <a:pt x="21" y="60"/>
                    </a:lnTo>
                    <a:lnTo>
                      <a:pt x="8" y="41"/>
                    </a:lnTo>
                    <a:lnTo>
                      <a:pt x="2" y="2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" name="Freeform 58"/>
              <p:cNvSpPr>
                <a:spLocks/>
              </p:cNvSpPr>
              <p:nvPr/>
            </p:nvSpPr>
            <p:spPr bwMode="auto">
              <a:xfrm>
                <a:off x="2652" y="2945"/>
                <a:ext cx="48" cy="74"/>
              </a:xfrm>
              <a:custGeom>
                <a:avLst/>
                <a:gdLst>
                  <a:gd name="T0" fmla="*/ 48 w 48"/>
                  <a:gd name="T1" fmla="*/ 2 h 74"/>
                  <a:gd name="T2" fmla="*/ 40 w 48"/>
                  <a:gd name="T3" fmla="*/ 15 h 74"/>
                  <a:gd name="T4" fmla="*/ 27 w 48"/>
                  <a:gd name="T5" fmla="*/ 27 h 74"/>
                  <a:gd name="T6" fmla="*/ 19 w 48"/>
                  <a:gd name="T7" fmla="*/ 42 h 74"/>
                  <a:gd name="T8" fmla="*/ 27 w 48"/>
                  <a:gd name="T9" fmla="*/ 57 h 74"/>
                  <a:gd name="T10" fmla="*/ 31 w 48"/>
                  <a:gd name="T11" fmla="*/ 61 h 74"/>
                  <a:gd name="T12" fmla="*/ 35 w 48"/>
                  <a:gd name="T13" fmla="*/ 63 h 74"/>
                  <a:gd name="T14" fmla="*/ 37 w 48"/>
                  <a:gd name="T15" fmla="*/ 67 h 74"/>
                  <a:gd name="T16" fmla="*/ 37 w 48"/>
                  <a:gd name="T17" fmla="*/ 71 h 74"/>
                  <a:gd name="T18" fmla="*/ 35 w 48"/>
                  <a:gd name="T19" fmla="*/ 71 h 74"/>
                  <a:gd name="T20" fmla="*/ 31 w 48"/>
                  <a:gd name="T21" fmla="*/ 71 h 74"/>
                  <a:gd name="T22" fmla="*/ 29 w 48"/>
                  <a:gd name="T23" fmla="*/ 73 h 74"/>
                  <a:gd name="T24" fmla="*/ 27 w 48"/>
                  <a:gd name="T25" fmla="*/ 74 h 74"/>
                  <a:gd name="T26" fmla="*/ 19 w 48"/>
                  <a:gd name="T27" fmla="*/ 73 h 74"/>
                  <a:gd name="T28" fmla="*/ 11 w 48"/>
                  <a:gd name="T29" fmla="*/ 67 h 74"/>
                  <a:gd name="T30" fmla="*/ 2 w 48"/>
                  <a:gd name="T31" fmla="*/ 59 h 74"/>
                  <a:gd name="T32" fmla="*/ 0 w 48"/>
                  <a:gd name="T33" fmla="*/ 50 h 74"/>
                  <a:gd name="T34" fmla="*/ 4 w 48"/>
                  <a:gd name="T35" fmla="*/ 34 h 74"/>
                  <a:gd name="T36" fmla="*/ 11 w 48"/>
                  <a:gd name="T37" fmla="*/ 13 h 74"/>
                  <a:gd name="T38" fmla="*/ 23 w 48"/>
                  <a:gd name="T39" fmla="*/ 0 h 74"/>
                  <a:gd name="T40" fmla="*/ 48 w 48"/>
                  <a:gd name="T41" fmla="*/ 2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74"/>
                  <a:gd name="T65" fmla="*/ 48 w 48"/>
                  <a:gd name="T66" fmla="*/ 74 h 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74">
                    <a:moveTo>
                      <a:pt x="48" y="2"/>
                    </a:moveTo>
                    <a:lnTo>
                      <a:pt x="40" y="15"/>
                    </a:lnTo>
                    <a:lnTo>
                      <a:pt x="27" y="27"/>
                    </a:lnTo>
                    <a:lnTo>
                      <a:pt x="19" y="42"/>
                    </a:lnTo>
                    <a:lnTo>
                      <a:pt x="27" y="57"/>
                    </a:lnTo>
                    <a:lnTo>
                      <a:pt x="31" y="61"/>
                    </a:lnTo>
                    <a:lnTo>
                      <a:pt x="35" y="63"/>
                    </a:lnTo>
                    <a:lnTo>
                      <a:pt x="37" y="67"/>
                    </a:lnTo>
                    <a:lnTo>
                      <a:pt x="37" y="71"/>
                    </a:lnTo>
                    <a:lnTo>
                      <a:pt x="35" y="71"/>
                    </a:lnTo>
                    <a:lnTo>
                      <a:pt x="31" y="71"/>
                    </a:lnTo>
                    <a:lnTo>
                      <a:pt x="29" y="73"/>
                    </a:lnTo>
                    <a:lnTo>
                      <a:pt x="27" y="74"/>
                    </a:lnTo>
                    <a:lnTo>
                      <a:pt x="19" y="73"/>
                    </a:lnTo>
                    <a:lnTo>
                      <a:pt x="11" y="67"/>
                    </a:lnTo>
                    <a:lnTo>
                      <a:pt x="2" y="59"/>
                    </a:lnTo>
                    <a:lnTo>
                      <a:pt x="0" y="50"/>
                    </a:lnTo>
                    <a:lnTo>
                      <a:pt x="4" y="34"/>
                    </a:lnTo>
                    <a:lnTo>
                      <a:pt x="11" y="13"/>
                    </a:lnTo>
                    <a:lnTo>
                      <a:pt x="23" y="0"/>
                    </a:ln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" name="Freeform 59"/>
              <p:cNvSpPr>
                <a:spLocks/>
              </p:cNvSpPr>
              <p:nvPr/>
            </p:nvSpPr>
            <p:spPr bwMode="auto">
              <a:xfrm>
                <a:off x="4725" y="2952"/>
                <a:ext cx="91" cy="46"/>
              </a:xfrm>
              <a:custGeom>
                <a:avLst/>
                <a:gdLst>
                  <a:gd name="T0" fmla="*/ 91 w 91"/>
                  <a:gd name="T1" fmla="*/ 41 h 46"/>
                  <a:gd name="T2" fmla="*/ 81 w 91"/>
                  <a:gd name="T3" fmla="*/ 39 h 46"/>
                  <a:gd name="T4" fmla="*/ 70 w 91"/>
                  <a:gd name="T5" fmla="*/ 37 h 46"/>
                  <a:gd name="T6" fmla="*/ 60 w 91"/>
                  <a:gd name="T7" fmla="*/ 33 h 46"/>
                  <a:gd name="T8" fmla="*/ 50 w 91"/>
                  <a:gd name="T9" fmla="*/ 31 h 46"/>
                  <a:gd name="T10" fmla="*/ 39 w 91"/>
                  <a:gd name="T11" fmla="*/ 31 h 46"/>
                  <a:gd name="T12" fmla="*/ 29 w 91"/>
                  <a:gd name="T13" fmla="*/ 33 h 46"/>
                  <a:gd name="T14" fmla="*/ 21 w 91"/>
                  <a:gd name="T15" fmla="*/ 39 h 46"/>
                  <a:gd name="T16" fmla="*/ 14 w 91"/>
                  <a:gd name="T17" fmla="*/ 46 h 46"/>
                  <a:gd name="T18" fmla="*/ 10 w 91"/>
                  <a:gd name="T19" fmla="*/ 39 h 46"/>
                  <a:gd name="T20" fmla="*/ 4 w 91"/>
                  <a:gd name="T21" fmla="*/ 29 h 46"/>
                  <a:gd name="T22" fmla="*/ 0 w 91"/>
                  <a:gd name="T23" fmla="*/ 20 h 46"/>
                  <a:gd name="T24" fmla="*/ 4 w 91"/>
                  <a:gd name="T25" fmla="*/ 8 h 46"/>
                  <a:gd name="T26" fmla="*/ 16 w 91"/>
                  <a:gd name="T27" fmla="*/ 2 h 46"/>
                  <a:gd name="T28" fmla="*/ 29 w 91"/>
                  <a:gd name="T29" fmla="*/ 0 h 46"/>
                  <a:gd name="T30" fmla="*/ 41 w 91"/>
                  <a:gd name="T31" fmla="*/ 4 h 46"/>
                  <a:gd name="T32" fmla="*/ 54 w 91"/>
                  <a:gd name="T33" fmla="*/ 8 h 46"/>
                  <a:gd name="T34" fmla="*/ 64 w 91"/>
                  <a:gd name="T35" fmla="*/ 16 h 46"/>
                  <a:gd name="T36" fmla="*/ 75 w 91"/>
                  <a:gd name="T37" fmla="*/ 23 h 46"/>
                  <a:gd name="T38" fmla="*/ 85 w 91"/>
                  <a:gd name="T39" fmla="*/ 33 h 46"/>
                  <a:gd name="T40" fmla="*/ 91 w 91"/>
                  <a:gd name="T41" fmla="*/ 41 h 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1"/>
                  <a:gd name="T64" fmla="*/ 0 h 46"/>
                  <a:gd name="T65" fmla="*/ 91 w 91"/>
                  <a:gd name="T66" fmla="*/ 46 h 4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1" h="46">
                    <a:moveTo>
                      <a:pt x="91" y="41"/>
                    </a:moveTo>
                    <a:lnTo>
                      <a:pt x="81" y="39"/>
                    </a:lnTo>
                    <a:lnTo>
                      <a:pt x="70" y="37"/>
                    </a:lnTo>
                    <a:lnTo>
                      <a:pt x="60" y="33"/>
                    </a:lnTo>
                    <a:lnTo>
                      <a:pt x="50" y="31"/>
                    </a:lnTo>
                    <a:lnTo>
                      <a:pt x="39" y="31"/>
                    </a:lnTo>
                    <a:lnTo>
                      <a:pt x="29" y="33"/>
                    </a:lnTo>
                    <a:lnTo>
                      <a:pt x="21" y="39"/>
                    </a:lnTo>
                    <a:lnTo>
                      <a:pt x="14" y="46"/>
                    </a:lnTo>
                    <a:lnTo>
                      <a:pt x="10" y="39"/>
                    </a:lnTo>
                    <a:lnTo>
                      <a:pt x="4" y="29"/>
                    </a:lnTo>
                    <a:lnTo>
                      <a:pt x="0" y="20"/>
                    </a:lnTo>
                    <a:lnTo>
                      <a:pt x="4" y="8"/>
                    </a:lnTo>
                    <a:lnTo>
                      <a:pt x="16" y="2"/>
                    </a:lnTo>
                    <a:lnTo>
                      <a:pt x="29" y="0"/>
                    </a:lnTo>
                    <a:lnTo>
                      <a:pt x="41" y="4"/>
                    </a:lnTo>
                    <a:lnTo>
                      <a:pt x="54" y="8"/>
                    </a:lnTo>
                    <a:lnTo>
                      <a:pt x="64" y="16"/>
                    </a:lnTo>
                    <a:lnTo>
                      <a:pt x="75" y="23"/>
                    </a:lnTo>
                    <a:lnTo>
                      <a:pt x="85" y="33"/>
                    </a:lnTo>
                    <a:lnTo>
                      <a:pt x="91" y="41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" name="Freeform 60"/>
              <p:cNvSpPr>
                <a:spLocks/>
              </p:cNvSpPr>
              <p:nvPr/>
            </p:nvSpPr>
            <p:spPr bwMode="auto">
              <a:xfrm>
                <a:off x="2542" y="2954"/>
                <a:ext cx="65" cy="90"/>
              </a:xfrm>
              <a:custGeom>
                <a:avLst/>
                <a:gdLst>
                  <a:gd name="T0" fmla="*/ 27 w 65"/>
                  <a:gd name="T1" fmla="*/ 27 h 90"/>
                  <a:gd name="T2" fmla="*/ 36 w 65"/>
                  <a:gd name="T3" fmla="*/ 41 h 90"/>
                  <a:gd name="T4" fmla="*/ 48 w 65"/>
                  <a:gd name="T5" fmla="*/ 50 h 90"/>
                  <a:gd name="T6" fmla="*/ 58 w 65"/>
                  <a:gd name="T7" fmla="*/ 62 h 90"/>
                  <a:gd name="T8" fmla="*/ 65 w 65"/>
                  <a:gd name="T9" fmla="*/ 75 h 90"/>
                  <a:gd name="T10" fmla="*/ 54 w 65"/>
                  <a:gd name="T11" fmla="*/ 81 h 90"/>
                  <a:gd name="T12" fmla="*/ 42 w 65"/>
                  <a:gd name="T13" fmla="*/ 86 h 90"/>
                  <a:gd name="T14" fmla="*/ 27 w 65"/>
                  <a:gd name="T15" fmla="*/ 90 h 90"/>
                  <a:gd name="T16" fmla="*/ 13 w 65"/>
                  <a:gd name="T17" fmla="*/ 90 h 90"/>
                  <a:gd name="T18" fmla="*/ 15 w 65"/>
                  <a:gd name="T19" fmla="*/ 79 h 90"/>
                  <a:gd name="T20" fmla="*/ 21 w 65"/>
                  <a:gd name="T21" fmla="*/ 69 h 90"/>
                  <a:gd name="T22" fmla="*/ 29 w 65"/>
                  <a:gd name="T23" fmla="*/ 62 h 90"/>
                  <a:gd name="T24" fmla="*/ 42 w 65"/>
                  <a:gd name="T25" fmla="*/ 54 h 90"/>
                  <a:gd name="T26" fmla="*/ 27 w 65"/>
                  <a:gd name="T27" fmla="*/ 48 h 90"/>
                  <a:gd name="T28" fmla="*/ 11 w 65"/>
                  <a:gd name="T29" fmla="*/ 44 h 90"/>
                  <a:gd name="T30" fmla="*/ 0 w 65"/>
                  <a:gd name="T31" fmla="*/ 37 h 90"/>
                  <a:gd name="T32" fmla="*/ 7 w 65"/>
                  <a:gd name="T33" fmla="*/ 21 h 90"/>
                  <a:gd name="T34" fmla="*/ 13 w 65"/>
                  <a:gd name="T35" fmla="*/ 14 h 90"/>
                  <a:gd name="T36" fmla="*/ 23 w 65"/>
                  <a:gd name="T37" fmla="*/ 8 h 90"/>
                  <a:gd name="T38" fmla="*/ 33 w 65"/>
                  <a:gd name="T39" fmla="*/ 4 h 90"/>
                  <a:gd name="T40" fmla="*/ 44 w 65"/>
                  <a:gd name="T41" fmla="*/ 0 h 90"/>
                  <a:gd name="T42" fmla="*/ 65 w 65"/>
                  <a:gd name="T43" fmla="*/ 4 h 90"/>
                  <a:gd name="T44" fmla="*/ 27 w 65"/>
                  <a:gd name="T45" fmla="*/ 27 h 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5"/>
                  <a:gd name="T70" fmla="*/ 0 h 90"/>
                  <a:gd name="T71" fmla="*/ 65 w 65"/>
                  <a:gd name="T72" fmla="*/ 90 h 9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5" h="90">
                    <a:moveTo>
                      <a:pt x="27" y="27"/>
                    </a:moveTo>
                    <a:lnTo>
                      <a:pt x="36" y="41"/>
                    </a:lnTo>
                    <a:lnTo>
                      <a:pt x="48" y="50"/>
                    </a:lnTo>
                    <a:lnTo>
                      <a:pt x="58" y="62"/>
                    </a:lnTo>
                    <a:lnTo>
                      <a:pt x="65" y="75"/>
                    </a:lnTo>
                    <a:lnTo>
                      <a:pt x="54" y="81"/>
                    </a:lnTo>
                    <a:lnTo>
                      <a:pt x="42" y="86"/>
                    </a:lnTo>
                    <a:lnTo>
                      <a:pt x="27" y="90"/>
                    </a:lnTo>
                    <a:lnTo>
                      <a:pt x="13" y="90"/>
                    </a:lnTo>
                    <a:lnTo>
                      <a:pt x="15" y="79"/>
                    </a:lnTo>
                    <a:lnTo>
                      <a:pt x="21" y="69"/>
                    </a:lnTo>
                    <a:lnTo>
                      <a:pt x="29" y="62"/>
                    </a:lnTo>
                    <a:lnTo>
                      <a:pt x="42" y="54"/>
                    </a:lnTo>
                    <a:lnTo>
                      <a:pt x="27" y="48"/>
                    </a:lnTo>
                    <a:lnTo>
                      <a:pt x="11" y="44"/>
                    </a:lnTo>
                    <a:lnTo>
                      <a:pt x="0" y="37"/>
                    </a:lnTo>
                    <a:lnTo>
                      <a:pt x="7" y="21"/>
                    </a:lnTo>
                    <a:lnTo>
                      <a:pt x="13" y="14"/>
                    </a:lnTo>
                    <a:lnTo>
                      <a:pt x="23" y="8"/>
                    </a:lnTo>
                    <a:lnTo>
                      <a:pt x="33" y="4"/>
                    </a:lnTo>
                    <a:lnTo>
                      <a:pt x="44" y="0"/>
                    </a:lnTo>
                    <a:lnTo>
                      <a:pt x="65" y="4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9" name="Freeform 61"/>
              <p:cNvSpPr>
                <a:spLocks/>
              </p:cNvSpPr>
              <p:nvPr/>
            </p:nvSpPr>
            <p:spPr bwMode="auto">
              <a:xfrm>
                <a:off x="2735" y="2962"/>
                <a:ext cx="58" cy="46"/>
              </a:xfrm>
              <a:custGeom>
                <a:avLst/>
                <a:gdLst>
                  <a:gd name="T0" fmla="*/ 58 w 58"/>
                  <a:gd name="T1" fmla="*/ 12 h 46"/>
                  <a:gd name="T2" fmla="*/ 44 w 58"/>
                  <a:gd name="T3" fmla="*/ 15 h 46"/>
                  <a:gd name="T4" fmla="*/ 29 w 58"/>
                  <a:gd name="T5" fmla="*/ 19 h 46"/>
                  <a:gd name="T6" fmla="*/ 19 w 58"/>
                  <a:gd name="T7" fmla="*/ 29 h 46"/>
                  <a:gd name="T8" fmla="*/ 25 w 58"/>
                  <a:gd name="T9" fmla="*/ 44 h 46"/>
                  <a:gd name="T10" fmla="*/ 23 w 58"/>
                  <a:gd name="T11" fmla="*/ 46 h 46"/>
                  <a:gd name="T12" fmla="*/ 21 w 58"/>
                  <a:gd name="T13" fmla="*/ 46 h 46"/>
                  <a:gd name="T14" fmla="*/ 17 w 58"/>
                  <a:gd name="T15" fmla="*/ 46 h 46"/>
                  <a:gd name="T16" fmla="*/ 15 w 58"/>
                  <a:gd name="T17" fmla="*/ 46 h 46"/>
                  <a:gd name="T18" fmla="*/ 0 w 58"/>
                  <a:gd name="T19" fmla="*/ 0 h 46"/>
                  <a:gd name="T20" fmla="*/ 15 w 58"/>
                  <a:gd name="T21" fmla="*/ 4 h 46"/>
                  <a:gd name="T22" fmla="*/ 29 w 58"/>
                  <a:gd name="T23" fmla="*/ 8 h 46"/>
                  <a:gd name="T24" fmla="*/ 42 w 58"/>
                  <a:gd name="T25" fmla="*/ 12 h 46"/>
                  <a:gd name="T26" fmla="*/ 58 w 58"/>
                  <a:gd name="T27" fmla="*/ 12 h 4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8"/>
                  <a:gd name="T43" fmla="*/ 0 h 46"/>
                  <a:gd name="T44" fmla="*/ 58 w 58"/>
                  <a:gd name="T45" fmla="*/ 46 h 4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8" h="46">
                    <a:moveTo>
                      <a:pt x="58" y="12"/>
                    </a:moveTo>
                    <a:lnTo>
                      <a:pt x="44" y="15"/>
                    </a:lnTo>
                    <a:lnTo>
                      <a:pt x="29" y="19"/>
                    </a:lnTo>
                    <a:lnTo>
                      <a:pt x="19" y="29"/>
                    </a:lnTo>
                    <a:lnTo>
                      <a:pt x="25" y="44"/>
                    </a:lnTo>
                    <a:lnTo>
                      <a:pt x="23" y="46"/>
                    </a:lnTo>
                    <a:lnTo>
                      <a:pt x="21" y="46"/>
                    </a:lnTo>
                    <a:lnTo>
                      <a:pt x="17" y="46"/>
                    </a:lnTo>
                    <a:lnTo>
                      <a:pt x="15" y="46"/>
                    </a:lnTo>
                    <a:lnTo>
                      <a:pt x="0" y="0"/>
                    </a:lnTo>
                    <a:lnTo>
                      <a:pt x="15" y="4"/>
                    </a:lnTo>
                    <a:lnTo>
                      <a:pt x="29" y="8"/>
                    </a:lnTo>
                    <a:lnTo>
                      <a:pt x="42" y="12"/>
                    </a:lnTo>
                    <a:lnTo>
                      <a:pt x="58" y="12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Freeform 62"/>
              <p:cNvSpPr>
                <a:spLocks/>
              </p:cNvSpPr>
              <p:nvPr/>
            </p:nvSpPr>
            <p:spPr bwMode="auto">
              <a:xfrm>
                <a:off x="2976" y="2981"/>
                <a:ext cx="53" cy="14"/>
              </a:xfrm>
              <a:custGeom>
                <a:avLst/>
                <a:gdLst>
                  <a:gd name="T0" fmla="*/ 53 w 53"/>
                  <a:gd name="T1" fmla="*/ 4 h 14"/>
                  <a:gd name="T2" fmla="*/ 41 w 53"/>
                  <a:gd name="T3" fmla="*/ 8 h 14"/>
                  <a:gd name="T4" fmla="*/ 26 w 53"/>
                  <a:gd name="T5" fmla="*/ 10 h 14"/>
                  <a:gd name="T6" fmla="*/ 14 w 53"/>
                  <a:gd name="T7" fmla="*/ 12 h 14"/>
                  <a:gd name="T8" fmla="*/ 0 w 53"/>
                  <a:gd name="T9" fmla="*/ 14 h 14"/>
                  <a:gd name="T10" fmla="*/ 0 w 53"/>
                  <a:gd name="T11" fmla="*/ 0 h 14"/>
                  <a:gd name="T12" fmla="*/ 53 w 53"/>
                  <a:gd name="T13" fmla="*/ 4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4"/>
                  <a:gd name="T23" fmla="*/ 53 w 53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4">
                    <a:moveTo>
                      <a:pt x="53" y="4"/>
                    </a:moveTo>
                    <a:lnTo>
                      <a:pt x="41" y="8"/>
                    </a:lnTo>
                    <a:lnTo>
                      <a:pt x="26" y="10"/>
                    </a:lnTo>
                    <a:lnTo>
                      <a:pt x="14" y="12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Freeform 63"/>
              <p:cNvSpPr>
                <a:spLocks/>
              </p:cNvSpPr>
              <p:nvPr/>
            </p:nvSpPr>
            <p:spPr bwMode="auto">
              <a:xfrm>
                <a:off x="4543" y="2987"/>
                <a:ext cx="66" cy="38"/>
              </a:xfrm>
              <a:custGeom>
                <a:avLst/>
                <a:gdLst>
                  <a:gd name="T0" fmla="*/ 66 w 66"/>
                  <a:gd name="T1" fmla="*/ 21 h 38"/>
                  <a:gd name="T2" fmla="*/ 62 w 66"/>
                  <a:gd name="T3" fmla="*/ 19 h 38"/>
                  <a:gd name="T4" fmla="*/ 60 w 66"/>
                  <a:gd name="T5" fmla="*/ 19 h 38"/>
                  <a:gd name="T6" fmla="*/ 55 w 66"/>
                  <a:gd name="T7" fmla="*/ 19 h 38"/>
                  <a:gd name="T8" fmla="*/ 51 w 66"/>
                  <a:gd name="T9" fmla="*/ 19 h 38"/>
                  <a:gd name="T10" fmla="*/ 49 w 66"/>
                  <a:gd name="T11" fmla="*/ 25 h 38"/>
                  <a:gd name="T12" fmla="*/ 45 w 66"/>
                  <a:gd name="T13" fmla="*/ 29 h 38"/>
                  <a:gd name="T14" fmla="*/ 39 w 66"/>
                  <a:gd name="T15" fmla="*/ 34 h 38"/>
                  <a:gd name="T16" fmla="*/ 33 w 66"/>
                  <a:gd name="T17" fmla="*/ 38 h 38"/>
                  <a:gd name="T18" fmla="*/ 26 w 66"/>
                  <a:gd name="T19" fmla="*/ 31 h 38"/>
                  <a:gd name="T20" fmla="*/ 20 w 66"/>
                  <a:gd name="T21" fmla="*/ 21 h 38"/>
                  <a:gd name="T22" fmla="*/ 12 w 66"/>
                  <a:gd name="T23" fmla="*/ 13 h 38"/>
                  <a:gd name="T24" fmla="*/ 0 w 66"/>
                  <a:gd name="T25" fmla="*/ 8 h 38"/>
                  <a:gd name="T26" fmla="*/ 8 w 66"/>
                  <a:gd name="T27" fmla="*/ 8 h 38"/>
                  <a:gd name="T28" fmla="*/ 18 w 66"/>
                  <a:gd name="T29" fmla="*/ 4 h 38"/>
                  <a:gd name="T30" fmla="*/ 31 w 66"/>
                  <a:gd name="T31" fmla="*/ 2 h 38"/>
                  <a:gd name="T32" fmla="*/ 41 w 66"/>
                  <a:gd name="T33" fmla="*/ 0 h 38"/>
                  <a:gd name="T34" fmla="*/ 51 w 66"/>
                  <a:gd name="T35" fmla="*/ 0 h 38"/>
                  <a:gd name="T36" fmla="*/ 60 w 66"/>
                  <a:gd name="T37" fmla="*/ 4 h 38"/>
                  <a:gd name="T38" fmla="*/ 64 w 66"/>
                  <a:gd name="T39" fmla="*/ 9 h 38"/>
                  <a:gd name="T40" fmla="*/ 66 w 66"/>
                  <a:gd name="T41" fmla="*/ 21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8"/>
                  <a:gd name="T65" fmla="*/ 66 w 66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8">
                    <a:moveTo>
                      <a:pt x="66" y="21"/>
                    </a:moveTo>
                    <a:lnTo>
                      <a:pt x="62" y="19"/>
                    </a:lnTo>
                    <a:lnTo>
                      <a:pt x="60" y="19"/>
                    </a:lnTo>
                    <a:lnTo>
                      <a:pt x="55" y="19"/>
                    </a:lnTo>
                    <a:lnTo>
                      <a:pt x="51" y="19"/>
                    </a:lnTo>
                    <a:lnTo>
                      <a:pt x="49" y="25"/>
                    </a:lnTo>
                    <a:lnTo>
                      <a:pt x="45" y="29"/>
                    </a:lnTo>
                    <a:lnTo>
                      <a:pt x="39" y="34"/>
                    </a:lnTo>
                    <a:lnTo>
                      <a:pt x="33" y="38"/>
                    </a:lnTo>
                    <a:lnTo>
                      <a:pt x="26" y="31"/>
                    </a:lnTo>
                    <a:lnTo>
                      <a:pt x="20" y="21"/>
                    </a:lnTo>
                    <a:lnTo>
                      <a:pt x="12" y="13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51" y="0"/>
                    </a:lnTo>
                    <a:lnTo>
                      <a:pt x="60" y="4"/>
                    </a:lnTo>
                    <a:lnTo>
                      <a:pt x="64" y="9"/>
                    </a:lnTo>
                    <a:lnTo>
                      <a:pt x="66" y="21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Freeform 64"/>
              <p:cNvSpPr>
                <a:spLocks/>
              </p:cNvSpPr>
              <p:nvPr/>
            </p:nvSpPr>
            <p:spPr bwMode="auto">
              <a:xfrm>
                <a:off x="4574" y="2998"/>
                <a:ext cx="10" cy="10"/>
              </a:xfrm>
              <a:custGeom>
                <a:avLst/>
                <a:gdLst>
                  <a:gd name="T0" fmla="*/ 0 w 10"/>
                  <a:gd name="T1" fmla="*/ 10 h 10"/>
                  <a:gd name="T2" fmla="*/ 10 w 10"/>
                  <a:gd name="T3" fmla="*/ 0 h 10"/>
                  <a:gd name="T4" fmla="*/ 6 w 10"/>
                  <a:gd name="T5" fmla="*/ 10 h 10"/>
                  <a:gd name="T6" fmla="*/ 0 w 10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0"/>
                  <a:gd name="T14" fmla="*/ 10 w 10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0">
                    <a:moveTo>
                      <a:pt x="0" y="10"/>
                    </a:moveTo>
                    <a:lnTo>
                      <a:pt x="10" y="0"/>
                    </a:lnTo>
                    <a:lnTo>
                      <a:pt x="6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Freeform 65"/>
              <p:cNvSpPr>
                <a:spLocks/>
              </p:cNvSpPr>
              <p:nvPr/>
            </p:nvSpPr>
            <p:spPr bwMode="auto">
              <a:xfrm>
                <a:off x="4176" y="3004"/>
                <a:ext cx="45" cy="84"/>
              </a:xfrm>
              <a:custGeom>
                <a:avLst/>
                <a:gdLst>
                  <a:gd name="T0" fmla="*/ 29 w 45"/>
                  <a:gd name="T1" fmla="*/ 2 h 84"/>
                  <a:gd name="T2" fmla="*/ 35 w 45"/>
                  <a:gd name="T3" fmla="*/ 23 h 84"/>
                  <a:gd name="T4" fmla="*/ 41 w 45"/>
                  <a:gd name="T5" fmla="*/ 42 h 84"/>
                  <a:gd name="T6" fmla="*/ 45 w 45"/>
                  <a:gd name="T7" fmla="*/ 63 h 84"/>
                  <a:gd name="T8" fmla="*/ 43 w 45"/>
                  <a:gd name="T9" fmla="*/ 84 h 84"/>
                  <a:gd name="T10" fmla="*/ 35 w 45"/>
                  <a:gd name="T11" fmla="*/ 80 h 84"/>
                  <a:gd name="T12" fmla="*/ 24 w 45"/>
                  <a:gd name="T13" fmla="*/ 75 h 84"/>
                  <a:gd name="T14" fmla="*/ 14 w 45"/>
                  <a:gd name="T15" fmla="*/ 67 h 84"/>
                  <a:gd name="T16" fmla="*/ 10 w 45"/>
                  <a:gd name="T17" fmla="*/ 56 h 84"/>
                  <a:gd name="T18" fmla="*/ 4 w 45"/>
                  <a:gd name="T19" fmla="*/ 38 h 84"/>
                  <a:gd name="T20" fmla="*/ 0 w 45"/>
                  <a:gd name="T21" fmla="*/ 15 h 84"/>
                  <a:gd name="T22" fmla="*/ 6 w 45"/>
                  <a:gd name="T23" fmla="*/ 0 h 84"/>
                  <a:gd name="T24" fmla="*/ 29 w 45"/>
                  <a:gd name="T25" fmla="*/ 2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84"/>
                  <a:gd name="T41" fmla="*/ 45 w 45"/>
                  <a:gd name="T42" fmla="*/ 84 h 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84">
                    <a:moveTo>
                      <a:pt x="29" y="2"/>
                    </a:moveTo>
                    <a:lnTo>
                      <a:pt x="35" y="23"/>
                    </a:lnTo>
                    <a:lnTo>
                      <a:pt x="41" y="42"/>
                    </a:lnTo>
                    <a:lnTo>
                      <a:pt x="45" y="63"/>
                    </a:lnTo>
                    <a:lnTo>
                      <a:pt x="43" y="84"/>
                    </a:lnTo>
                    <a:lnTo>
                      <a:pt x="35" y="80"/>
                    </a:lnTo>
                    <a:lnTo>
                      <a:pt x="24" y="75"/>
                    </a:lnTo>
                    <a:lnTo>
                      <a:pt x="14" y="67"/>
                    </a:lnTo>
                    <a:lnTo>
                      <a:pt x="10" y="56"/>
                    </a:lnTo>
                    <a:lnTo>
                      <a:pt x="4" y="38"/>
                    </a:lnTo>
                    <a:lnTo>
                      <a:pt x="0" y="15"/>
                    </a:lnTo>
                    <a:lnTo>
                      <a:pt x="6" y="0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Freeform 66"/>
              <p:cNvSpPr>
                <a:spLocks/>
              </p:cNvSpPr>
              <p:nvPr/>
            </p:nvSpPr>
            <p:spPr bwMode="auto">
              <a:xfrm>
                <a:off x="4435" y="3000"/>
                <a:ext cx="89" cy="39"/>
              </a:xfrm>
              <a:custGeom>
                <a:avLst/>
                <a:gdLst>
                  <a:gd name="T0" fmla="*/ 72 w 89"/>
                  <a:gd name="T1" fmla="*/ 35 h 39"/>
                  <a:gd name="T2" fmla="*/ 66 w 89"/>
                  <a:gd name="T3" fmla="*/ 29 h 39"/>
                  <a:gd name="T4" fmla="*/ 56 w 89"/>
                  <a:gd name="T5" fmla="*/ 21 h 39"/>
                  <a:gd name="T6" fmla="*/ 45 w 89"/>
                  <a:gd name="T7" fmla="*/ 16 h 39"/>
                  <a:gd name="T8" fmla="*/ 31 w 89"/>
                  <a:gd name="T9" fmla="*/ 14 h 39"/>
                  <a:gd name="T10" fmla="*/ 6 w 89"/>
                  <a:gd name="T11" fmla="*/ 39 h 39"/>
                  <a:gd name="T12" fmla="*/ 4 w 89"/>
                  <a:gd name="T13" fmla="*/ 31 h 39"/>
                  <a:gd name="T14" fmla="*/ 2 w 89"/>
                  <a:gd name="T15" fmla="*/ 23 h 39"/>
                  <a:gd name="T16" fmla="*/ 0 w 89"/>
                  <a:gd name="T17" fmla="*/ 16 h 39"/>
                  <a:gd name="T18" fmla="*/ 0 w 89"/>
                  <a:gd name="T19" fmla="*/ 6 h 39"/>
                  <a:gd name="T20" fmla="*/ 12 w 89"/>
                  <a:gd name="T21" fmla="*/ 4 h 39"/>
                  <a:gd name="T22" fmla="*/ 23 w 89"/>
                  <a:gd name="T23" fmla="*/ 2 h 39"/>
                  <a:gd name="T24" fmla="*/ 35 w 89"/>
                  <a:gd name="T25" fmla="*/ 4 h 39"/>
                  <a:gd name="T26" fmla="*/ 45 w 89"/>
                  <a:gd name="T27" fmla="*/ 4 h 39"/>
                  <a:gd name="T28" fmla="*/ 56 w 89"/>
                  <a:gd name="T29" fmla="*/ 6 h 39"/>
                  <a:gd name="T30" fmla="*/ 66 w 89"/>
                  <a:gd name="T31" fmla="*/ 6 h 39"/>
                  <a:gd name="T32" fmla="*/ 78 w 89"/>
                  <a:gd name="T33" fmla="*/ 4 h 39"/>
                  <a:gd name="T34" fmla="*/ 89 w 89"/>
                  <a:gd name="T35" fmla="*/ 0 h 39"/>
                  <a:gd name="T36" fmla="*/ 78 w 89"/>
                  <a:gd name="T37" fmla="*/ 10 h 39"/>
                  <a:gd name="T38" fmla="*/ 81 w 89"/>
                  <a:gd name="T39" fmla="*/ 19 h 39"/>
                  <a:gd name="T40" fmla="*/ 85 w 89"/>
                  <a:gd name="T41" fmla="*/ 29 h 39"/>
                  <a:gd name="T42" fmla="*/ 72 w 89"/>
                  <a:gd name="T43" fmla="*/ 35 h 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"/>
                  <a:gd name="T67" fmla="*/ 0 h 39"/>
                  <a:gd name="T68" fmla="*/ 89 w 89"/>
                  <a:gd name="T69" fmla="*/ 39 h 3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" h="39">
                    <a:moveTo>
                      <a:pt x="72" y="35"/>
                    </a:moveTo>
                    <a:lnTo>
                      <a:pt x="66" y="29"/>
                    </a:lnTo>
                    <a:lnTo>
                      <a:pt x="56" y="21"/>
                    </a:lnTo>
                    <a:lnTo>
                      <a:pt x="45" y="16"/>
                    </a:lnTo>
                    <a:lnTo>
                      <a:pt x="31" y="14"/>
                    </a:lnTo>
                    <a:lnTo>
                      <a:pt x="6" y="39"/>
                    </a:lnTo>
                    <a:lnTo>
                      <a:pt x="4" y="31"/>
                    </a:lnTo>
                    <a:lnTo>
                      <a:pt x="2" y="23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12" y="4"/>
                    </a:lnTo>
                    <a:lnTo>
                      <a:pt x="23" y="2"/>
                    </a:lnTo>
                    <a:lnTo>
                      <a:pt x="35" y="4"/>
                    </a:lnTo>
                    <a:lnTo>
                      <a:pt x="45" y="4"/>
                    </a:lnTo>
                    <a:lnTo>
                      <a:pt x="56" y="6"/>
                    </a:lnTo>
                    <a:lnTo>
                      <a:pt x="66" y="6"/>
                    </a:lnTo>
                    <a:lnTo>
                      <a:pt x="78" y="4"/>
                    </a:lnTo>
                    <a:lnTo>
                      <a:pt x="89" y="0"/>
                    </a:lnTo>
                    <a:lnTo>
                      <a:pt x="78" y="10"/>
                    </a:lnTo>
                    <a:lnTo>
                      <a:pt x="81" y="19"/>
                    </a:lnTo>
                    <a:lnTo>
                      <a:pt x="85" y="29"/>
                    </a:lnTo>
                    <a:lnTo>
                      <a:pt x="72" y="35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Freeform 67"/>
              <p:cNvSpPr>
                <a:spLocks/>
              </p:cNvSpPr>
              <p:nvPr/>
            </p:nvSpPr>
            <p:spPr bwMode="auto">
              <a:xfrm>
                <a:off x="4240" y="3002"/>
                <a:ext cx="77" cy="94"/>
              </a:xfrm>
              <a:custGeom>
                <a:avLst/>
                <a:gdLst>
                  <a:gd name="T0" fmla="*/ 77 w 77"/>
                  <a:gd name="T1" fmla="*/ 6 h 94"/>
                  <a:gd name="T2" fmla="*/ 68 w 77"/>
                  <a:gd name="T3" fmla="*/ 6 h 94"/>
                  <a:gd name="T4" fmla="*/ 60 w 77"/>
                  <a:gd name="T5" fmla="*/ 8 h 94"/>
                  <a:gd name="T6" fmla="*/ 54 w 77"/>
                  <a:gd name="T7" fmla="*/ 10 h 94"/>
                  <a:gd name="T8" fmla="*/ 50 w 77"/>
                  <a:gd name="T9" fmla="*/ 14 h 94"/>
                  <a:gd name="T10" fmla="*/ 52 w 77"/>
                  <a:gd name="T11" fmla="*/ 35 h 94"/>
                  <a:gd name="T12" fmla="*/ 54 w 77"/>
                  <a:gd name="T13" fmla="*/ 54 h 94"/>
                  <a:gd name="T14" fmla="*/ 52 w 77"/>
                  <a:gd name="T15" fmla="*/ 75 h 94"/>
                  <a:gd name="T16" fmla="*/ 52 w 77"/>
                  <a:gd name="T17" fmla="*/ 94 h 94"/>
                  <a:gd name="T18" fmla="*/ 31 w 77"/>
                  <a:gd name="T19" fmla="*/ 79 h 94"/>
                  <a:gd name="T20" fmla="*/ 27 w 77"/>
                  <a:gd name="T21" fmla="*/ 56 h 94"/>
                  <a:gd name="T22" fmla="*/ 21 w 77"/>
                  <a:gd name="T23" fmla="*/ 33 h 94"/>
                  <a:gd name="T24" fmla="*/ 0 w 77"/>
                  <a:gd name="T25" fmla="*/ 17 h 94"/>
                  <a:gd name="T26" fmla="*/ 0 w 77"/>
                  <a:gd name="T27" fmla="*/ 8 h 94"/>
                  <a:gd name="T28" fmla="*/ 8 w 77"/>
                  <a:gd name="T29" fmla="*/ 4 h 94"/>
                  <a:gd name="T30" fmla="*/ 19 w 77"/>
                  <a:gd name="T31" fmla="*/ 2 h 94"/>
                  <a:gd name="T32" fmla="*/ 27 w 77"/>
                  <a:gd name="T33" fmla="*/ 0 h 94"/>
                  <a:gd name="T34" fmla="*/ 77 w 77"/>
                  <a:gd name="T35" fmla="*/ 6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7"/>
                  <a:gd name="T55" fmla="*/ 0 h 94"/>
                  <a:gd name="T56" fmla="*/ 77 w 77"/>
                  <a:gd name="T57" fmla="*/ 94 h 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7" h="94">
                    <a:moveTo>
                      <a:pt x="77" y="6"/>
                    </a:moveTo>
                    <a:lnTo>
                      <a:pt x="68" y="6"/>
                    </a:lnTo>
                    <a:lnTo>
                      <a:pt x="60" y="8"/>
                    </a:lnTo>
                    <a:lnTo>
                      <a:pt x="54" y="10"/>
                    </a:lnTo>
                    <a:lnTo>
                      <a:pt x="50" y="14"/>
                    </a:lnTo>
                    <a:lnTo>
                      <a:pt x="52" y="35"/>
                    </a:lnTo>
                    <a:lnTo>
                      <a:pt x="54" y="54"/>
                    </a:lnTo>
                    <a:lnTo>
                      <a:pt x="52" y="75"/>
                    </a:lnTo>
                    <a:lnTo>
                      <a:pt x="52" y="94"/>
                    </a:lnTo>
                    <a:lnTo>
                      <a:pt x="31" y="79"/>
                    </a:lnTo>
                    <a:lnTo>
                      <a:pt x="27" y="56"/>
                    </a:lnTo>
                    <a:lnTo>
                      <a:pt x="21" y="33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8" y="4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Freeform 68"/>
              <p:cNvSpPr>
                <a:spLocks/>
              </p:cNvSpPr>
              <p:nvPr/>
            </p:nvSpPr>
            <p:spPr bwMode="auto">
              <a:xfrm>
                <a:off x="4018" y="3029"/>
                <a:ext cx="77" cy="101"/>
              </a:xfrm>
              <a:custGeom>
                <a:avLst/>
                <a:gdLst>
                  <a:gd name="T0" fmla="*/ 66 w 77"/>
                  <a:gd name="T1" fmla="*/ 0 h 101"/>
                  <a:gd name="T2" fmla="*/ 71 w 77"/>
                  <a:gd name="T3" fmla="*/ 10 h 101"/>
                  <a:gd name="T4" fmla="*/ 75 w 77"/>
                  <a:gd name="T5" fmla="*/ 21 h 101"/>
                  <a:gd name="T6" fmla="*/ 77 w 77"/>
                  <a:gd name="T7" fmla="*/ 31 h 101"/>
                  <a:gd name="T8" fmla="*/ 71 w 77"/>
                  <a:gd name="T9" fmla="*/ 34 h 101"/>
                  <a:gd name="T10" fmla="*/ 71 w 77"/>
                  <a:gd name="T11" fmla="*/ 36 h 101"/>
                  <a:gd name="T12" fmla="*/ 71 w 77"/>
                  <a:gd name="T13" fmla="*/ 38 h 101"/>
                  <a:gd name="T14" fmla="*/ 71 w 77"/>
                  <a:gd name="T15" fmla="*/ 40 h 101"/>
                  <a:gd name="T16" fmla="*/ 73 w 77"/>
                  <a:gd name="T17" fmla="*/ 42 h 101"/>
                  <a:gd name="T18" fmla="*/ 64 w 77"/>
                  <a:gd name="T19" fmla="*/ 46 h 101"/>
                  <a:gd name="T20" fmla="*/ 56 w 77"/>
                  <a:gd name="T21" fmla="*/ 52 h 101"/>
                  <a:gd name="T22" fmla="*/ 48 w 77"/>
                  <a:gd name="T23" fmla="*/ 57 h 101"/>
                  <a:gd name="T24" fmla="*/ 35 w 77"/>
                  <a:gd name="T25" fmla="*/ 59 h 101"/>
                  <a:gd name="T26" fmla="*/ 31 w 77"/>
                  <a:gd name="T27" fmla="*/ 69 h 101"/>
                  <a:gd name="T28" fmla="*/ 33 w 77"/>
                  <a:gd name="T29" fmla="*/ 80 h 101"/>
                  <a:gd name="T30" fmla="*/ 35 w 77"/>
                  <a:gd name="T31" fmla="*/ 92 h 101"/>
                  <a:gd name="T32" fmla="*/ 31 w 77"/>
                  <a:gd name="T33" fmla="*/ 101 h 101"/>
                  <a:gd name="T34" fmla="*/ 17 w 77"/>
                  <a:gd name="T35" fmla="*/ 82 h 101"/>
                  <a:gd name="T36" fmla="*/ 10 w 77"/>
                  <a:gd name="T37" fmla="*/ 57 h 101"/>
                  <a:gd name="T38" fmla="*/ 6 w 77"/>
                  <a:gd name="T39" fmla="*/ 34 h 101"/>
                  <a:gd name="T40" fmla="*/ 0 w 77"/>
                  <a:gd name="T41" fmla="*/ 10 h 101"/>
                  <a:gd name="T42" fmla="*/ 8 w 77"/>
                  <a:gd name="T43" fmla="*/ 6 h 101"/>
                  <a:gd name="T44" fmla="*/ 15 w 77"/>
                  <a:gd name="T45" fmla="*/ 2 h 101"/>
                  <a:gd name="T46" fmla="*/ 23 w 77"/>
                  <a:gd name="T47" fmla="*/ 0 h 101"/>
                  <a:gd name="T48" fmla="*/ 31 w 77"/>
                  <a:gd name="T49" fmla="*/ 0 h 101"/>
                  <a:gd name="T50" fmla="*/ 39 w 77"/>
                  <a:gd name="T51" fmla="*/ 0 h 101"/>
                  <a:gd name="T52" fmla="*/ 48 w 77"/>
                  <a:gd name="T53" fmla="*/ 0 h 101"/>
                  <a:gd name="T54" fmla="*/ 56 w 77"/>
                  <a:gd name="T55" fmla="*/ 0 h 101"/>
                  <a:gd name="T56" fmla="*/ 66 w 77"/>
                  <a:gd name="T57" fmla="*/ 0 h 10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7"/>
                  <a:gd name="T88" fmla="*/ 0 h 101"/>
                  <a:gd name="T89" fmla="*/ 77 w 77"/>
                  <a:gd name="T90" fmla="*/ 101 h 10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7" h="101">
                    <a:moveTo>
                      <a:pt x="66" y="0"/>
                    </a:moveTo>
                    <a:lnTo>
                      <a:pt x="71" y="10"/>
                    </a:lnTo>
                    <a:lnTo>
                      <a:pt x="75" y="21"/>
                    </a:lnTo>
                    <a:lnTo>
                      <a:pt x="77" y="31"/>
                    </a:lnTo>
                    <a:lnTo>
                      <a:pt x="71" y="34"/>
                    </a:lnTo>
                    <a:lnTo>
                      <a:pt x="71" y="36"/>
                    </a:lnTo>
                    <a:lnTo>
                      <a:pt x="71" y="38"/>
                    </a:lnTo>
                    <a:lnTo>
                      <a:pt x="71" y="40"/>
                    </a:lnTo>
                    <a:lnTo>
                      <a:pt x="73" y="42"/>
                    </a:lnTo>
                    <a:lnTo>
                      <a:pt x="64" y="46"/>
                    </a:lnTo>
                    <a:lnTo>
                      <a:pt x="56" y="52"/>
                    </a:lnTo>
                    <a:lnTo>
                      <a:pt x="48" y="57"/>
                    </a:lnTo>
                    <a:lnTo>
                      <a:pt x="35" y="59"/>
                    </a:lnTo>
                    <a:lnTo>
                      <a:pt x="31" y="69"/>
                    </a:lnTo>
                    <a:lnTo>
                      <a:pt x="33" y="80"/>
                    </a:lnTo>
                    <a:lnTo>
                      <a:pt x="35" y="92"/>
                    </a:lnTo>
                    <a:lnTo>
                      <a:pt x="31" y="101"/>
                    </a:lnTo>
                    <a:lnTo>
                      <a:pt x="17" y="82"/>
                    </a:lnTo>
                    <a:lnTo>
                      <a:pt x="10" y="57"/>
                    </a:lnTo>
                    <a:lnTo>
                      <a:pt x="6" y="34"/>
                    </a:lnTo>
                    <a:lnTo>
                      <a:pt x="0" y="10"/>
                    </a:lnTo>
                    <a:lnTo>
                      <a:pt x="8" y="6"/>
                    </a:lnTo>
                    <a:lnTo>
                      <a:pt x="15" y="2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Freeform 69"/>
              <p:cNvSpPr>
                <a:spLocks/>
              </p:cNvSpPr>
              <p:nvPr/>
            </p:nvSpPr>
            <p:spPr bwMode="auto">
              <a:xfrm>
                <a:off x="4126" y="3039"/>
                <a:ext cx="27" cy="78"/>
              </a:xfrm>
              <a:custGeom>
                <a:avLst/>
                <a:gdLst>
                  <a:gd name="T0" fmla="*/ 25 w 27"/>
                  <a:gd name="T1" fmla="*/ 1 h 78"/>
                  <a:gd name="T2" fmla="*/ 27 w 27"/>
                  <a:gd name="T3" fmla="*/ 76 h 78"/>
                  <a:gd name="T4" fmla="*/ 14 w 27"/>
                  <a:gd name="T5" fmla="*/ 78 h 78"/>
                  <a:gd name="T6" fmla="*/ 8 w 27"/>
                  <a:gd name="T7" fmla="*/ 70 h 78"/>
                  <a:gd name="T8" fmla="*/ 4 w 27"/>
                  <a:gd name="T9" fmla="*/ 59 h 78"/>
                  <a:gd name="T10" fmla="*/ 0 w 27"/>
                  <a:gd name="T11" fmla="*/ 49 h 78"/>
                  <a:gd name="T12" fmla="*/ 0 w 27"/>
                  <a:gd name="T13" fmla="*/ 30 h 78"/>
                  <a:gd name="T14" fmla="*/ 0 w 27"/>
                  <a:gd name="T15" fmla="*/ 13 h 78"/>
                  <a:gd name="T16" fmla="*/ 6 w 27"/>
                  <a:gd name="T17" fmla="*/ 0 h 78"/>
                  <a:gd name="T18" fmla="*/ 25 w 27"/>
                  <a:gd name="T19" fmla="*/ 1 h 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78"/>
                  <a:gd name="T32" fmla="*/ 27 w 27"/>
                  <a:gd name="T33" fmla="*/ 78 h 7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78">
                    <a:moveTo>
                      <a:pt x="25" y="1"/>
                    </a:moveTo>
                    <a:lnTo>
                      <a:pt x="27" y="76"/>
                    </a:lnTo>
                    <a:lnTo>
                      <a:pt x="14" y="78"/>
                    </a:lnTo>
                    <a:lnTo>
                      <a:pt x="8" y="70"/>
                    </a:lnTo>
                    <a:lnTo>
                      <a:pt x="4" y="59"/>
                    </a:lnTo>
                    <a:lnTo>
                      <a:pt x="0" y="49"/>
                    </a:lnTo>
                    <a:lnTo>
                      <a:pt x="0" y="30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Freeform 70"/>
              <p:cNvSpPr>
                <a:spLocks/>
              </p:cNvSpPr>
              <p:nvPr/>
            </p:nvSpPr>
            <p:spPr bwMode="auto">
              <a:xfrm>
                <a:off x="4045" y="3039"/>
                <a:ext cx="29" cy="32"/>
              </a:xfrm>
              <a:custGeom>
                <a:avLst/>
                <a:gdLst>
                  <a:gd name="T0" fmla="*/ 29 w 29"/>
                  <a:gd name="T1" fmla="*/ 32 h 32"/>
                  <a:gd name="T2" fmla="*/ 23 w 29"/>
                  <a:gd name="T3" fmla="*/ 32 h 32"/>
                  <a:gd name="T4" fmla="*/ 17 w 29"/>
                  <a:gd name="T5" fmla="*/ 30 h 32"/>
                  <a:gd name="T6" fmla="*/ 10 w 29"/>
                  <a:gd name="T7" fmla="*/ 30 h 32"/>
                  <a:gd name="T8" fmla="*/ 4 w 29"/>
                  <a:gd name="T9" fmla="*/ 30 h 32"/>
                  <a:gd name="T10" fmla="*/ 2 w 29"/>
                  <a:gd name="T11" fmla="*/ 24 h 32"/>
                  <a:gd name="T12" fmla="*/ 0 w 29"/>
                  <a:gd name="T13" fmla="*/ 17 h 32"/>
                  <a:gd name="T14" fmla="*/ 2 w 29"/>
                  <a:gd name="T15" fmla="*/ 11 h 32"/>
                  <a:gd name="T16" fmla="*/ 2 w 29"/>
                  <a:gd name="T17" fmla="*/ 5 h 32"/>
                  <a:gd name="T18" fmla="*/ 6 w 29"/>
                  <a:gd name="T19" fmla="*/ 3 h 32"/>
                  <a:gd name="T20" fmla="*/ 8 w 29"/>
                  <a:gd name="T21" fmla="*/ 1 h 32"/>
                  <a:gd name="T22" fmla="*/ 12 w 29"/>
                  <a:gd name="T23" fmla="*/ 1 h 32"/>
                  <a:gd name="T24" fmla="*/ 15 w 29"/>
                  <a:gd name="T25" fmla="*/ 0 h 32"/>
                  <a:gd name="T26" fmla="*/ 21 w 29"/>
                  <a:gd name="T27" fmla="*/ 7 h 32"/>
                  <a:gd name="T28" fmla="*/ 25 w 29"/>
                  <a:gd name="T29" fmla="*/ 15 h 32"/>
                  <a:gd name="T30" fmla="*/ 27 w 29"/>
                  <a:gd name="T31" fmla="*/ 24 h 32"/>
                  <a:gd name="T32" fmla="*/ 29 w 29"/>
                  <a:gd name="T33" fmla="*/ 32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32"/>
                  <a:gd name="T53" fmla="*/ 29 w 29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32">
                    <a:moveTo>
                      <a:pt x="29" y="32"/>
                    </a:moveTo>
                    <a:lnTo>
                      <a:pt x="23" y="32"/>
                    </a:lnTo>
                    <a:lnTo>
                      <a:pt x="17" y="30"/>
                    </a:lnTo>
                    <a:lnTo>
                      <a:pt x="10" y="30"/>
                    </a:lnTo>
                    <a:lnTo>
                      <a:pt x="4" y="30"/>
                    </a:lnTo>
                    <a:lnTo>
                      <a:pt x="2" y="24"/>
                    </a:lnTo>
                    <a:lnTo>
                      <a:pt x="0" y="17"/>
                    </a:lnTo>
                    <a:lnTo>
                      <a:pt x="2" y="11"/>
                    </a:lnTo>
                    <a:lnTo>
                      <a:pt x="2" y="5"/>
                    </a:lnTo>
                    <a:lnTo>
                      <a:pt x="6" y="3"/>
                    </a:lnTo>
                    <a:lnTo>
                      <a:pt x="8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21" y="7"/>
                    </a:lnTo>
                    <a:lnTo>
                      <a:pt x="25" y="15"/>
                    </a:lnTo>
                    <a:lnTo>
                      <a:pt x="27" y="24"/>
                    </a:ln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Freeform 71"/>
              <p:cNvSpPr>
                <a:spLocks/>
              </p:cNvSpPr>
              <p:nvPr/>
            </p:nvSpPr>
            <p:spPr bwMode="auto">
              <a:xfrm>
                <a:off x="2565" y="3044"/>
                <a:ext cx="2736" cy="423"/>
              </a:xfrm>
              <a:custGeom>
                <a:avLst/>
                <a:gdLst>
                  <a:gd name="T0" fmla="*/ 2691 w 2736"/>
                  <a:gd name="T1" fmla="*/ 44 h 423"/>
                  <a:gd name="T2" fmla="*/ 2624 w 2736"/>
                  <a:gd name="T3" fmla="*/ 52 h 423"/>
                  <a:gd name="T4" fmla="*/ 2560 w 2736"/>
                  <a:gd name="T5" fmla="*/ 61 h 423"/>
                  <a:gd name="T6" fmla="*/ 2498 w 2736"/>
                  <a:gd name="T7" fmla="*/ 75 h 423"/>
                  <a:gd name="T8" fmla="*/ 2434 w 2736"/>
                  <a:gd name="T9" fmla="*/ 84 h 423"/>
                  <a:gd name="T10" fmla="*/ 2363 w 2736"/>
                  <a:gd name="T11" fmla="*/ 88 h 423"/>
                  <a:gd name="T12" fmla="*/ 2284 w 2736"/>
                  <a:gd name="T13" fmla="*/ 100 h 423"/>
                  <a:gd name="T14" fmla="*/ 2208 w 2736"/>
                  <a:gd name="T15" fmla="*/ 107 h 423"/>
                  <a:gd name="T16" fmla="*/ 2092 w 2736"/>
                  <a:gd name="T17" fmla="*/ 119 h 423"/>
                  <a:gd name="T18" fmla="*/ 1955 w 2736"/>
                  <a:gd name="T19" fmla="*/ 138 h 423"/>
                  <a:gd name="T20" fmla="*/ 1818 w 2736"/>
                  <a:gd name="T21" fmla="*/ 159 h 423"/>
                  <a:gd name="T22" fmla="*/ 1681 w 2736"/>
                  <a:gd name="T23" fmla="*/ 178 h 423"/>
                  <a:gd name="T24" fmla="*/ 1542 w 2736"/>
                  <a:gd name="T25" fmla="*/ 195 h 423"/>
                  <a:gd name="T26" fmla="*/ 1439 w 2736"/>
                  <a:gd name="T27" fmla="*/ 211 h 423"/>
                  <a:gd name="T28" fmla="*/ 1401 w 2736"/>
                  <a:gd name="T29" fmla="*/ 214 h 423"/>
                  <a:gd name="T30" fmla="*/ 1333 w 2736"/>
                  <a:gd name="T31" fmla="*/ 230 h 423"/>
                  <a:gd name="T32" fmla="*/ 1264 w 2736"/>
                  <a:gd name="T33" fmla="*/ 241 h 423"/>
                  <a:gd name="T34" fmla="*/ 1194 w 2736"/>
                  <a:gd name="T35" fmla="*/ 253 h 423"/>
                  <a:gd name="T36" fmla="*/ 1124 w 2736"/>
                  <a:gd name="T37" fmla="*/ 262 h 423"/>
                  <a:gd name="T38" fmla="*/ 1051 w 2736"/>
                  <a:gd name="T39" fmla="*/ 276 h 423"/>
                  <a:gd name="T40" fmla="*/ 968 w 2736"/>
                  <a:gd name="T41" fmla="*/ 285 h 423"/>
                  <a:gd name="T42" fmla="*/ 883 w 2736"/>
                  <a:gd name="T43" fmla="*/ 297 h 423"/>
                  <a:gd name="T44" fmla="*/ 798 w 2736"/>
                  <a:gd name="T45" fmla="*/ 312 h 423"/>
                  <a:gd name="T46" fmla="*/ 713 w 2736"/>
                  <a:gd name="T47" fmla="*/ 327 h 423"/>
                  <a:gd name="T48" fmla="*/ 630 w 2736"/>
                  <a:gd name="T49" fmla="*/ 339 h 423"/>
                  <a:gd name="T50" fmla="*/ 541 w 2736"/>
                  <a:gd name="T51" fmla="*/ 346 h 423"/>
                  <a:gd name="T52" fmla="*/ 446 w 2736"/>
                  <a:gd name="T53" fmla="*/ 360 h 423"/>
                  <a:gd name="T54" fmla="*/ 348 w 2736"/>
                  <a:gd name="T55" fmla="*/ 375 h 423"/>
                  <a:gd name="T56" fmla="*/ 251 w 2736"/>
                  <a:gd name="T57" fmla="*/ 390 h 423"/>
                  <a:gd name="T58" fmla="*/ 153 w 2736"/>
                  <a:gd name="T59" fmla="*/ 404 h 423"/>
                  <a:gd name="T60" fmla="*/ 58 w 2736"/>
                  <a:gd name="T61" fmla="*/ 415 h 423"/>
                  <a:gd name="T62" fmla="*/ 19 w 2736"/>
                  <a:gd name="T63" fmla="*/ 417 h 423"/>
                  <a:gd name="T64" fmla="*/ 0 w 2736"/>
                  <a:gd name="T65" fmla="*/ 411 h 423"/>
                  <a:gd name="T66" fmla="*/ 19 w 2736"/>
                  <a:gd name="T67" fmla="*/ 392 h 423"/>
                  <a:gd name="T68" fmla="*/ 75 w 2736"/>
                  <a:gd name="T69" fmla="*/ 385 h 423"/>
                  <a:gd name="T70" fmla="*/ 133 w 2736"/>
                  <a:gd name="T71" fmla="*/ 379 h 423"/>
                  <a:gd name="T72" fmla="*/ 228 w 2736"/>
                  <a:gd name="T73" fmla="*/ 358 h 423"/>
                  <a:gd name="T74" fmla="*/ 350 w 2736"/>
                  <a:gd name="T75" fmla="*/ 339 h 423"/>
                  <a:gd name="T76" fmla="*/ 471 w 2736"/>
                  <a:gd name="T77" fmla="*/ 322 h 423"/>
                  <a:gd name="T78" fmla="*/ 551 w 2736"/>
                  <a:gd name="T79" fmla="*/ 310 h 423"/>
                  <a:gd name="T80" fmla="*/ 630 w 2736"/>
                  <a:gd name="T81" fmla="*/ 297 h 423"/>
                  <a:gd name="T82" fmla="*/ 690 w 2736"/>
                  <a:gd name="T83" fmla="*/ 287 h 423"/>
                  <a:gd name="T84" fmla="*/ 721 w 2736"/>
                  <a:gd name="T85" fmla="*/ 285 h 423"/>
                  <a:gd name="T86" fmla="*/ 854 w 2736"/>
                  <a:gd name="T87" fmla="*/ 264 h 423"/>
                  <a:gd name="T88" fmla="*/ 991 w 2736"/>
                  <a:gd name="T89" fmla="*/ 241 h 423"/>
                  <a:gd name="T90" fmla="*/ 1128 w 2736"/>
                  <a:gd name="T91" fmla="*/ 220 h 423"/>
                  <a:gd name="T92" fmla="*/ 1267 w 2736"/>
                  <a:gd name="T93" fmla="*/ 201 h 423"/>
                  <a:gd name="T94" fmla="*/ 1407 w 2736"/>
                  <a:gd name="T95" fmla="*/ 184 h 423"/>
                  <a:gd name="T96" fmla="*/ 1515 w 2736"/>
                  <a:gd name="T97" fmla="*/ 170 h 423"/>
                  <a:gd name="T98" fmla="*/ 1611 w 2736"/>
                  <a:gd name="T99" fmla="*/ 157 h 423"/>
                  <a:gd name="T100" fmla="*/ 1706 w 2736"/>
                  <a:gd name="T101" fmla="*/ 144 h 423"/>
                  <a:gd name="T102" fmla="*/ 1799 w 2736"/>
                  <a:gd name="T103" fmla="*/ 128 h 423"/>
                  <a:gd name="T104" fmla="*/ 1893 w 2736"/>
                  <a:gd name="T105" fmla="*/ 113 h 423"/>
                  <a:gd name="T106" fmla="*/ 1996 w 2736"/>
                  <a:gd name="T107" fmla="*/ 98 h 423"/>
                  <a:gd name="T108" fmla="*/ 2133 w 2736"/>
                  <a:gd name="T109" fmla="*/ 84 h 423"/>
                  <a:gd name="T110" fmla="*/ 2268 w 2736"/>
                  <a:gd name="T111" fmla="*/ 69 h 423"/>
                  <a:gd name="T112" fmla="*/ 2407 w 2736"/>
                  <a:gd name="T113" fmla="*/ 52 h 423"/>
                  <a:gd name="T114" fmla="*/ 2541 w 2736"/>
                  <a:gd name="T115" fmla="*/ 33 h 423"/>
                  <a:gd name="T116" fmla="*/ 2676 w 2736"/>
                  <a:gd name="T117" fmla="*/ 16 h 423"/>
                  <a:gd name="T118" fmla="*/ 2711 w 2736"/>
                  <a:gd name="T119" fmla="*/ 2 h 423"/>
                  <a:gd name="T120" fmla="*/ 2734 w 2736"/>
                  <a:gd name="T121" fmla="*/ 19 h 42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736"/>
                  <a:gd name="T184" fmla="*/ 0 h 423"/>
                  <a:gd name="T185" fmla="*/ 2736 w 2736"/>
                  <a:gd name="T186" fmla="*/ 423 h 42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736" h="423">
                    <a:moveTo>
                      <a:pt x="2736" y="44"/>
                    </a:moveTo>
                    <a:lnTo>
                      <a:pt x="2713" y="44"/>
                    </a:lnTo>
                    <a:lnTo>
                      <a:pt x="2691" y="44"/>
                    </a:lnTo>
                    <a:lnTo>
                      <a:pt x="2668" y="46"/>
                    </a:lnTo>
                    <a:lnTo>
                      <a:pt x="2645" y="48"/>
                    </a:lnTo>
                    <a:lnTo>
                      <a:pt x="2624" y="52"/>
                    </a:lnTo>
                    <a:lnTo>
                      <a:pt x="2603" y="54"/>
                    </a:lnTo>
                    <a:lnTo>
                      <a:pt x="2581" y="58"/>
                    </a:lnTo>
                    <a:lnTo>
                      <a:pt x="2560" y="61"/>
                    </a:lnTo>
                    <a:lnTo>
                      <a:pt x="2539" y="67"/>
                    </a:lnTo>
                    <a:lnTo>
                      <a:pt x="2518" y="71"/>
                    </a:lnTo>
                    <a:lnTo>
                      <a:pt x="2498" y="75"/>
                    </a:lnTo>
                    <a:lnTo>
                      <a:pt x="2477" y="79"/>
                    </a:lnTo>
                    <a:lnTo>
                      <a:pt x="2456" y="81"/>
                    </a:lnTo>
                    <a:lnTo>
                      <a:pt x="2434" y="84"/>
                    </a:lnTo>
                    <a:lnTo>
                      <a:pt x="2413" y="86"/>
                    </a:lnTo>
                    <a:lnTo>
                      <a:pt x="2390" y="86"/>
                    </a:lnTo>
                    <a:lnTo>
                      <a:pt x="2363" y="88"/>
                    </a:lnTo>
                    <a:lnTo>
                      <a:pt x="2338" y="92"/>
                    </a:lnTo>
                    <a:lnTo>
                      <a:pt x="2311" y="96"/>
                    </a:lnTo>
                    <a:lnTo>
                      <a:pt x="2284" y="100"/>
                    </a:lnTo>
                    <a:lnTo>
                      <a:pt x="2259" y="104"/>
                    </a:lnTo>
                    <a:lnTo>
                      <a:pt x="2232" y="105"/>
                    </a:lnTo>
                    <a:lnTo>
                      <a:pt x="2208" y="107"/>
                    </a:lnTo>
                    <a:lnTo>
                      <a:pt x="2183" y="105"/>
                    </a:lnTo>
                    <a:lnTo>
                      <a:pt x="2137" y="111"/>
                    </a:lnTo>
                    <a:lnTo>
                      <a:pt x="2092" y="119"/>
                    </a:lnTo>
                    <a:lnTo>
                      <a:pt x="2046" y="125"/>
                    </a:lnTo>
                    <a:lnTo>
                      <a:pt x="2000" y="132"/>
                    </a:lnTo>
                    <a:lnTo>
                      <a:pt x="1955" y="138"/>
                    </a:lnTo>
                    <a:lnTo>
                      <a:pt x="1909" y="146"/>
                    </a:lnTo>
                    <a:lnTo>
                      <a:pt x="1863" y="153"/>
                    </a:lnTo>
                    <a:lnTo>
                      <a:pt x="1818" y="159"/>
                    </a:lnTo>
                    <a:lnTo>
                      <a:pt x="1772" y="165"/>
                    </a:lnTo>
                    <a:lnTo>
                      <a:pt x="1727" y="172"/>
                    </a:lnTo>
                    <a:lnTo>
                      <a:pt x="1681" y="178"/>
                    </a:lnTo>
                    <a:lnTo>
                      <a:pt x="1633" y="184"/>
                    </a:lnTo>
                    <a:lnTo>
                      <a:pt x="1588" y="190"/>
                    </a:lnTo>
                    <a:lnTo>
                      <a:pt x="1542" y="195"/>
                    </a:lnTo>
                    <a:lnTo>
                      <a:pt x="1495" y="201"/>
                    </a:lnTo>
                    <a:lnTo>
                      <a:pt x="1449" y="207"/>
                    </a:lnTo>
                    <a:lnTo>
                      <a:pt x="1439" y="211"/>
                    </a:lnTo>
                    <a:lnTo>
                      <a:pt x="1426" y="213"/>
                    </a:lnTo>
                    <a:lnTo>
                      <a:pt x="1412" y="214"/>
                    </a:lnTo>
                    <a:lnTo>
                      <a:pt x="1401" y="214"/>
                    </a:lnTo>
                    <a:lnTo>
                      <a:pt x="1378" y="220"/>
                    </a:lnTo>
                    <a:lnTo>
                      <a:pt x="1356" y="224"/>
                    </a:lnTo>
                    <a:lnTo>
                      <a:pt x="1333" y="230"/>
                    </a:lnTo>
                    <a:lnTo>
                      <a:pt x="1310" y="234"/>
                    </a:lnTo>
                    <a:lnTo>
                      <a:pt x="1287" y="237"/>
                    </a:lnTo>
                    <a:lnTo>
                      <a:pt x="1264" y="241"/>
                    </a:lnTo>
                    <a:lnTo>
                      <a:pt x="1242" y="245"/>
                    </a:lnTo>
                    <a:lnTo>
                      <a:pt x="1217" y="249"/>
                    </a:lnTo>
                    <a:lnTo>
                      <a:pt x="1194" y="253"/>
                    </a:lnTo>
                    <a:lnTo>
                      <a:pt x="1171" y="257"/>
                    </a:lnTo>
                    <a:lnTo>
                      <a:pt x="1146" y="258"/>
                    </a:lnTo>
                    <a:lnTo>
                      <a:pt x="1124" y="262"/>
                    </a:lnTo>
                    <a:lnTo>
                      <a:pt x="1099" y="268"/>
                    </a:lnTo>
                    <a:lnTo>
                      <a:pt x="1074" y="272"/>
                    </a:lnTo>
                    <a:lnTo>
                      <a:pt x="1051" y="276"/>
                    </a:lnTo>
                    <a:lnTo>
                      <a:pt x="1026" y="281"/>
                    </a:lnTo>
                    <a:lnTo>
                      <a:pt x="997" y="283"/>
                    </a:lnTo>
                    <a:lnTo>
                      <a:pt x="968" y="285"/>
                    </a:lnTo>
                    <a:lnTo>
                      <a:pt x="939" y="287"/>
                    </a:lnTo>
                    <a:lnTo>
                      <a:pt x="912" y="291"/>
                    </a:lnTo>
                    <a:lnTo>
                      <a:pt x="883" y="297"/>
                    </a:lnTo>
                    <a:lnTo>
                      <a:pt x="854" y="301"/>
                    </a:lnTo>
                    <a:lnTo>
                      <a:pt x="827" y="306"/>
                    </a:lnTo>
                    <a:lnTo>
                      <a:pt x="798" y="312"/>
                    </a:lnTo>
                    <a:lnTo>
                      <a:pt x="771" y="318"/>
                    </a:lnTo>
                    <a:lnTo>
                      <a:pt x="742" y="323"/>
                    </a:lnTo>
                    <a:lnTo>
                      <a:pt x="713" y="327"/>
                    </a:lnTo>
                    <a:lnTo>
                      <a:pt x="686" y="333"/>
                    </a:lnTo>
                    <a:lnTo>
                      <a:pt x="657" y="337"/>
                    </a:lnTo>
                    <a:lnTo>
                      <a:pt x="630" y="339"/>
                    </a:lnTo>
                    <a:lnTo>
                      <a:pt x="601" y="341"/>
                    </a:lnTo>
                    <a:lnTo>
                      <a:pt x="572" y="343"/>
                    </a:lnTo>
                    <a:lnTo>
                      <a:pt x="541" y="346"/>
                    </a:lnTo>
                    <a:lnTo>
                      <a:pt x="510" y="350"/>
                    </a:lnTo>
                    <a:lnTo>
                      <a:pt x="479" y="354"/>
                    </a:lnTo>
                    <a:lnTo>
                      <a:pt x="446" y="360"/>
                    </a:lnTo>
                    <a:lnTo>
                      <a:pt x="415" y="364"/>
                    </a:lnTo>
                    <a:lnTo>
                      <a:pt x="381" y="369"/>
                    </a:lnTo>
                    <a:lnTo>
                      <a:pt x="348" y="375"/>
                    </a:lnTo>
                    <a:lnTo>
                      <a:pt x="315" y="379"/>
                    </a:lnTo>
                    <a:lnTo>
                      <a:pt x="284" y="385"/>
                    </a:lnTo>
                    <a:lnTo>
                      <a:pt x="251" y="390"/>
                    </a:lnTo>
                    <a:lnTo>
                      <a:pt x="218" y="394"/>
                    </a:lnTo>
                    <a:lnTo>
                      <a:pt x="185" y="400"/>
                    </a:lnTo>
                    <a:lnTo>
                      <a:pt x="153" y="404"/>
                    </a:lnTo>
                    <a:lnTo>
                      <a:pt x="120" y="408"/>
                    </a:lnTo>
                    <a:lnTo>
                      <a:pt x="89" y="411"/>
                    </a:lnTo>
                    <a:lnTo>
                      <a:pt x="58" y="415"/>
                    </a:lnTo>
                    <a:lnTo>
                      <a:pt x="48" y="413"/>
                    </a:lnTo>
                    <a:lnTo>
                      <a:pt x="33" y="413"/>
                    </a:lnTo>
                    <a:lnTo>
                      <a:pt x="19" y="417"/>
                    </a:lnTo>
                    <a:lnTo>
                      <a:pt x="6" y="423"/>
                    </a:lnTo>
                    <a:lnTo>
                      <a:pt x="2" y="417"/>
                    </a:lnTo>
                    <a:lnTo>
                      <a:pt x="0" y="411"/>
                    </a:lnTo>
                    <a:lnTo>
                      <a:pt x="0" y="404"/>
                    </a:lnTo>
                    <a:lnTo>
                      <a:pt x="0" y="396"/>
                    </a:lnTo>
                    <a:lnTo>
                      <a:pt x="19" y="392"/>
                    </a:lnTo>
                    <a:lnTo>
                      <a:pt x="37" y="390"/>
                    </a:lnTo>
                    <a:lnTo>
                      <a:pt x="56" y="387"/>
                    </a:lnTo>
                    <a:lnTo>
                      <a:pt x="75" y="385"/>
                    </a:lnTo>
                    <a:lnTo>
                      <a:pt x="95" y="383"/>
                    </a:lnTo>
                    <a:lnTo>
                      <a:pt x="114" y="381"/>
                    </a:lnTo>
                    <a:lnTo>
                      <a:pt x="133" y="379"/>
                    </a:lnTo>
                    <a:lnTo>
                      <a:pt x="149" y="377"/>
                    </a:lnTo>
                    <a:lnTo>
                      <a:pt x="189" y="367"/>
                    </a:lnTo>
                    <a:lnTo>
                      <a:pt x="228" y="358"/>
                    </a:lnTo>
                    <a:lnTo>
                      <a:pt x="270" y="350"/>
                    </a:lnTo>
                    <a:lnTo>
                      <a:pt x="311" y="344"/>
                    </a:lnTo>
                    <a:lnTo>
                      <a:pt x="350" y="339"/>
                    </a:lnTo>
                    <a:lnTo>
                      <a:pt x="392" y="333"/>
                    </a:lnTo>
                    <a:lnTo>
                      <a:pt x="431" y="327"/>
                    </a:lnTo>
                    <a:lnTo>
                      <a:pt x="471" y="322"/>
                    </a:lnTo>
                    <a:lnTo>
                      <a:pt x="498" y="320"/>
                    </a:lnTo>
                    <a:lnTo>
                      <a:pt x="525" y="316"/>
                    </a:lnTo>
                    <a:lnTo>
                      <a:pt x="551" y="310"/>
                    </a:lnTo>
                    <a:lnTo>
                      <a:pt x="578" y="304"/>
                    </a:lnTo>
                    <a:lnTo>
                      <a:pt x="603" y="301"/>
                    </a:lnTo>
                    <a:lnTo>
                      <a:pt x="630" y="297"/>
                    </a:lnTo>
                    <a:lnTo>
                      <a:pt x="655" y="293"/>
                    </a:lnTo>
                    <a:lnTo>
                      <a:pt x="682" y="293"/>
                    </a:lnTo>
                    <a:lnTo>
                      <a:pt x="690" y="287"/>
                    </a:lnTo>
                    <a:lnTo>
                      <a:pt x="703" y="285"/>
                    </a:lnTo>
                    <a:lnTo>
                      <a:pt x="713" y="285"/>
                    </a:lnTo>
                    <a:lnTo>
                      <a:pt x="721" y="285"/>
                    </a:lnTo>
                    <a:lnTo>
                      <a:pt x="765" y="278"/>
                    </a:lnTo>
                    <a:lnTo>
                      <a:pt x="808" y="272"/>
                    </a:lnTo>
                    <a:lnTo>
                      <a:pt x="854" y="264"/>
                    </a:lnTo>
                    <a:lnTo>
                      <a:pt x="900" y="257"/>
                    </a:lnTo>
                    <a:lnTo>
                      <a:pt x="945" y="249"/>
                    </a:lnTo>
                    <a:lnTo>
                      <a:pt x="991" y="241"/>
                    </a:lnTo>
                    <a:lnTo>
                      <a:pt x="1036" y="234"/>
                    </a:lnTo>
                    <a:lnTo>
                      <a:pt x="1082" y="226"/>
                    </a:lnTo>
                    <a:lnTo>
                      <a:pt x="1128" y="220"/>
                    </a:lnTo>
                    <a:lnTo>
                      <a:pt x="1175" y="213"/>
                    </a:lnTo>
                    <a:lnTo>
                      <a:pt x="1221" y="207"/>
                    </a:lnTo>
                    <a:lnTo>
                      <a:pt x="1267" y="201"/>
                    </a:lnTo>
                    <a:lnTo>
                      <a:pt x="1314" y="195"/>
                    </a:lnTo>
                    <a:lnTo>
                      <a:pt x="1360" y="190"/>
                    </a:lnTo>
                    <a:lnTo>
                      <a:pt x="1407" y="184"/>
                    </a:lnTo>
                    <a:lnTo>
                      <a:pt x="1453" y="180"/>
                    </a:lnTo>
                    <a:lnTo>
                      <a:pt x="1484" y="174"/>
                    </a:lnTo>
                    <a:lnTo>
                      <a:pt x="1515" y="170"/>
                    </a:lnTo>
                    <a:lnTo>
                      <a:pt x="1546" y="167"/>
                    </a:lnTo>
                    <a:lnTo>
                      <a:pt x="1577" y="161"/>
                    </a:lnTo>
                    <a:lnTo>
                      <a:pt x="1611" y="157"/>
                    </a:lnTo>
                    <a:lnTo>
                      <a:pt x="1642" y="153"/>
                    </a:lnTo>
                    <a:lnTo>
                      <a:pt x="1673" y="148"/>
                    </a:lnTo>
                    <a:lnTo>
                      <a:pt x="1706" y="144"/>
                    </a:lnTo>
                    <a:lnTo>
                      <a:pt x="1737" y="138"/>
                    </a:lnTo>
                    <a:lnTo>
                      <a:pt x="1768" y="134"/>
                    </a:lnTo>
                    <a:lnTo>
                      <a:pt x="1799" y="128"/>
                    </a:lnTo>
                    <a:lnTo>
                      <a:pt x="1830" y="125"/>
                    </a:lnTo>
                    <a:lnTo>
                      <a:pt x="1861" y="119"/>
                    </a:lnTo>
                    <a:lnTo>
                      <a:pt x="1893" y="113"/>
                    </a:lnTo>
                    <a:lnTo>
                      <a:pt x="1924" y="105"/>
                    </a:lnTo>
                    <a:lnTo>
                      <a:pt x="1953" y="100"/>
                    </a:lnTo>
                    <a:lnTo>
                      <a:pt x="1996" y="98"/>
                    </a:lnTo>
                    <a:lnTo>
                      <a:pt x="2042" y="94"/>
                    </a:lnTo>
                    <a:lnTo>
                      <a:pt x="2087" y="90"/>
                    </a:lnTo>
                    <a:lnTo>
                      <a:pt x="2133" y="84"/>
                    </a:lnTo>
                    <a:lnTo>
                      <a:pt x="2176" y="81"/>
                    </a:lnTo>
                    <a:lnTo>
                      <a:pt x="2222" y="75"/>
                    </a:lnTo>
                    <a:lnTo>
                      <a:pt x="2268" y="69"/>
                    </a:lnTo>
                    <a:lnTo>
                      <a:pt x="2315" y="63"/>
                    </a:lnTo>
                    <a:lnTo>
                      <a:pt x="2361" y="58"/>
                    </a:lnTo>
                    <a:lnTo>
                      <a:pt x="2407" y="52"/>
                    </a:lnTo>
                    <a:lnTo>
                      <a:pt x="2452" y="44"/>
                    </a:lnTo>
                    <a:lnTo>
                      <a:pt x="2496" y="39"/>
                    </a:lnTo>
                    <a:lnTo>
                      <a:pt x="2541" y="33"/>
                    </a:lnTo>
                    <a:lnTo>
                      <a:pt x="2587" y="27"/>
                    </a:lnTo>
                    <a:lnTo>
                      <a:pt x="2632" y="21"/>
                    </a:lnTo>
                    <a:lnTo>
                      <a:pt x="2676" y="16"/>
                    </a:lnTo>
                    <a:lnTo>
                      <a:pt x="2684" y="8"/>
                    </a:lnTo>
                    <a:lnTo>
                      <a:pt x="2697" y="4"/>
                    </a:lnTo>
                    <a:lnTo>
                      <a:pt x="2711" y="2"/>
                    </a:lnTo>
                    <a:lnTo>
                      <a:pt x="2724" y="0"/>
                    </a:lnTo>
                    <a:lnTo>
                      <a:pt x="2730" y="8"/>
                    </a:lnTo>
                    <a:lnTo>
                      <a:pt x="2734" y="19"/>
                    </a:lnTo>
                    <a:lnTo>
                      <a:pt x="2736" y="31"/>
                    </a:lnTo>
                    <a:lnTo>
                      <a:pt x="2736" y="44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Freeform 72"/>
              <p:cNvSpPr>
                <a:spLocks/>
              </p:cNvSpPr>
              <p:nvPr/>
            </p:nvSpPr>
            <p:spPr bwMode="auto">
              <a:xfrm>
                <a:off x="3523" y="3109"/>
                <a:ext cx="172" cy="84"/>
              </a:xfrm>
              <a:custGeom>
                <a:avLst/>
                <a:gdLst>
                  <a:gd name="T0" fmla="*/ 66 w 172"/>
                  <a:gd name="T1" fmla="*/ 2 h 84"/>
                  <a:gd name="T2" fmla="*/ 72 w 172"/>
                  <a:gd name="T3" fmla="*/ 21 h 84"/>
                  <a:gd name="T4" fmla="*/ 81 w 172"/>
                  <a:gd name="T5" fmla="*/ 18 h 84"/>
                  <a:gd name="T6" fmla="*/ 91 w 172"/>
                  <a:gd name="T7" fmla="*/ 14 h 84"/>
                  <a:gd name="T8" fmla="*/ 101 w 172"/>
                  <a:gd name="T9" fmla="*/ 10 h 84"/>
                  <a:gd name="T10" fmla="*/ 112 w 172"/>
                  <a:gd name="T11" fmla="*/ 8 h 84"/>
                  <a:gd name="T12" fmla="*/ 122 w 172"/>
                  <a:gd name="T13" fmla="*/ 6 h 84"/>
                  <a:gd name="T14" fmla="*/ 132 w 172"/>
                  <a:gd name="T15" fmla="*/ 6 h 84"/>
                  <a:gd name="T16" fmla="*/ 143 w 172"/>
                  <a:gd name="T17" fmla="*/ 8 h 84"/>
                  <a:gd name="T18" fmla="*/ 153 w 172"/>
                  <a:gd name="T19" fmla="*/ 12 h 84"/>
                  <a:gd name="T20" fmla="*/ 163 w 172"/>
                  <a:gd name="T21" fmla="*/ 19 h 84"/>
                  <a:gd name="T22" fmla="*/ 170 w 172"/>
                  <a:gd name="T23" fmla="*/ 29 h 84"/>
                  <a:gd name="T24" fmla="*/ 170 w 172"/>
                  <a:gd name="T25" fmla="*/ 39 h 84"/>
                  <a:gd name="T26" fmla="*/ 172 w 172"/>
                  <a:gd name="T27" fmla="*/ 48 h 84"/>
                  <a:gd name="T28" fmla="*/ 166 w 172"/>
                  <a:gd name="T29" fmla="*/ 44 h 84"/>
                  <a:gd name="T30" fmla="*/ 163 w 172"/>
                  <a:gd name="T31" fmla="*/ 39 h 84"/>
                  <a:gd name="T32" fmla="*/ 161 w 172"/>
                  <a:gd name="T33" fmla="*/ 33 h 84"/>
                  <a:gd name="T34" fmla="*/ 153 w 172"/>
                  <a:gd name="T35" fmla="*/ 29 h 84"/>
                  <a:gd name="T36" fmla="*/ 151 w 172"/>
                  <a:gd name="T37" fmla="*/ 35 h 84"/>
                  <a:gd name="T38" fmla="*/ 153 w 172"/>
                  <a:gd name="T39" fmla="*/ 40 h 84"/>
                  <a:gd name="T40" fmla="*/ 157 w 172"/>
                  <a:gd name="T41" fmla="*/ 48 h 84"/>
                  <a:gd name="T42" fmla="*/ 153 w 172"/>
                  <a:gd name="T43" fmla="*/ 54 h 84"/>
                  <a:gd name="T44" fmla="*/ 145 w 172"/>
                  <a:gd name="T45" fmla="*/ 46 h 84"/>
                  <a:gd name="T46" fmla="*/ 137 w 172"/>
                  <a:gd name="T47" fmla="*/ 37 h 84"/>
                  <a:gd name="T48" fmla="*/ 126 w 172"/>
                  <a:gd name="T49" fmla="*/ 31 h 84"/>
                  <a:gd name="T50" fmla="*/ 116 w 172"/>
                  <a:gd name="T51" fmla="*/ 27 h 84"/>
                  <a:gd name="T52" fmla="*/ 101 w 172"/>
                  <a:gd name="T53" fmla="*/ 40 h 84"/>
                  <a:gd name="T54" fmla="*/ 93 w 172"/>
                  <a:gd name="T55" fmla="*/ 56 h 84"/>
                  <a:gd name="T56" fmla="*/ 83 w 172"/>
                  <a:gd name="T57" fmla="*/ 71 h 84"/>
                  <a:gd name="T58" fmla="*/ 64 w 172"/>
                  <a:gd name="T59" fmla="*/ 79 h 84"/>
                  <a:gd name="T60" fmla="*/ 35 w 172"/>
                  <a:gd name="T61" fmla="*/ 39 h 84"/>
                  <a:gd name="T62" fmla="*/ 27 w 172"/>
                  <a:gd name="T63" fmla="*/ 48 h 84"/>
                  <a:gd name="T64" fmla="*/ 25 w 172"/>
                  <a:gd name="T65" fmla="*/ 60 h 84"/>
                  <a:gd name="T66" fmla="*/ 25 w 172"/>
                  <a:gd name="T67" fmla="*/ 73 h 84"/>
                  <a:gd name="T68" fmla="*/ 25 w 172"/>
                  <a:gd name="T69" fmla="*/ 84 h 84"/>
                  <a:gd name="T70" fmla="*/ 10 w 172"/>
                  <a:gd name="T71" fmla="*/ 81 h 84"/>
                  <a:gd name="T72" fmla="*/ 4 w 172"/>
                  <a:gd name="T73" fmla="*/ 71 h 84"/>
                  <a:gd name="T74" fmla="*/ 2 w 172"/>
                  <a:gd name="T75" fmla="*/ 58 h 84"/>
                  <a:gd name="T76" fmla="*/ 0 w 172"/>
                  <a:gd name="T77" fmla="*/ 46 h 84"/>
                  <a:gd name="T78" fmla="*/ 2 w 172"/>
                  <a:gd name="T79" fmla="*/ 31 h 84"/>
                  <a:gd name="T80" fmla="*/ 10 w 172"/>
                  <a:gd name="T81" fmla="*/ 19 h 84"/>
                  <a:gd name="T82" fmla="*/ 25 w 172"/>
                  <a:gd name="T83" fmla="*/ 10 h 84"/>
                  <a:gd name="T84" fmla="*/ 39 w 172"/>
                  <a:gd name="T85" fmla="*/ 0 h 84"/>
                  <a:gd name="T86" fmla="*/ 45 w 172"/>
                  <a:gd name="T87" fmla="*/ 0 h 84"/>
                  <a:gd name="T88" fmla="*/ 52 w 172"/>
                  <a:gd name="T89" fmla="*/ 2 h 84"/>
                  <a:gd name="T90" fmla="*/ 58 w 172"/>
                  <a:gd name="T91" fmla="*/ 2 h 84"/>
                  <a:gd name="T92" fmla="*/ 66 w 172"/>
                  <a:gd name="T93" fmla="*/ 2 h 8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72"/>
                  <a:gd name="T142" fmla="*/ 0 h 84"/>
                  <a:gd name="T143" fmla="*/ 172 w 172"/>
                  <a:gd name="T144" fmla="*/ 84 h 8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72" h="84">
                    <a:moveTo>
                      <a:pt x="66" y="2"/>
                    </a:moveTo>
                    <a:lnTo>
                      <a:pt x="72" y="21"/>
                    </a:lnTo>
                    <a:lnTo>
                      <a:pt x="81" y="18"/>
                    </a:lnTo>
                    <a:lnTo>
                      <a:pt x="91" y="14"/>
                    </a:lnTo>
                    <a:lnTo>
                      <a:pt x="101" y="10"/>
                    </a:lnTo>
                    <a:lnTo>
                      <a:pt x="112" y="8"/>
                    </a:lnTo>
                    <a:lnTo>
                      <a:pt x="122" y="6"/>
                    </a:lnTo>
                    <a:lnTo>
                      <a:pt x="132" y="6"/>
                    </a:lnTo>
                    <a:lnTo>
                      <a:pt x="143" y="8"/>
                    </a:lnTo>
                    <a:lnTo>
                      <a:pt x="153" y="12"/>
                    </a:lnTo>
                    <a:lnTo>
                      <a:pt x="163" y="19"/>
                    </a:lnTo>
                    <a:lnTo>
                      <a:pt x="170" y="29"/>
                    </a:lnTo>
                    <a:lnTo>
                      <a:pt x="170" y="39"/>
                    </a:lnTo>
                    <a:lnTo>
                      <a:pt x="172" y="48"/>
                    </a:lnTo>
                    <a:lnTo>
                      <a:pt x="166" y="44"/>
                    </a:lnTo>
                    <a:lnTo>
                      <a:pt x="163" y="39"/>
                    </a:lnTo>
                    <a:lnTo>
                      <a:pt x="161" y="33"/>
                    </a:lnTo>
                    <a:lnTo>
                      <a:pt x="153" y="29"/>
                    </a:lnTo>
                    <a:lnTo>
                      <a:pt x="151" y="35"/>
                    </a:lnTo>
                    <a:lnTo>
                      <a:pt x="153" y="40"/>
                    </a:lnTo>
                    <a:lnTo>
                      <a:pt x="157" y="48"/>
                    </a:lnTo>
                    <a:lnTo>
                      <a:pt x="153" y="54"/>
                    </a:lnTo>
                    <a:lnTo>
                      <a:pt x="145" y="46"/>
                    </a:lnTo>
                    <a:lnTo>
                      <a:pt x="137" y="37"/>
                    </a:lnTo>
                    <a:lnTo>
                      <a:pt x="126" y="31"/>
                    </a:lnTo>
                    <a:lnTo>
                      <a:pt x="116" y="27"/>
                    </a:lnTo>
                    <a:lnTo>
                      <a:pt x="101" y="40"/>
                    </a:lnTo>
                    <a:lnTo>
                      <a:pt x="93" y="56"/>
                    </a:lnTo>
                    <a:lnTo>
                      <a:pt x="83" y="71"/>
                    </a:lnTo>
                    <a:lnTo>
                      <a:pt x="64" y="79"/>
                    </a:lnTo>
                    <a:lnTo>
                      <a:pt x="35" y="39"/>
                    </a:lnTo>
                    <a:lnTo>
                      <a:pt x="27" y="48"/>
                    </a:lnTo>
                    <a:lnTo>
                      <a:pt x="25" y="60"/>
                    </a:lnTo>
                    <a:lnTo>
                      <a:pt x="25" y="73"/>
                    </a:lnTo>
                    <a:lnTo>
                      <a:pt x="25" y="84"/>
                    </a:lnTo>
                    <a:lnTo>
                      <a:pt x="10" y="81"/>
                    </a:lnTo>
                    <a:lnTo>
                      <a:pt x="4" y="71"/>
                    </a:lnTo>
                    <a:lnTo>
                      <a:pt x="2" y="58"/>
                    </a:lnTo>
                    <a:lnTo>
                      <a:pt x="0" y="46"/>
                    </a:lnTo>
                    <a:lnTo>
                      <a:pt x="2" y="31"/>
                    </a:lnTo>
                    <a:lnTo>
                      <a:pt x="10" y="19"/>
                    </a:lnTo>
                    <a:lnTo>
                      <a:pt x="25" y="1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2" y="2"/>
                    </a:lnTo>
                    <a:lnTo>
                      <a:pt x="58" y="2"/>
                    </a:lnTo>
                    <a:lnTo>
                      <a:pt x="66" y="2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Freeform 73"/>
              <p:cNvSpPr>
                <a:spLocks/>
              </p:cNvSpPr>
              <p:nvPr/>
            </p:nvSpPr>
            <p:spPr bwMode="auto">
              <a:xfrm>
                <a:off x="3744" y="3123"/>
                <a:ext cx="36" cy="34"/>
              </a:xfrm>
              <a:custGeom>
                <a:avLst/>
                <a:gdLst>
                  <a:gd name="T0" fmla="*/ 36 w 36"/>
                  <a:gd name="T1" fmla="*/ 11 h 34"/>
                  <a:gd name="T2" fmla="*/ 34 w 36"/>
                  <a:gd name="T3" fmla="*/ 19 h 34"/>
                  <a:gd name="T4" fmla="*/ 30 w 36"/>
                  <a:gd name="T5" fmla="*/ 25 h 34"/>
                  <a:gd name="T6" fmla="*/ 25 w 36"/>
                  <a:gd name="T7" fmla="*/ 30 h 34"/>
                  <a:gd name="T8" fmla="*/ 15 w 36"/>
                  <a:gd name="T9" fmla="*/ 34 h 34"/>
                  <a:gd name="T10" fmla="*/ 9 w 36"/>
                  <a:gd name="T11" fmla="*/ 30 h 34"/>
                  <a:gd name="T12" fmla="*/ 5 w 36"/>
                  <a:gd name="T13" fmla="*/ 25 h 34"/>
                  <a:gd name="T14" fmla="*/ 0 w 36"/>
                  <a:gd name="T15" fmla="*/ 19 h 34"/>
                  <a:gd name="T16" fmla="*/ 0 w 36"/>
                  <a:gd name="T17" fmla="*/ 11 h 34"/>
                  <a:gd name="T18" fmla="*/ 9 w 36"/>
                  <a:gd name="T19" fmla="*/ 4 h 34"/>
                  <a:gd name="T20" fmla="*/ 21 w 36"/>
                  <a:gd name="T21" fmla="*/ 0 h 34"/>
                  <a:gd name="T22" fmla="*/ 30 w 36"/>
                  <a:gd name="T23" fmla="*/ 2 h 34"/>
                  <a:gd name="T24" fmla="*/ 36 w 36"/>
                  <a:gd name="T25" fmla="*/ 11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34"/>
                  <a:gd name="T41" fmla="*/ 36 w 36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34">
                    <a:moveTo>
                      <a:pt x="36" y="11"/>
                    </a:moveTo>
                    <a:lnTo>
                      <a:pt x="34" y="19"/>
                    </a:lnTo>
                    <a:lnTo>
                      <a:pt x="30" y="25"/>
                    </a:lnTo>
                    <a:lnTo>
                      <a:pt x="25" y="30"/>
                    </a:lnTo>
                    <a:lnTo>
                      <a:pt x="15" y="34"/>
                    </a:lnTo>
                    <a:lnTo>
                      <a:pt x="9" y="30"/>
                    </a:lnTo>
                    <a:lnTo>
                      <a:pt x="5" y="25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9" y="4"/>
                    </a:lnTo>
                    <a:lnTo>
                      <a:pt x="21" y="0"/>
                    </a:lnTo>
                    <a:lnTo>
                      <a:pt x="30" y="2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Freeform 74"/>
              <p:cNvSpPr>
                <a:spLocks/>
              </p:cNvSpPr>
              <p:nvPr/>
            </p:nvSpPr>
            <p:spPr bwMode="auto">
              <a:xfrm>
                <a:off x="3208" y="3151"/>
                <a:ext cx="230" cy="100"/>
              </a:xfrm>
              <a:custGeom>
                <a:avLst/>
                <a:gdLst>
                  <a:gd name="T0" fmla="*/ 39 w 230"/>
                  <a:gd name="T1" fmla="*/ 44 h 100"/>
                  <a:gd name="T2" fmla="*/ 54 w 230"/>
                  <a:gd name="T3" fmla="*/ 46 h 100"/>
                  <a:gd name="T4" fmla="*/ 66 w 230"/>
                  <a:gd name="T5" fmla="*/ 44 h 100"/>
                  <a:gd name="T6" fmla="*/ 78 w 230"/>
                  <a:gd name="T7" fmla="*/ 41 h 100"/>
                  <a:gd name="T8" fmla="*/ 91 w 230"/>
                  <a:gd name="T9" fmla="*/ 35 h 100"/>
                  <a:gd name="T10" fmla="*/ 101 w 230"/>
                  <a:gd name="T11" fmla="*/ 31 h 100"/>
                  <a:gd name="T12" fmla="*/ 114 w 230"/>
                  <a:gd name="T13" fmla="*/ 29 h 100"/>
                  <a:gd name="T14" fmla="*/ 126 w 230"/>
                  <a:gd name="T15" fmla="*/ 31 h 100"/>
                  <a:gd name="T16" fmla="*/ 139 w 230"/>
                  <a:gd name="T17" fmla="*/ 37 h 100"/>
                  <a:gd name="T18" fmla="*/ 151 w 230"/>
                  <a:gd name="T19" fmla="*/ 37 h 100"/>
                  <a:gd name="T20" fmla="*/ 161 w 230"/>
                  <a:gd name="T21" fmla="*/ 37 h 100"/>
                  <a:gd name="T22" fmla="*/ 174 w 230"/>
                  <a:gd name="T23" fmla="*/ 37 h 100"/>
                  <a:gd name="T24" fmla="*/ 184 w 230"/>
                  <a:gd name="T25" fmla="*/ 37 h 100"/>
                  <a:gd name="T26" fmla="*/ 194 w 230"/>
                  <a:gd name="T27" fmla="*/ 39 h 100"/>
                  <a:gd name="T28" fmla="*/ 207 w 230"/>
                  <a:gd name="T29" fmla="*/ 39 h 100"/>
                  <a:gd name="T30" fmla="*/ 217 w 230"/>
                  <a:gd name="T31" fmla="*/ 39 h 100"/>
                  <a:gd name="T32" fmla="*/ 230 w 230"/>
                  <a:gd name="T33" fmla="*/ 39 h 100"/>
                  <a:gd name="T34" fmla="*/ 217 w 230"/>
                  <a:gd name="T35" fmla="*/ 44 h 100"/>
                  <a:gd name="T36" fmla="*/ 203 w 230"/>
                  <a:gd name="T37" fmla="*/ 46 h 100"/>
                  <a:gd name="T38" fmla="*/ 190 w 230"/>
                  <a:gd name="T39" fmla="*/ 48 h 100"/>
                  <a:gd name="T40" fmla="*/ 176 w 230"/>
                  <a:gd name="T41" fmla="*/ 48 h 100"/>
                  <a:gd name="T42" fmla="*/ 163 w 230"/>
                  <a:gd name="T43" fmla="*/ 48 h 100"/>
                  <a:gd name="T44" fmla="*/ 149 w 230"/>
                  <a:gd name="T45" fmla="*/ 46 h 100"/>
                  <a:gd name="T46" fmla="*/ 136 w 230"/>
                  <a:gd name="T47" fmla="*/ 44 h 100"/>
                  <a:gd name="T48" fmla="*/ 124 w 230"/>
                  <a:gd name="T49" fmla="*/ 42 h 100"/>
                  <a:gd name="T50" fmla="*/ 110 w 230"/>
                  <a:gd name="T51" fmla="*/ 42 h 100"/>
                  <a:gd name="T52" fmla="*/ 99 w 230"/>
                  <a:gd name="T53" fmla="*/ 48 h 100"/>
                  <a:gd name="T54" fmla="*/ 91 w 230"/>
                  <a:gd name="T55" fmla="*/ 56 h 100"/>
                  <a:gd name="T56" fmla="*/ 80 w 230"/>
                  <a:gd name="T57" fmla="*/ 63 h 100"/>
                  <a:gd name="T58" fmla="*/ 66 w 230"/>
                  <a:gd name="T59" fmla="*/ 62 h 100"/>
                  <a:gd name="T60" fmla="*/ 49 w 230"/>
                  <a:gd name="T61" fmla="*/ 58 h 100"/>
                  <a:gd name="T62" fmla="*/ 35 w 230"/>
                  <a:gd name="T63" fmla="*/ 56 h 100"/>
                  <a:gd name="T64" fmla="*/ 27 w 230"/>
                  <a:gd name="T65" fmla="*/ 69 h 100"/>
                  <a:gd name="T66" fmla="*/ 27 w 230"/>
                  <a:gd name="T67" fmla="*/ 100 h 100"/>
                  <a:gd name="T68" fmla="*/ 14 w 230"/>
                  <a:gd name="T69" fmla="*/ 100 h 100"/>
                  <a:gd name="T70" fmla="*/ 10 w 230"/>
                  <a:gd name="T71" fmla="*/ 92 h 100"/>
                  <a:gd name="T72" fmla="*/ 6 w 230"/>
                  <a:gd name="T73" fmla="*/ 85 h 100"/>
                  <a:gd name="T74" fmla="*/ 2 w 230"/>
                  <a:gd name="T75" fmla="*/ 79 h 100"/>
                  <a:gd name="T76" fmla="*/ 2 w 230"/>
                  <a:gd name="T77" fmla="*/ 60 h 100"/>
                  <a:gd name="T78" fmla="*/ 2 w 230"/>
                  <a:gd name="T79" fmla="*/ 41 h 100"/>
                  <a:gd name="T80" fmla="*/ 2 w 230"/>
                  <a:gd name="T81" fmla="*/ 21 h 100"/>
                  <a:gd name="T82" fmla="*/ 0 w 230"/>
                  <a:gd name="T83" fmla="*/ 0 h 100"/>
                  <a:gd name="T84" fmla="*/ 16 w 230"/>
                  <a:gd name="T85" fmla="*/ 4 h 100"/>
                  <a:gd name="T86" fmla="*/ 20 w 230"/>
                  <a:gd name="T87" fmla="*/ 18 h 100"/>
                  <a:gd name="T88" fmla="*/ 22 w 230"/>
                  <a:gd name="T89" fmla="*/ 35 h 100"/>
                  <a:gd name="T90" fmla="*/ 39 w 230"/>
                  <a:gd name="T91" fmla="*/ 44 h 10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0"/>
                  <a:gd name="T139" fmla="*/ 0 h 100"/>
                  <a:gd name="T140" fmla="*/ 230 w 230"/>
                  <a:gd name="T141" fmla="*/ 100 h 10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0" h="100">
                    <a:moveTo>
                      <a:pt x="39" y="44"/>
                    </a:moveTo>
                    <a:lnTo>
                      <a:pt x="54" y="46"/>
                    </a:lnTo>
                    <a:lnTo>
                      <a:pt x="66" y="44"/>
                    </a:lnTo>
                    <a:lnTo>
                      <a:pt x="78" y="41"/>
                    </a:lnTo>
                    <a:lnTo>
                      <a:pt x="91" y="35"/>
                    </a:lnTo>
                    <a:lnTo>
                      <a:pt x="101" y="31"/>
                    </a:lnTo>
                    <a:lnTo>
                      <a:pt x="114" y="29"/>
                    </a:lnTo>
                    <a:lnTo>
                      <a:pt x="126" y="31"/>
                    </a:lnTo>
                    <a:lnTo>
                      <a:pt x="139" y="37"/>
                    </a:lnTo>
                    <a:lnTo>
                      <a:pt x="151" y="37"/>
                    </a:lnTo>
                    <a:lnTo>
                      <a:pt x="161" y="37"/>
                    </a:lnTo>
                    <a:lnTo>
                      <a:pt x="174" y="37"/>
                    </a:lnTo>
                    <a:lnTo>
                      <a:pt x="184" y="37"/>
                    </a:lnTo>
                    <a:lnTo>
                      <a:pt x="194" y="39"/>
                    </a:lnTo>
                    <a:lnTo>
                      <a:pt x="207" y="39"/>
                    </a:lnTo>
                    <a:lnTo>
                      <a:pt x="217" y="39"/>
                    </a:lnTo>
                    <a:lnTo>
                      <a:pt x="230" y="39"/>
                    </a:lnTo>
                    <a:lnTo>
                      <a:pt x="217" y="44"/>
                    </a:lnTo>
                    <a:lnTo>
                      <a:pt x="203" y="46"/>
                    </a:lnTo>
                    <a:lnTo>
                      <a:pt x="190" y="48"/>
                    </a:lnTo>
                    <a:lnTo>
                      <a:pt x="176" y="48"/>
                    </a:lnTo>
                    <a:lnTo>
                      <a:pt x="163" y="48"/>
                    </a:lnTo>
                    <a:lnTo>
                      <a:pt x="149" y="46"/>
                    </a:lnTo>
                    <a:lnTo>
                      <a:pt x="136" y="44"/>
                    </a:lnTo>
                    <a:lnTo>
                      <a:pt x="124" y="42"/>
                    </a:lnTo>
                    <a:lnTo>
                      <a:pt x="110" y="42"/>
                    </a:lnTo>
                    <a:lnTo>
                      <a:pt x="99" y="48"/>
                    </a:lnTo>
                    <a:lnTo>
                      <a:pt x="91" y="56"/>
                    </a:lnTo>
                    <a:lnTo>
                      <a:pt x="80" y="63"/>
                    </a:lnTo>
                    <a:lnTo>
                      <a:pt x="66" y="62"/>
                    </a:lnTo>
                    <a:lnTo>
                      <a:pt x="49" y="58"/>
                    </a:lnTo>
                    <a:lnTo>
                      <a:pt x="35" y="56"/>
                    </a:lnTo>
                    <a:lnTo>
                      <a:pt x="27" y="69"/>
                    </a:lnTo>
                    <a:lnTo>
                      <a:pt x="27" y="100"/>
                    </a:lnTo>
                    <a:lnTo>
                      <a:pt x="14" y="100"/>
                    </a:lnTo>
                    <a:lnTo>
                      <a:pt x="10" y="92"/>
                    </a:lnTo>
                    <a:lnTo>
                      <a:pt x="6" y="85"/>
                    </a:lnTo>
                    <a:lnTo>
                      <a:pt x="2" y="79"/>
                    </a:lnTo>
                    <a:lnTo>
                      <a:pt x="2" y="60"/>
                    </a:lnTo>
                    <a:lnTo>
                      <a:pt x="2" y="41"/>
                    </a:lnTo>
                    <a:lnTo>
                      <a:pt x="2" y="21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20" y="18"/>
                    </a:lnTo>
                    <a:lnTo>
                      <a:pt x="22" y="35"/>
                    </a:lnTo>
                    <a:lnTo>
                      <a:pt x="39" y="44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Freeform 75"/>
              <p:cNvSpPr>
                <a:spLocks/>
              </p:cNvSpPr>
              <p:nvPr/>
            </p:nvSpPr>
            <p:spPr bwMode="auto">
              <a:xfrm>
                <a:off x="2961" y="3190"/>
                <a:ext cx="48" cy="114"/>
              </a:xfrm>
              <a:custGeom>
                <a:avLst/>
                <a:gdLst>
                  <a:gd name="T0" fmla="*/ 44 w 48"/>
                  <a:gd name="T1" fmla="*/ 70 h 114"/>
                  <a:gd name="T2" fmla="*/ 44 w 48"/>
                  <a:gd name="T3" fmla="*/ 84 h 114"/>
                  <a:gd name="T4" fmla="*/ 48 w 48"/>
                  <a:gd name="T5" fmla="*/ 95 h 114"/>
                  <a:gd name="T6" fmla="*/ 46 w 48"/>
                  <a:gd name="T7" fmla="*/ 107 h 114"/>
                  <a:gd name="T8" fmla="*/ 37 w 48"/>
                  <a:gd name="T9" fmla="*/ 114 h 114"/>
                  <a:gd name="T10" fmla="*/ 25 w 48"/>
                  <a:gd name="T11" fmla="*/ 99 h 114"/>
                  <a:gd name="T12" fmla="*/ 21 w 48"/>
                  <a:gd name="T13" fmla="*/ 82 h 114"/>
                  <a:gd name="T14" fmla="*/ 15 w 48"/>
                  <a:gd name="T15" fmla="*/ 65 h 114"/>
                  <a:gd name="T16" fmla="*/ 0 w 48"/>
                  <a:gd name="T17" fmla="*/ 49 h 114"/>
                  <a:gd name="T18" fmla="*/ 0 w 48"/>
                  <a:gd name="T19" fmla="*/ 36 h 114"/>
                  <a:gd name="T20" fmla="*/ 4 w 48"/>
                  <a:gd name="T21" fmla="*/ 23 h 114"/>
                  <a:gd name="T22" fmla="*/ 6 w 48"/>
                  <a:gd name="T23" fmla="*/ 11 h 114"/>
                  <a:gd name="T24" fmla="*/ 4 w 48"/>
                  <a:gd name="T25" fmla="*/ 0 h 114"/>
                  <a:gd name="T26" fmla="*/ 21 w 48"/>
                  <a:gd name="T27" fmla="*/ 13 h 114"/>
                  <a:gd name="T28" fmla="*/ 31 w 48"/>
                  <a:gd name="T29" fmla="*/ 30 h 114"/>
                  <a:gd name="T30" fmla="*/ 37 w 48"/>
                  <a:gd name="T31" fmla="*/ 51 h 114"/>
                  <a:gd name="T32" fmla="*/ 44 w 48"/>
                  <a:gd name="T33" fmla="*/ 70 h 1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114"/>
                  <a:gd name="T53" fmla="*/ 48 w 48"/>
                  <a:gd name="T54" fmla="*/ 114 h 1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114">
                    <a:moveTo>
                      <a:pt x="44" y="70"/>
                    </a:moveTo>
                    <a:lnTo>
                      <a:pt x="44" y="84"/>
                    </a:lnTo>
                    <a:lnTo>
                      <a:pt x="48" y="95"/>
                    </a:lnTo>
                    <a:lnTo>
                      <a:pt x="46" y="107"/>
                    </a:lnTo>
                    <a:lnTo>
                      <a:pt x="37" y="114"/>
                    </a:lnTo>
                    <a:lnTo>
                      <a:pt x="25" y="99"/>
                    </a:lnTo>
                    <a:lnTo>
                      <a:pt x="21" y="82"/>
                    </a:lnTo>
                    <a:lnTo>
                      <a:pt x="15" y="65"/>
                    </a:lnTo>
                    <a:lnTo>
                      <a:pt x="0" y="49"/>
                    </a:lnTo>
                    <a:lnTo>
                      <a:pt x="0" y="36"/>
                    </a:lnTo>
                    <a:lnTo>
                      <a:pt x="4" y="23"/>
                    </a:lnTo>
                    <a:lnTo>
                      <a:pt x="6" y="11"/>
                    </a:lnTo>
                    <a:lnTo>
                      <a:pt x="4" y="0"/>
                    </a:lnTo>
                    <a:lnTo>
                      <a:pt x="21" y="13"/>
                    </a:lnTo>
                    <a:lnTo>
                      <a:pt x="31" y="30"/>
                    </a:lnTo>
                    <a:lnTo>
                      <a:pt x="37" y="51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Freeform 76"/>
              <p:cNvSpPr>
                <a:spLocks/>
              </p:cNvSpPr>
              <p:nvPr/>
            </p:nvSpPr>
            <p:spPr bwMode="auto">
              <a:xfrm>
                <a:off x="5142" y="3193"/>
                <a:ext cx="39" cy="16"/>
              </a:xfrm>
              <a:custGeom>
                <a:avLst/>
                <a:gdLst>
                  <a:gd name="T0" fmla="*/ 39 w 39"/>
                  <a:gd name="T1" fmla="*/ 14 h 16"/>
                  <a:gd name="T2" fmla="*/ 26 w 39"/>
                  <a:gd name="T3" fmla="*/ 16 h 16"/>
                  <a:gd name="T4" fmla="*/ 12 w 39"/>
                  <a:gd name="T5" fmla="*/ 16 h 16"/>
                  <a:gd name="T6" fmla="*/ 2 w 39"/>
                  <a:gd name="T7" fmla="*/ 12 h 16"/>
                  <a:gd name="T8" fmla="*/ 0 w 39"/>
                  <a:gd name="T9" fmla="*/ 0 h 16"/>
                  <a:gd name="T10" fmla="*/ 39 w 39"/>
                  <a:gd name="T11" fmla="*/ 14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16"/>
                  <a:gd name="T20" fmla="*/ 39 w 39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16">
                    <a:moveTo>
                      <a:pt x="39" y="14"/>
                    </a:moveTo>
                    <a:lnTo>
                      <a:pt x="26" y="16"/>
                    </a:lnTo>
                    <a:lnTo>
                      <a:pt x="12" y="16"/>
                    </a:lnTo>
                    <a:lnTo>
                      <a:pt x="2" y="12"/>
                    </a:lnTo>
                    <a:lnTo>
                      <a:pt x="0" y="0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Freeform 77"/>
              <p:cNvSpPr>
                <a:spLocks/>
              </p:cNvSpPr>
              <p:nvPr/>
            </p:nvSpPr>
            <p:spPr bwMode="auto">
              <a:xfrm>
                <a:off x="2874" y="3209"/>
                <a:ext cx="62" cy="82"/>
              </a:xfrm>
              <a:custGeom>
                <a:avLst/>
                <a:gdLst>
                  <a:gd name="T0" fmla="*/ 27 w 62"/>
                  <a:gd name="T1" fmla="*/ 48 h 82"/>
                  <a:gd name="T2" fmla="*/ 35 w 62"/>
                  <a:gd name="T3" fmla="*/ 46 h 82"/>
                  <a:gd name="T4" fmla="*/ 43 w 62"/>
                  <a:gd name="T5" fmla="*/ 44 h 82"/>
                  <a:gd name="T6" fmla="*/ 54 w 62"/>
                  <a:gd name="T7" fmla="*/ 44 h 82"/>
                  <a:gd name="T8" fmla="*/ 62 w 62"/>
                  <a:gd name="T9" fmla="*/ 44 h 82"/>
                  <a:gd name="T10" fmla="*/ 52 w 62"/>
                  <a:gd name="T11" fmla="*/ 51 h 82"/>
                  <a:gd name="T12" fmla="*/ 39 w 62"/>
                  <a:gd name="T13" fmla="*/ 59 h 82"/>
                  <a:gd name="T14" fmla="*/ 31 w 62"/>
                  <a:gd name="T15" fmla="*/ 70 h 82"/>
                  <a:gd name="T16" fmla="*/ 33 w 62"/>
                  <a:gd name="T17" fmla="*/ 82 h 82"/>
                  <a:gd name="T18" fmla="*/ 19 w 62"/>
                  <a:gd name="T19" fmla="*/ 78 h 82"/>
                  <a:gd name="T20" fmla="*/ 10 w 62"/>
                  <a:gd name="T21" fmla="*/ 67 h 82"/>
                  <a:gd name="T22" fmla="*/ 6 w 62"/>
                  <a:gd name="T23" fmla="*/ 51 h 82"/>
                  <a:gd name="T24" fmla="*/ 0 w 62"/>
                  <a:gd name="T25" fmla="*/ 38 h 82"/>
                  <a:gd name="T26" fmla="*/ 0 w 62"/>
                  <a:gd name="T27" fmla="*/ 0 h 82"/>
                  <a:gd name="T28" fmla="*/ 19 w 62"/>
                  <a:gd name="T29" fmla="*/ 4 h 82"/>
                  <a:gd name="T30" fmla="*/ 23 w 62"/>
                  <a:gd name="T31" fmla="*/ 17 h 82"/>
                  <a:gd name="T32" fmla="*/ 25 w 62"/>
                  <a:gd name="T33" fmla="*/ 32 h 82"/>
                  <a:gd name="T34" fmla="*/ 27 w 62"/>
                  <a:gd name="T35" fmla="*/ 48 h 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"/>
                  <a:gd name="T55" fmla="*/ 0 h 82"/>
                  <a:gd name="T56" fmla="*/ 62 w 62"/>
                  <a:gd name="T57" fmla="*/ 82 h 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" h="82">
                    <a:moveTo>
                      <a:pt x="27" y="48"/>
                    </a:moveTo>
                    <a:lnTo>
                      <a:pt x="35" y="46"/>
                    </a:lnTo>
                    <a:lnTo>
                      <a:pt x="43" y="44"/>
                    </a:lnTo>
                    <a:lnTo>
                      <a:pt x="54" y="44"/>
                    </a:lnTo>
                    <a:lnTo>
                      <a:pt x="62" y="44"/>
                    </a:lnTo>
                    <a:lnTo>
                      <a:pt x="52" y="51"/>
                    </a:lnTo>
                    <a:lnTo>
                      <a:pt x="39" y="59"/>
                    </a:lnTo>
                    <a:lnTo>
                      <a:pt x="31" y="70"/>
                    </a:lnTo>
                    <a:lnTo>
                      <a:pt x="33" y="82"/>
                    </a:lnTo>
                    <a:lnTo>
                      <a:pt x="19" y="78"/>
                    </a:lnTo>
                    <a:lnTo>
                      <a:pt x="10" y="67"/>
                    </a:lnTo>
                    <a:lnTo>
                      <a:pt x="6" y="51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19" y="4"/>
                    </a:lnTo>
                    <a:lnTo>
                      <a:pt x="23" y="17"/>
                    </a:lnTo>
                    <a:lnTo>
                      <a:pt x="25" y="32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Freeform 78"/>
              <p:cNvSpPr>
                <a:spLocks/>
              </p:cNvSpPr>
              <p:nvPr/>
            </p:nvSpPr>
            <p:spPr bwMode="auto">
              <a:xfrm>
                <a:off x="4455" y="3220"/>
                <a:ext cx="529" cy="84"/>
              </a:xfrm>
              <a:custGeom>
                <a:avLst/>
                <a:gdLst>
                  <a:gd name="T0" fmla="*/ 517 w 529"/>
                  <a:gd name="T1" fmla="*/ 12 h 84"/>
                  <a:gd name="T2" fmla="*/ 485 w 529"/>
                  <a:gd name="T3" fmla="*/ 16 h 84"/>
                  <a:gd name="T4" fmla="*/ 450 w 529"/>
                  <a:gd name="T5" fmla="*/ 8 h 84"/>
                  <a:gd name="T6" fmla="*/ 419 w 529"/>
                  <a:gd name="T7" fmla="*/ 12 h 84"/>
                  <a:gd name="T8" fmla="*/ 398 w 529"/>
                  <a:gd name="T9" fmla="*/ 27 h 84"/>
                  <a:gd name="T10" fmla="*/ 380 w 529"/>
                  <a:gd name="T11" fmla="*/ 23 h 84"/>
                  <a:gd name="T12" fmla="*/ 363 w 529"/>
                  <a:gd name="T13" fmla="*/ 19 h 84"/>
                  <a:gd name="T14" fmla="*/ 345 w 529"/>
                  <a:gd name="T15" fmla="*/ 19 h 84"/>
                  <a:gd name="T16" fmla="*/ 328 w 529"/>
                  <a:gd name="T17" fmla="*/ 31 h 84"/>
                  <a:gd name="T18" fmla="*/ 307 w 529"/>
                  <a:gd name="T19" fmla="*/ 44 h 84"/>
                  <a:gd name="T20" fmla="*/ 286 w 529"/>
                  <a:gd name="T21" fmla="*/ 56 h 84"/>
                  <a:gd name="T22" fmla="*/ 264 w 529"/>
                  <a:gd name="T23" fmla="*/ 58 h 84"/>
                  <a:gd name="T24" fmla="*/ 235 w 529"/>
                  <a:gd name="T25" fmla="*/ 46 h 84"/>
                  <a:gd name="T26" fmla="*/ 206 w 529"/>
                  <a:gd name="T27" fmla="*/ 44 h 84"/>
                  <a:gd name="T28" fmla="*/ 172 w 529"/>
                  <a:gd name="T29" fmla="*/ 52 h 84"/>
                  <a:gd name="T30" fmla="*/ 141 w 529"/>
                  <a:gd name="T31" fmla="*/ 58 h 84"/>
                  <a:gd name="T32" fmla="*/ 110 w 529"/>
                  <a:gd name="T33" fmla="*/ 59 h 84"/>
                  <a:gd name="T34" fmla="*/ 83 w 529"/>
                  <a:gd name="T35" fmla="*/ 63 h 84"/>
                  <a:gd name="T36" fmla="*/ 54 w 529"/>
                  <a:gd name="T37" fmla="*/ 67 h 84"/>
                  <a:gd name="T38" fmla="*/ 27 w 529"/>
                  <a:gd name="T39" fmla="*/ 75 h 84"/>
                  <a:gd name="T40" fmla="*/ 13 w 529"/>
                  <a:gd name="T41" fmla="*/ 84 h 84"/>
                  <a:gd name="T42" fmla="*/ 5 w 529"/>
                  <a:gd name="T43" fmla="*/ 81 h 84"/>
                  <a:gd name="T44" fmla="*/ 7 w 529"/>
                  <a:gd name="T45" fmla="*/ 69 h 84"/>
                  <a:gd name="T46" fmla="*/ 27 w 529"/>
                  <a:gd name="T47" fmla="*/ 58 h 84"/>
                  <a:gd name="T48" fmla="*/ 56 w 529"/>
                  <a:gd name="T49" fmla="*/ 54 h 84"/>
                  <a:gd name="T50" fmla="*/ 83 w 529"/>
                  <a:gd name="T51" fmla="*/ 52 h 84"/>
                  <a:gd name="T52" fmla="*/ 119 w 529"/>
                  <a:gd name="T53" fmla="*/ 52 h 84"/>
                  <a:gd name="T54" fmla="*/ 158 w 529"/>
                  <a:gd name="T55" fmla="*/ 46 h 84"/>
                  <a:gd name="T56" fmla="*/ 197 w 529"/>
                  <a:gd name="T57" fmla="*/ 37 h 84"/>
                  <a:gd name="T58" fmla="*/ 235 w 529"/>
                  <a:gd name="T59" fmla="*/ 38 h 84"/>
                  <a:gd name="T60" fmla="*/ 268 w 529"/>
                  <a:gd name="T61" fmla="*/ 42 h 84"/>
                  <a:gd name="T62" fmla="*/ 295 w 529"/>
                  <a:gd name="T63" fmla="*/ 29 h 84"/>
                  <a:gd name="T64" fmla="*/ 322 w 529"/>
                  <a:gd name="T65" fmla="*/ 16 h 84"/>
                  <a:gd name="T66" fmla="*/ 353 w 529"/>
                  <a:gd name="T67" fmla="*/ 10 h 84"/>
                  <a:gd name="T68" fmla="*/ 371 w 529"/>
                  <a:gd name="T69" fmla="*/ 14 h 84"/>
                  <a:gd name="T70" fmla="*/ 394 w 529"/>
                  <a:gd name="T71" fmla="*/ 10 h 84"/>
                  <a:gd name="T72" fmla="*/ 417 w 529"/>
                  <a:gd name="T73" fmla="*/ 4 h 84"/>
                  <a:gd name="T74" fmla="*/ 442 w 529"/>
                  <a:gd name="T75" fmla="*/ 0 h 84"/>
                  <a:gd name="T76" fmla="*/ 469 w 529"/>
                  <a:gd name="T77" fmla="*/ 6 h 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29"/>
                  <a:gd name="T118" fmla="*/ 0 h 84"/>
                  <a:gd name="T119" fmla="*/ 529 w 529"/>
                  <a:gd name="T120" fmla="*/ 84 h 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29" h="84">
                    <a:moveTo>
                      <a:pt x="529" y="0"/>
                    </a:moveTo>
                    <a:lnTo>
                      <a:pt x="517" y="12"/>
                    </a:lnTo>
                    <a:lnTo>
                      <a:pt x="500" y="16"/>
                    </a:lnTo>
                    <a:lnTo>
                      <a:pt x="485" y="16"/>
                    </a:lnTo>
                    <a:lnTo>
                      <a:pt x="469" y="12"/>
                    </a:lnTo>
                    <a:lnTo>
                      <a:pt x="450" y="8"/>
                    </a:lnTo>
                    <a:lnTo>
                      <a:pt x="436" y="8"/>
                    </a:lnTo>
                    <a:lnTo>
                      <a:pt x="419" y="12"/>
                    </a:lnTo>
                    <a:lnTo>
                      <a:pt x="407" y="25"/>
                    </a:lnTo>
                    <a:lnTo>
                      <a:pt x="398" y="27"/>
                    </a:lnTo>
                    <a:lnTo>
                      <a:pt x="388" y="25"/>
                    </a:lnTo>
                    <a:lnTo>
                      <a:pt x="380" y="23"/>
                    </a:lnTo>
                    <a:lnTo>
                      <a:pt x="371" y="21"/>
                    </a:lnTo>
                    <a:lnTo>
                      <a:pt x="363" y="19"/>
                    </a:lnTo>
                    <a:lnTo>
                      <a:pt x="355" y="19"/>
                    </a:lnTo>
                    <a:lnTo>
                      <a:pt x="345" y="19"/>
                    </a:lnTo>
                    <a:lnTo>
                      <a:pt x="336" y="23"/>
                    </a:lnTo>
                    <a:lnTo>
                      <a:pt x="328" y="31"/>
                    </a:lnTo>
                    <a:lnTo>
                      <a:pt x="318" y="38"/>
                    </a:lnTo>
                    <a:lnTo>
                      <a:pt x="307" y="44"/>
                    </a:lnTo>
                    <a:lnTo>
                      <a:pt x="299" y="52"/>
                    </a:lnTo>
                    <a:lnTo>
                      <a:pt x="286" y="56"/>
                    </a:lnTo>
                    <a:lnTo>
                      <a:pt x="276" y="59"/>
                    </a:lnTo>
                    <a:lnTo>
                      <a:pt x="264" y="58"/>
                    </a:lnTo>
                    <a:lnTo>
                      <a:pt x="249" y="54"/>
                    </a:lnTo>
                    <a:lnTo>
                      <a:pt x="235" y="46"/>
                    </a:lnTo>
                    <a:lnTo>
                      <a:pt x="220" y="44"/>
                    </a:lnTo>
                    <a:lnTo>
                      <a:pt x="206" y="44"/>
                    </a:lnTo>
                    <a:lnTo>
                      <a:pt x="189" y="46"/>
                    </a:lnTo>
                    <a:lnTo>
                      <a:pt x="172" y="52"/>
                    </a:lnTo>
                    <a:lnTo>
                      <a:pt x="158" y="56"/>
                    </a:lnTo>
                    <a:lnTo>
                      <a:pt x="141" y="58"/>
                    </a:lnTo>
                    <a:lnTo>
                      <a:pt x="125" y="58"/>
                    </a:lnTo>
                    <a:lnTo>
                      <a:pt x="110" y="59"/>
                    </a:lnTo>
                    <a:lnTo>
                      <a:pt x="98" y="61"/>
                    </a:lnTo>
                    <a:lnTo>
                      <a:pt x="83" y="63"/>
                    </a:lnTo>
                    <a:lnTo>
                      <a:pt x="69" y="65"/>
                    </a:lnTo>
                    <a:lnTo>
                      <a:pt x="54" y="67"/>
                    </a:lnTo>
                    <a:lnTo>
                      <a:pt x="40" y="69"/>
                    </a:lnTo>
                    <a:lnTo>
                      <a:pt x="27" y="75"/>
                    </a:lnTo>
                    <a:lnTo>
                      <a:pt x="17" y="81"/>
                    </a:lnTo>
                    <a:lnTo>
                      <a:pt x="13" y="84"/>
                    </a:lnTo>
                    <a:lnTo>
                      <a:pt x="9" y="84"/>
                    </a:lnTo>
                    <a:lnTo>
                      <a:pt x="5" y="81"/>
                    </a:lnTo>
                    <a:lnTo>
                      <a:pt x="0" y="79"/>
                    </a:lnTo>
                    <a:lnTo>
                      <a:pt x="7" y="69"/>
                    </a:lnTo>
                    <a:lnTo>
                      <a:pt x="17" y="63"/>
                    </a:lnTo>
                    <a:lnTo>
                      <a:pt x="27" y="58"/>
                    </a:lnTo>
                    <a:lnTo>
                      <a:pt x="42" y="56"/>
                    </a:lnTo>
                    <a:lnTo>
                      <a:pt x="56" y="54"/>
                    </a:lnTo>
                    <a:lnTo>
                      <a:pt x="69" y="52"/>
                    </a:lnTo>
                    <a:lnTo>
                      <a:pt x="83" y="52"/>
                    </a:lnTo>
                    <a:lnTo>
                      <a:pt x="98" y="50"/>
                    </a:lnTo>
                    <a:lnTo>
                      <a:pt x="119" y="52"/>
                    </a:lnTo>
                    <a:lnTo>
                      <a:pt x="139" y="50"/>
                    </a:lnTo>
                    <a:lnTo>
                      <a:pt x="158" y="46"/>
                    </a:lnTo>
                    <a:lnTo>
                      <a:pt x="179" y="40"/>
                    </a:lnTo>
                    <a:lnTo>
                      <a:pt x="197" y="37"/>
                    </a:lnTo>
                    <a:lnTo>
                      <a:pt x="216" y="35"/>
                    </a:lnTo>
                    <a:lnTo>
                      <a:pt x="235" y="38"/>
                    </a:lnTo>
                    <a:lnTo>
                      <a:pt x="253" y="46"/>
                    </a:lnTo>
                    <a:lnTo>
                      <a:pt x="268" y="42"/>
                    </a:lnTo>
                    <a:lnTo>
                      <a:pt x="280" y="35"/>
                    </a:lnTo>
                    <a:lnTo>
                      <a:pt x="295" y="29"/>
                    </a:lnTo>
                    <a:lnTo>
                      <a:pt x="307" y="21"/>
                    </a:lnTo>
                    <a:lnTo>
                      <a:pt x="322" y="16"/>
                    </a:lnTo>
                    <a:lnTo>
                      <a:pt x="336" y="12"/>
                    </a:lnTo>
                    <a:lnTo>
                      <a:pt x="353" y="10"/>
                    </a:lnTo>
                    <a:lnTo>
                      <a:pt x="371" y="12"/>
                    </a:lnTo>
                    <a:lnTo>
                      <a:pt x="371" y="14"/>
                    </a:lnTo>
                    <a:lnTo>
                      <a:pt x="382" y="14"/>
                    </a:lnTo>
                    <a:lnTo>
                      <a:pt x="394" y="10"/>
                    </a:lnTo>
                    <a:lnTo>
                      <a:pt x="407" y="8"/>
                    </a:lnTo>
                    <a:lnTo>
                      <a:pt x="417" y="4"/>
                    </a:lnTo>
                    <a:lnTo>
                      <a:pt x="430" y="0"/>
                    </a:lnTo>
                    <a:lnTo>
                      <a:pt x="442" y="0"/>
                    </a:lnTo>
                    <a:lnTo>
                      <a:pt x="456" y="0"/>
                    </a:lnTo>
                    <a:lnTo>
                      <a:pt x="469" y="6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Freeform 79"/>
              <p:cNvSpPr>
                <a:spLocks/>
              </p:cNvSpPr>
              <p:nvPr/>
            </p:nvSpPr>
            <p:spPr bwMode="auto">
              <a:xfrm>
                <a:off x="2723" y="3230"/>
                <a:ext cx="64" cy="107"/>
              </a:xfrm>
              <a:custGeom>
                <a:avLst/>
                <a:gdLst>
                  <a:gd name="T0" fmla="*/ 64 w 64"/>
                  <a:gd name="T1" fmla="*/ 28 h 107"/>
                  <a:gd name="T2" fmla="*/ 51 w 64"/>
                  <a:gd name="T3" fmla="*/ 25 h 107"/>
                  <a:gd name="T4" fmla="*/ 39 w 64"/>
                  <a:gd name="T5" fmla="*/ 28 h 107"/>
                  <a:gd name="T6" fmla="*/ 31 w 64"/>
                  <a:gd name="T7" fmla="*/ 36 h 107"/>
                  <a:gd name="T8" fmla="*/ 29 w 64"/>
                  <a:gd name="T9" fmla="*/ 48 h 107"/>
                  <a:gd name="T10" fmla="*/ 31 w 64"/>
                  <a:gd name="T11" fmla="*/ 65 h 107"/>
                  <a:gd name="T12" fmla="*/ 25 w 64"/>
                  <a:gd name="T13" fmla="*/ 78 h 107"/>
                  <a:gd name="T14" fmla="*/ 16 w 64"/>
                  <a:gd name="T15" fmla="*/ 92 h 107"/>
                  <a:gd name="T16" fmla="*/ 12 w 64"/>
                  <a:gd name="T17" fmla="*/ 107 h 107"/>
                  <a:gd name="T18" fmla="*/ 0 w 64"/>
                  <a:gd name="T19" fmla="*/ 86 h 107"/>
                  <a:gd name="T20" fmla="*/ 2 w 64"/>
                  <a:gd name="T21" fmla="*/ 59 h 107"/>
                  <a:gd name="T22" fmla="*/ 10 w 64"/>
                  <a:gd name="T23" fmla="*/ 30 h 107"/>
                  <a:gd name="T24" fmla="*/ 16 w 64"/>
                  <a:gd name="T25" fmla="*/ 4 h 107"/>
                  <a:gd name="T26" fmla="*/ 25 w 64"/>
                  <a:gd name="T27" fmla="*/ 0 h 107"/>
                  <a:gd name="T28" fmla="*/ 35 w 64"/>
                  <a:gd name="T29" fmla="*/ 2 h 107"/>
                  <a:gd name="T30" fmla="*/ 45 w 64"/>
                  <a:gd name="T31" fmla="*/ 7 h 107"/>
                  <a:gd name="T32" fmla="*/ 54 w 64"/>
                  <a:gd name="T33" fmla="*/ 13 h 107"/>
                  <a:gd name="T34" fmla="*/ 58 w 64"/>
                  <a:gd name="T35" fmla="*/ 17 h 107"/>
                  <a:gd name="T36" fmla="*/ 62 w 64"/>
                  <a:gd name="T37" fmla="*/ 19 h 107"/>
                  <a:gd name="T38" fmla="*/ 64 w 64"/>
                  <a:gd name="T39" fmla="*/ 23 h 107"/>
                  <a:gd name="T40" fmla="*/ 64 w 64"/>
                  <a:gd name="T41" fmla="*/ 28 h 1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107"/>
                  <a:gd name="T65" fmla="*/ 64 w 64"/>
                  <a:gd name="T66" fmla="*/ 107 h 10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107">
                    <a:moveTo>
                      <a:pt x="64" y="28"/>
                    </a:moveTo>
                    <a:lnTo>
                      <a:pt x="51" y="25"/>
                    </a:lnTo>
                    <a:lnTo>
                      <a:pt x="39" y="28"/>
                    </a:lnTo>
                    <a:lnTo>
                      <a:pt x="31" y="36"/>
                    </a:lnTo>
                    <a:lnTo>
                      <a:pt x="29" y="48"/>
                    </a:lnTo>
                    <a:lnTo>
                      <a:pt x="31" y="65"/>
                    </a:lnTo>
                    <a:lnTo>
                      <a:pt x="25" y="78"/>
                    </a:lnTo>
                    <a:lnTo>
                      <a:pt x="16" y="92"/>
                    </a:lnTo>
                    <a:lnTo>
                      <a:pt x="12" y="107"/>
                    </a:lnTo>
                    <a:lnTo>
                      <a:pt x="0" y="86"/>
                    </a:lnTo>
                    <a:lnTo>
                      <a:pt x="2" y="59"/>
                    </a:lnTo>
                    <a:lnTo>
                      <a:pt x="10" y="30"/>
                    </a:lnTo>
                    <a:lnTo>
                      <a:pt x="16" y="4"/>
                    </a:lnTo>
                    <a:lnTo>
                      <a:pt x="25" y="0"/>
                    </a:lnTo>
                    <a:lnTo>
                      <a:pt x="35" y="2"/>
                    </a:lnTo>
                    <a:lnTo>
                      <a:pt x="45" y="7"/>
                    </a:lnTo>
                    <a:lnTo>
                      <a:pt x="54" y="13"/>
                    </a:lnTo>
                    <a:lnTo>
                      <a:pt x="58" y="17"/>
                    </a:lnTo>
                    <a:lnTo>
                      <a:pt x="62" y="19"/>
                    </a:lnTo>
                    <a:lnTo>
                      <a:pt x="64" y="23"/>
                    </a:lnTo>
                    <a:lnTo>
                      <a:pt x="64" y="28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Freeform 80"/>
              <p:cNvSpPr>
                <a:spLocks/>
              </p:cNvSpPr>
              <p:nvPr/>
            </p:nvSpPr>
            <p:spPr bwMode="auto">
              <a:xfrm>
                <a:off x="2818" y="3237"/>
                <a:ext cx="31" cy="64"/>
              </a:xfrm>
              <a:custGeom>
                <a:avLst/>
                <a:gdLst>
                  <a:gd name="T0" fmla="*/ 29 w 31"/>
                  <a:gd name="T1" fmla="*/ 64 h 64"/>
                  <a:gd name="T2" fmla="*/ 19 w 31"/>
                  <a:gd name="T3" fmla="*/ 64 h 64"/>
                  <a:gd name="T4" fmla="*/ 8 w 31"/>
                  <a:gd name="T5" fmla="*/ 56 h 64"/>
                  <a:gd name="T6" fmla="*/ 2 w 31"/>
                  <a:gd name="T7" fmla="*/ 46 h 64"/>
                  <a:gd name="T8" fmla="*/ 0 w 31"/>
                  <a:gd name="T9" fmla="*/ 35 h 64"/>
                  <a:gd name="T10" fmla="*/ 8 w 31"/>
                  <a:gd name="T11" fmla="*/ 0 h 64"/>
                  <a:gd name="T12" fmla="*/ 27 w 31"/>
                  <a:gd name="T13" fmla="*/ 10 h 64"/>
                  <a:gd name="T14" fmla="*/ 31 w 31"/>
                  <a:gd name="T15" fmla="*/ 27 h 64"/>
                  <a:gd name="T16" fmla="*/ 29 w 31"/>
                  <a:gd name="T17" fmla="*/ 46 h 64"/>
                  <a:gd name="T18" fmla="*/ 29 w 31"/>
                  <a:gd name="T19" fmla="*/ 64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64"/>
                  <a:gd name="T32" fmla="*/ 31 w 31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64">
                    <a:moveTo>
                      <a:pt x="29" y="64"/>
                    </a:moveTo>
                    <a:lnTo>
                      <a:pt x="19" y="64"/>
                    </a:lnTo>
                    <a:lnTo>
                      <a:pt x="8" y="56"/>
                    </a:lnTo>
                    <a:lnTo>
                      <a:pt x="2" y="46"/>
                    </a:lnTo>
                    <a:lnTo>
                      <a:pt x="0" y="35"/>
                    </a:lnTo>
                    <a:lnTo>
                      <a:pt x="8" y="0"/>
                    </a:lnTo>
                    <a:lnTo>
                      <a:pt x="27" y="10"/>
                    </a:lnTo>
                    <a:lnTo>
                      <a:pt x="31" y="27"/>
                    </a:lnTo>
                    <a:lnTo>
                      <a:pt x="29" y="46"/>
                    </a:lnTo>
                    <a:lnTo>
                      <a:pt x="29" y="64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Freeform 81"/>
              <p:cNvSpPr>
                <a:spLocks/>
              </p:cNvSpPr>
              <p:nvPr/>
            </p:nvSpPr>
            <p:spPr bwMode="auto">
              <a:xfrm>
                <a:off x="2559" y="3239"/>
                <a:ext cx="130" cy="121"/>
              </a:xfrm>
              <a:custGeom>
                <a:avLst/>
                <a:gdLst>
                  <a:gd name="T0" fmla="*/ 130 w 130"/>
                  <a:gd name="T1" fmla="*/ 8 h 121"/>
                  <a:gd name="T2" fmla="*/ 122 w 130"/>
                  <a:gd name="T3" fmla="*/ 19 h 121"/>
                  <a:gd name="T4" fmla="*/ 110 w 130"/>
                  <a:gd name="T5" fmla="*/ 25 h 121"/>
                  <a:gd name="T6" fmla="*/ 97 w 130"/>
                  <a:gd name="T7" fmla="*/ 33 h 121"/>
                  <a:gd name="T8" fmla="*/ 83 w 130"/>
                  <a:gd name="T9" fmla="*/ 39 h 121"/>
                  <a:gd name="T10" fmla="*/ 89 w 130"/>
                  <a:gd name="T11" fmla="*/ 60 h 121"/>
                  <a:gd name="T12" fmla="*/ 91 w 130"/>
                  <a:gd name="T13" fmla="*/ 79 h 121"/>
                  <a:gd name="T14" fmla="*/ 89 w 130"/>
                  <a:gd name="T15" fmla="*/ 100 h 121"/>
                  <a:gd name="T16" fmla="*/ 83 w 130"/>
                  <a:gd name="T17" fmla="*/ 121 h 121"/>
                  <a:gd name="T18" fmla="*/ 70 w 130"/>
                  <a:gd name="T19" fmla="*/ 113 h 121"/>
                  <a:gd name="T20" fmla="*/ 68 w 130"/>
                  <a:gd name="T21" fmla="*/ 102 h 121"/>
                  <a:gd name="T22" fmla="*/ 68 w 130"/>
                  <a:gd name="T23" fmla="*/ 88 h 121"/>
                  <a:gd name="T24" fmla="*/ 64 w 130"/>
                  <a:gd name="T25" fmla="*/ 75 h 121"/>
                  <a:gd name="T26" fmla="*/ 60 w 130"/>
                  <a:gd name="T27" fmla="*/ 67 h 121"/>
                  <a:gd name="T28" fmla="*/ 56 w 130"/>
                  <a:gd name="T29" fmla="*/ 56 h 121"/>
                  <a:gd name="T30" fmla="*/ 52 w 130"/>
                  <a:gd name="T31" fmla="*/ 46 h 121"/>
                  <a:gd name="T32" fmla="*/ 41 w 130"/>
                  <a:gd name="T33" fmla="*/ 39 h 121"/>
                  <a:gd name="T34" fmla="*/ 33 w 130"/>
                  <a:gd name="T35" fmla="*/ 40 h 121"/>
                  <a:gd name="T36" fmla="*/ 27 w 130"/>
                  <a:gd name="T37" fmla="*/ 42 h 121"/>
                  <a:gd name="T38" fmla="*/ 19 w 130"/>
                  <a:gd name="T39" fmla="*/ 44 h 121"/>
                  <a:gd name="T40" fmla="*/ 12 w 130"/>
                  <a:gd name="T41" fmla="*/ 48 h 121"/>
                  <a:gd name="T42" fmla="*/ 8 w 130"/>
                  <a:gd name="T43" fmla="*/ 42 h 121"/>
                  <a:gd name="T44" fmla="*/ 2 w 130"/>
                  <a:gd name="T45" fmla="*/ 37 h 121"/>
                  <a:gd name="T46" fmla="*/ 0 w 130"/>
                  <a:gd name="T47" fmla="*/ 31 h 121"/>
                  <a:gd name="T48" fmla="*/ 2 w 130"/>
                  <a:gd name="T49" fmla="*/ 25 h 121"/>
                  <a:gd name="T50" fmla="*/ 106 w 130"/>
                  <a:gd name="T51" fmla="*/ 0 h 121"/>
                  <a:gd name="T52" fmla="*/ 130 w 130"/>
                  <a:gd name="T53" fmla="*/ 8 h 12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0"/>
                  <a:gd name="T82" fmla="*/ 0 h 121"/>
                  <a:gd name="T83" fmla="*/ 130 w 130"/>
                  <a:gd name="T84" fmla="*/ 121 h 12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0" h="121">
                    <a:moveTo>
                      <a:pt x="130" y="8"/>
                    </a:moveTo>
                    <a:lnTo>
                      <a:pt x="122" y="19"/>
                    </a:lnTo>
                    <a:lnTo>
                      <a:pt x="110" y="25"/>
                    </a:lnTo>
                    <a:lnTo>
                      <a:pt x="97" y="33"/>
                    </a:lnTo>
                    <a:lnTo>
                      <a:pt x="83" y="39"/>
                    </a:lnTo>
                    <a:lnTo>
                      <a:pt x="89" y="60"/>
                    </a:lnTo>
                    <a:lnTo>
                      <a:pt x="91" y="79"/>
                    </a:lnTo>
                    <a:lnTo>
                      <a:pt x="89" y="100"/>
                    </a:lnTo>
                    <a:lnTo>
                      <a:pt x="83" y="121"/>
                    </a:lnTo>
                    <a:lnTo>
                      <a:pt x="70" y="113"/>
                    </a:lnTo>
                    <a:lnTo>
                      <a:pt x="68" y="102"/>
                    </a:lnTo>
                    <a:lnTo>
                      <a:pt x="68" y="88"/>
                    </a:lnTo>
                    <a:lnTo>
                      <a:pt x="64" y="75"/>
                    </a:lnTo>
                    <a:lnTo>
                      <a:pt x="60" y="67"/>
                    </a:lnTo>
                    <a:lnTo>
                      <a:pt x="56" y="56"/>
                    </a:lnTo>
                    <a:lnTo>
                      <a:pt x="52" y="46"/>
                    </a:lnTo>
                    <a:lnTo>
                      <a:pt x="41" y="39"/>
                    </a:lnTo>
                    <a:lnTo>
                      <a:pt x="33" y="40"/>
                    </a:lnTo>
                    <a:lnTo>
                      <a:pt x="27" y="42"/>
                    </a:lnTo>
                    <a:lnTo>
                      <a:pt x="19" y="44"/>
                    </a:lnTo>
                    <a:lnTo>
                      <a:pt x="12" y="48"/>
                    </a:lnTo>
                    <a:lnTo>
                      <a:pt x="8" y="42"/>
                    </a:lnTo>
                    <a:lnTo>
                      <a:pt x="2" y="37"/>
                    </a:lnTo>
                    <a:lnTo>
                      <a:pt x="0" y="31"/>
                    </a:lnTo>
                    <a:lnTo>
                      <a:pt x="2" y="25"/>
                    </a:lnTo>
                    <a:lnTo>
                      <a:pt x="106" y="0"/>
                    </a:lnTo>
                    <a:lnTo>
                      <a:pt x="130" y="8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Freeform 82"/>
              <p:cNvSpPr>
                <a:spLocks/>
              </p:cNvSpPr>
              <p:nvPr/>
            </p:nvSpPr>
            <p:spPr bwMode="auto">
              <a:xfrm>
                <a:off x="2770" y="3285"/>
                <a:ext cx="25" cy="19"/>
              </a:xfrm>
              <a:custGeom>
                <a:avLst/>
                <a:gdLst>
                  <a:gd name="T0" fmla="*/ 23 w 25"/>
                  <a:gd name="T1" fmla="*/ 6 h 19"/>
                  <a:gd name="T2" fmla="*/ 25 w 25"/>
                  <a:gd name="T3" fmla="*/ 10 h 19"/>
                  <a:gd name="T4" fmla="*/ 23 w 25"/>
                  <a:gd name="T5" fmla="*/ 14 h 19"/>
                  <a:gd name="T6" fmla="*/ 17 w 25"/>
                  <a:gd name="T7" fmla="*/ 17 h 19"/>
                  <a:gd name="T8" fmla="*/ 15 w 25"/>
                  <a:gd name="T9" fmla="*/ 19 h 19"/>
                  <a:gd name="T10" fmla="*/ 4 w 25"/>
                  <a:gd name="T11" fmla="*/ 19 h 19"/>
                  <a:gd name="T12" fmla="*/ 0 w 25"/>
                  <a:gd name="T13" fmla="*/ 0 h 19"/>
                  <a:gd name="T14" fmla="*/ 7 w 25"/>
                  <a:gd name="T15" fmla="*/ 0 h 19"/>
                  <a:gd name="T16" fmla="*/ 13 w 25"/>
                  <a:gd name="T17" fmla="*/ 2 h 19"/>
                  <a:gd name="T18" fmla="*/ 17 w 25"/>
                  <a:gd name="T19" fmla="*/ 4 h 19"/>
                  <a:gd name="T20" fmla="*/ 23 w 25"/>
                  <a:gd name="T21" fmla="*/ 6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"/>
                  <a:gd name="T34" fmla="*/ 0 h 19"/>
                  <a:gd name="T35" fmla="*/ 25 w 2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" h="19">
                    <a:moveTo>
                      <a:pt x="23" y="6"/>
                    </a:moveTo>
                    <a:lnTo>
                      <a:pt x="25" y="10"/>
                    </a:lnTo>
                    <a:lnTo>
                      <a:pt x="23" y="14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4" y="1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3" y="2"/>
                    </a:lnTo>
                    <a:lnTo>
                      <a:pt x="17" y="4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Freeform 83"/>
              <p:cNvSpPr>
                <a:spLocks/>
              </p:cNvSpPr>
              <p:nvPr/>
            </p:nvSpPr>
            <p:spPr bwMode="auto">
              <a:xfrm>
                <a:off x="4690" y="3306"/>
                <a:ext cx="510" cy="69"/>
              </a:xfrm>
              <a:custGeom>
                <a:avLst/>
                <a:gdLst>
                  <a:gd name="T0" fmla="*/ 510 w 510"/>
                  <a:gd name="T1" fmla="*/ 14 h 69"/>
                  <a:gd name="T2" fmla="*/ 485 w 510"/>
                  <a:gd name="T3" fmla="*/ 8 h 69"/>
                  <a:gd name="T4" fmla="*/ 460 w 510"/>
                  <a:gd name="T5" fmla="*/ 4 h 69"/>
                  <a:gd name="T6" fmla="*/ 431 w 510"/>
                  <a:gd name="T7" fmla="*/ 4 h 69"/>
                  <a:gd name="T8" fmla="*/ 404 w 510"/>
                  <a:gd name="T9" fmla="*/ 6 h 69"/>
                  <a:gd name="T10" fmla="*/ 375 w 510"/>
                  <a:gd name="T11" fmla="*/ 10 h 69"/>
                  <a:gd name="T12" fmla="*/ 348 w 510"/>
                  <a:gd name="T13" fmla="*/ 16 h 69"/>
                  <a:gd name="T14" fmla="*/ 319 w 510"/>
                  <a:gd name="T15" fmla="*/ 23 h 69"/>
                  <a:gd name="T16" fmla="*/ 294 w 510"/>
                  <a:gd name="T17" fmla="*/ 29 h 69"/>
                  <a:gd name="T18" fmla="*/ 263 w 510"/>
                  <a:gd name="T19" fmla="*/ 19 h 69"/>
                  <a:gd name="T20" fmla="*/ 236 w 510"/>
                  <a:gd name="T21" fmla="*/ 17 h 69"/>
                  <a:gd name="T22" fmla="*/ 207 w 510"/>
                  <a:gd name="T23" fmla="*/ 23 h 69"/>
                  <a:gd name="T24" fmla="*/ 180 w 510"/>
                  <a:gd name="T25" fmla="*/ 31 h 69"/>
                  <a:gd name="T26" fmla="*/ 151 w 510"/>
                  <a:gd name="T27" fmla="*/ 39 h 69"/>
                  <a:gd name="T28" fmla="*/ 124 w 510"/>
                  <a:gd name="T29" fmla="*/ 46 h 69"/>
                  <a:gd name="T30" fmla="*/ 93 w 510"/>
                  <a:gd name="T31" fmla="*/ 48 h 69"/>
                  <a:gd name="T32" fmla="*/ 62 w 510"/>
                  <a:gd name="T33" fmla="*/ 42 h 69"/>
                  <a:gd name="T34" fmla="*/ 51 w 510"/>
                  <a:gd name="T35" fmla="*/ 42 h 69"/>
                  <a:gd name="T36" fmla="*/ 41 w 510"/>
                  <a:gd name="T37" fmla="*/ 48 h 69"/>
                  <a:gd name="T38" fmla="*/ 33 w 510"/>
                  <a:gd name="T39" fmla="*/ 56 h 69"/>
                  <a:gd name="T40" fmla="*/ 25 w 510"/>
                  <a:gd name="T41" fmla="*/ 63 h 69"/>
                  <a:gd name="T42" fmla="*/ 18 w 510"/>
                  <a:gd name="T43" fmla="*/ 67 h 69"/>
                  <a:gd name="T44" fmla="*/ 12 w 510"/>
                  <a:gd name="T45" fmla="*/ 69 h 69"/>
                  <a:gd name="T46" fmla="*/ 6 w 510"/>
                  <a:gd name="T47" fmla="*/ 63 h 69"/>
                  <a:gd name="T48" fmla="*/ 0 w 510"/>
                  <a:gd name="T49" fmla="*/ 50 h 69"/>
                  <a:gd name="T50" fmla="*/ 16 w 510"/>
                  <a:gd name="T51" fmla="*/ 46 h 69"/>
                  <a:gd name="T52" fmla="*/ 31 w 510"/>
                  <a:gd name="T53" fmla="*/ 42 h 69"/>
                  <a:gd name="T54" fmla="*/ 49 w 510"/>
                  <a:gd name="T55" fmla="*/ 40 h 69"/>
                  <a:gd name="T56" fmla="*/ 66 w 510"/>
                  <a:gd name="T57" fmla="*/ 37 h 69"/>
                  <a:gd name="T58" fmla="*/ 83 w 510"/>
                  <a:gd name="T59" fmla="*/ 37 h 69"/>
                  <a:gd name="T60" fmla="*/ 99 w 510"/>
                  <a:gd name="T61" fmla="*/ 35 h 69"/>
                  <a:gd name="T62" fmla="*/ 116 w 510"/>
                  <a:gd name="T63" fmla="*/ 35 h 69"/>
                  <a:gd name="T64" fmla="*/ 132 w 510"/>
                  <a:gd name="T65" fmla="*/ 37 h 69"/>
                  <a:gd name="T66" fmla="*/ 151 w 510"/>
                  <a:gd name="T67" fmla="*/ 31 h 69"/>
                  <a:gd name="T68" fmla="*/ 172 w 510"/>
                  <a:gd name="T69" fmla="*/ 25 h 69"/>
                  <a:gd name="T70" fmla="*/ 190 w 510"/>
                  <a:gd name="T71" fmla="*/ 21 h 69"/>
                  <a:gd name="T72" fmla="*/ 211 w 510"/>
                  <a:gd name="T73" fmla="*/ 17 h 69"/>
                  <a:gd name="T74" fmla="*/ 232 w 510"/>
                  <a:gd name="T75" fmla="*/ 14 h 69"/>
                  <a:gd name="T76" fmla="*/ 253 w 510"/>
                  <a:gd name="T77" fmla="*/ 10 h 69"/>
                  <a:gd name="T78" fmla="*/ 273 w 510"/>
                  <a:gd name="T79" fmla="*/ 8 h 69"/>
                  <a:gd name="T80" fmla="*/ 294 w 510"/>
                  <a:gd name="T81" fmla="*/ 4 h 69"/>
                  <a:gd name="T82" fmla="*/ 315 w 510"/>
                  <a:gd name="T83" fmla="*/ 2 h 69"/>
                  <a:gd name="T84" fmla="*/ 335 w 510"/>
                  <a:gd name="T85" fmla="*/ 2 h 69"/>
                  <a:gd name="T86" fmla="*/ 358 w 510"/>
                  <a:gd name="T87" fmla="*/ 0 h 69"/>
                  <a:gd name="T88" fmla="*/ 379 w 510"/>
                  <a:gd name="T89" fmla="*/ 0 h 69"/>
                  <a:gd name="T90" fmla="*/ 402 w 510"/>
                  <a:gd name="T91" fmla="*/ 0 h 69"/>
                  <a:gd name="T92" fmla="*/ 423 w 510"/>
                  <a:gd name="T93" fmla="*/ 0 h 69"/>
                  <a:gd name="T94" fmla="*/ 445 w 510"/>
                  <a:gd name="T95" fmla="*/ 0 h 69"/>
                  <a:gd name="T96" fmla="*/ 466 w 510"/>
                  <a:gd name="T97" fmla="*/ 0 h 69"/>
                  <a:gd name="T98" fmla="*/ 510 w 510"/>
                  <a:gd name="T99" fmla="*/ 14 h 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10"/>
                  <a:gd name="T151" fmla="*/ 0 h 69"/>
                  <a:gd name="T152" fmla="*/ 510 w 510"/>
                  <a:gd name="T153" fmla="*/ 69 h 6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10" h="69">
                    <a:moveTo>
                      <a:pt x="510" y="14"/>
                    </a:moveTo>
                    <a:lnTo>
                      <a:pt x="485" y="8"/>
                    </a:lnTo>
                    <a:lnTo>
                      <a:pt x="460" y="4"/>
                    </a:lnTo>
                    <a:lnTo>
                      <a:pt x="431" y="4"/>
                    </a:lnTo>
                    <a:lnTo>
                      <a:pt x="404" y="6"/>
                    </a:lnTo>
                    <a:lnTo>
                      <a:pt x="375" y="10"/>
                    </a:lnTo>
                    <a:lnTo>
                      <a:pt x="348" y="16"/>
                    </a:lnTo>
                    <a:lnTo>
                      <a:pt x="319" y="23"/>
                    </a:lnTo>
                    <a:lnTo>
                      <a:pt x="294" y="29"/>
                    </a:lnTo>
                    <a:lnTo>
                      <a:pt x="263" y="19"/>
                    </a:lnTo>
                    <a:lnTo>
                      <a:pt x="236" y="17"/>
                    </a:lnTo>
                    <a:lnTo>
                      <a:pt x="207" y="23"/>
                    </a:lnTo>
                    <a:lnTo>
                      <a:pt x="180" y="31"/>
                    </a:lnTo>
                    <a:lnTo>
                      <a:pt x="151" y="39"/>
                    </a:lnTo>
                    <a:lnTo>
                      <a:pt x="124" y="46"/>
                    </a:lnTo>
                    <a:lnTo>
                      <a:pt x="93" y="48"/>
                    </a:lnTo>
                    <a:lnTo>
                      <a:pt x="62" y="42"/>
                    </a:lnTo>
                    <a:lnTo>
                      <a:pt x="51" y="42"/>
                    </a:lnTo>
                    <a:lnTo>
                      <a:pt x="41" y="48"/>
                    </a:lnTo>
                    <a:lnTo>
                      <a:pt x="33" y="56"/>
                    </a:lnTo>
                    <a:lnTo>
                      <a:pt x="25" y="63"/>
                    </a:lnTo>
                    <a:lnTo>
                      <a:pt x="18" y="67"/>
                    </a:lnTo>
                    <a:lnTo>
                      <a:pt x="12" y="69"/>
                    </a:lnTo>
                    <a:lnTo>
                      <a:pt x="6" y="63"/>
                    </a:lnTo>
                    <a:lnTo>
                      <a:pt x="0" y="50"/>
                    </a:lnTo>
                    <a:lnTo>
                      <a:pt x="16" y="46"/>
                    </a:lnTo>
                    <a:lnTo>
                      <a:pt x="31" y="42"/>
                    </a:lnTo>
                    <a:lnTo>
                      <a:pt x="49" y="40"/>
                    </a:lnTo>
                    <a:lnTo>
                      <a:pt x="66" y="37"/>
                    </a:lnTo>
                    <a:lnTo>
                      <a:pt x="83" y="37"/>
                    </a:lnTo>
                    <a:lnTo>
                      <a:pt x="99" y="35"/>
                    </a:lnTo>
                    <a:lnTo>
                      <a:pt x="116" y="35"/>
                    </a:lnTo>
                    <a:lnTo>
                      <a:pt x="132" y="37"/>
                    </a:lnTo>
                    <a:lnTo>
                      <a:pt x="151" y="31"/>
                    </a:lnTo>
                    <a:lnTo>
                      <a:pt x="172" y="25"/>
                    </a:lnTo>
                    <a:lnTo>
                      <a:pt x="190" y="21"/>
                    </a:lnTo>
                    <a:lnTo>
                      <a:pt x="211" y="17"/>
                    </a:lnTo>
                    <a:lnTo>
                      <a:pt x="232" y="14"/>
                    </a:lnTo>
                    <a:lnTo>
                      <a:pt x="253" y="10"/>
                    </a:lnTo>
                    <a:lnTo>
                      <a:pt x="273" y="8"/>
                    </a:lnTo>
                    <a:lnTo>
                      <a:pt x="294" y="4"/>
                    </a:lnTo>
                    <a:lnTo>
                      <a:pt x="315" y="2"/>
                    </a:lnTo>
                    <a:lnTo>
                      <a:pt x="335" y="2"/>
                    </a:lnTo>
                    <a:lnTo>
                      <a:pt x="358" y="0"/>
                    </a:lnTo>
                    <a:lnTo>
                      <a:pt x="379" y="0"/>
                    </a:lnTo>
                    <a:lnTo>
                      <a:pt x="402" y="0"/>
                    </a:lnTo>
                    <a:lnTo>
                      <a:pt x="423" y="0"/>
                    </a:lnTo>
                    <a:lnTo>
                      <a:pt x="445" y="0"/>
                    </a:lnTo>
                    <a:lnTo>
                      <a:pt x="466" y="0"/>
                    </a:lnTo>
                    <a:lnTo>
                      <a:pt x="510" y="14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Freeform 84"/>
              <p:cNvSpPr>
                <a:spLocks/>
              </p:cNvSpPr>
              <p:nvPr/>
            </p:nvSpPr>
            <p:spPr bwMode="auto">
              <a:xfrm>
                <a:off x="4120" y="3306"/>
                <a:ext cx="248" cy="56"/>
              </a:xfrm>
              <a:custGeom>
                <a:avLst/>
                <a:gdLst>
                  <a:gd name="T0" fmla="*/ 217 w 248"/>
                  <a:gd name="T1" fmla="*/ 0 h 56"/>
                  <a:gd name="T2" fmla="*/ 226 w 248"/>
                  <a:gd name="T3" fmla="*/ 0 h 56"/>
                  <a:gd name="T4" fmla="*/ 234 w 248"/>
                  <a:gd name="T5" fmla="*/ 2 h 56"/>
                  <a:gd name="T6" fmla="*/ 240 w 248"/>
                  <a:gd name="T7" fmla="*/ 4 h 56"/>
                  <a:gd name="T8" fmla="*/ 248 w 248"/>
                  <a:gd name="T9" fmla="*/ 6 h 56"/>
                  <a:gd name="T10" fmla="*/ 238 w 248"/>
                  <a:gd name="T11" fmla="*/ 10 h 56"/>
                  <a:gd name="T12" fmla="*/ 230 w 248"/>
                  <a:gd name="T13" fmla="*/ 16 h 56"/>
                  <a:gd name="T14" fmla="*/ 221 w 248"/>
                  <a:gd name="T15" fmla="*/ 23 h 56"/>
                  <a:gd name="T16" fmla="*/ 215 w 248"/>
                  <a:gd name="T17" fmla="*/ 29 h 56"/>
                  <a:gd name="T18" fmla="*/ 207 w 248"/>
                  <a:gd name="T19" fmla="*/ 35 h 56"/>
                  <a:gd name="T20" fmla="*/ 199 w 248"/>
                  <a:gd name="T21" fmla="*/ 39 h 56"/>
                  <a:gd name="T22" fmla="*/ 186 w 248"/>
                  <a:gd name="T23" fmla="*/ 39 h 56"/>
                  <a:gd name="T24" fmla="*/ 172 w 248"/>
                  <a:gd name="T25" fmla="*/ 33 h 56"/>
                  <a:gd name="T26" fmla="*/ 159 w 248"/>
                  <a:gd name="T27" fmla="*/ 23 h 56"/>
                  <a:gd name="T28" fmla="*/ 147 w 248"/>
                  <a:gd name="T29" fmla="*/ 19 h 56"/>
                  <a:gd name="T30" fmla="*/ 134 w 248"/>
                  <a:gd name="T31" fmla="*/ 21 h 56"/>
                  <a:gd name="T32" fmla="*/ 122 w 248"/>
                  <a:gd name="T33" fmla="*/ 27 h 56"/>
                  <a:gd name="T34" fmla="*/ 110 w 248"/>
                  <a:gd name="T35" fmla="*/ 33 h 56"/>
                  <a:gd name="T36" fmla="*/ 97 w 248"/>
                  <a:gd name="T37" fmla="*/ 35 h 56"/>
                  <a:gd name="T38" fmla="*/ 83 w 248"/>
                  <a:gd name="T39" fmla="*/ 35 h 56"/>
                  <a:gd name="T40" fmla="*/ 68 w 248"/>
                  <a:gd name="T41" fmla="*/ 29 h 56"/>
                  <a:gd name="T42" fmla="*/ 20 w 248"/>
                  <a:gd name="T43" fmla="*/ 56 h 56"/>
                  <a:gd name="T44" fmla="*/ 12 w 248"/>
                  <a:gd name="T45" fmla="*/ 52 h 56"/>
                  <a:gd name="T46" fmla="*/ 6 w 248"/>
                  <a:gd name="T47" fmla="*/ 46 h 56"/>
                  <a:gd name="T48" fmla="*/ 2 w 248"/>
                  <a:gd name="T49" fmla="*/ 39 h 56"/>
                  <a:gd name="T50" fmla="*/ 0 w 248"/>
                  <a:gd name="T51" fmla="*/ 31 h 56"/>
                  <a:gd name="T52" fmla="*/ 14 w 248"/>
                  <a:gd name="T53" fmla="*/ 27 h 56"/>
                  <a:gd name="T54" fmla="*/ 27 w 248"/>
                  <a:gd name="T55" fmla="*/ 23 h 56"/>
                  <a:gd name="T56" fmla="*/ 41 w 248"/>
                  <a:gd name="T57" fmla="*/ 19 h 56"/>
                  <a:gd name="T58" fmla="*/ 54 w 248"/>
                  <a:gd name="T59" fmla="*/ 14 h 56"/>
                  <a:gd name="T60" fmla="*/ 68 w 248"/>
                  <a:gd name="T61" fmla="*/ 10 h 56"/>
                  <a:gd name="T62" fmla="*/ 83 w 248"/>
                  <a:gd name="T63" fmla="*/ 8 h 56"/>
                  <a:gd name="T64" fmla="*/ 97 w 248"/>
                  <a:gd name="T65" fmla="*/ 6 h 56"/>
                  <a:gd name="T66" fmla="*/ 114 w 248"/>
                  <a:gd name="T67" fmla="*/ 8 h 56"/>
                  <a:gd name="T68" fmla="*/ 126 w 248"/>
                  <a:gd name="T69" fmla="*/ 4 h 56"/>
                  <a:gd name="T70" fmla="*/ 139 w 248"/>
                  <a:gd name="T71" fmla="*/ 4 h 56"/>
                  <a:gd name="T72" fmla="*/ 151 w 248"/>
                  <a:gd name="T73" fmla="*/ 6 h 56"/>
                  <a:gd name="T74" fmla="*/ 165 w 248"/>
                  <a:gd name="T75" fmla="*/ 10 h 56"/>
                  <a:gd name="T76" fmla="*/ 180 w 248"/>
                  <a:gd name="T77" fmla="*/ 14 h 56"/>
                  <a:gd name="T78" fmla="*/ 192 w 248"/>
                  <a:gd name="T79" fmla="*/ 14 h 56"/>
                  <a:gd name="T80" fmla="*/ 205 w 248"/>
                  <a:gd name="T81" fmla="*/ 10 h 56"/>
                  <a:gd name="T82" fmla="*/ 217 w 248"/>
                  <a:gd name="T83" fmla="*/ 0 h 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8"/>
                  <a:gd name="T127" fmla="*/ 0 h 56"/>
                  <a:gd name="T128" fmla="*/ 248 w 248"/>
                  <a:gd name="T129" fmla="*/ 56 h 5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8" h="56">
                    <a:moveTo>
                      <a:pt x="217" y="0"/>
                    </a:moveTo>
                    <a:lnTo>
                      <a:pt x="226" y="0"/>
                    </a:lnTo>
                    <a:lnTo>
                      <a:pt x="234" y="2"/>
                    </a:lnTo>
                    <a:lnTo>
                      <a:pt x="240" y="4"/>
                    </a:lnTo>
                    <a:lnTo>
                      <a:pt x="248" y="6"/>
                    </a:lnTo>
                    <a:lnTo>
                      <a:pt x="238" y="10"/>
                    </a:lnTo>
                    <a:lnTo>
                      <a:pt x="230" y="16"/>
                    </a:lnTo>
                    <a:lnTo>
                      <a:pt x="221" y="23"/>
                    </a:lnTo>
                    <a:lnTo>
                      <a:pt x="215" y="29"/>
                    </a:lnTo>
                    <a:lnTo>
                      <a:pt x="207" y="35"/>
                    </a:lnTo>
                    <a:lnTo>
                      <a:pt x="199" y="39"/>
                    </a:lnTo>
                    <a:lnTo>
                      <a:pt x="186" y="39"/>
                    </a:lnTo>
                    <a:lnTo>
                      <a:pt x="172" y="33"/>
                    </a:lnTo>
                    <a:lnTo>
                      <a:pt x="159" y="23"/>
                    </a:lnTo>
                    <a:lnTo>
                      <a:pt x="147" y="19"/>
                    </a:lnTo>
                    <a:lnTo>
                      <a:pt x="134" y="21"/>
                    </a:lnTo>
                    <a:lnTo>
                      <a:pt x="122" y="27"/>
                    </a:lnTo>
                    <a:lnTo>
                      <a:pt x="110" y="33"/>
                    </a:lnTo>
                    <a:lnTo>
                      <a:pt x="97" y="35"/>
                    </a:lnTo>
                    <a:lnTo>
                      <a:pt x="83" y="35"/>
                    </a:lnTo>
                    <a:lnTo>
                      <a:pt x="68" y="29"/>
                    </a:lnTo>
                    <a:lnTo>
                      <a:pt x="20" y="56"/>
                    </a:lnTo>
                    <a:lnTo>
                      <a:pt x="12" y="52"/>
                    </a:lnTo>
                    <a:lnTo>
                      <a:pt x="6" y="46"/>
                    </a:lnTo>
                    <a:lnTo>
                      <a:pt x="2" y="39"/>
                    </a:lnTo>
                    <a:lnTo>
                      <a:pt x="0" y="31"/>
                    </a:lnTo>
                    <a:lnTo>
                      <a:pt x="14" y="27"/>
                    </a:lnTo>
                    <a:lnTo>
                      <a:pt x="27" y="23"/>
                    </a:lnTo>
                    <a:lnTo>
                      <a:pt x="41" y="19"/>
                    </a:lnTo>
                    <a:lnTo>
                      <a:pt x="54" y="14"/>
                    </a:lnTo>
                    <a:lnTo>
                      <a:pt x="68" y="10"/>
                    </a:lnTo>
                    <a:lnTo>
                      <a:pt x="83" y="8"/>
                    </a:lnTo>
                    <a:lnTo>
                      <a:pt x="97" y="6"/>
                    </a:lnTo>
                    <a:lnTo>
                      <a:pt x="114" y="8"/>
                    </a:lnTo>
                    <a:lnTo>
                      <a:pt x="126" y="4"/>
                    </a:lnTo>
                    <a:lnTo>
                      <a:pt x="139" y="4"/>
                    </a:lnTo>
                    <a:lnTo>
                      <a:pt x="151" y="6"/>
                    </a:lnTo>
                    <a:lnTo>
                      <a:pt x="165" y="10"/>
                    </a:lnTo>
                    <a:lnTo>
                      <a:pt x="180" y="14"/>
                    </a:lnTo>
                    <a:lnTo>
                      <a:pt x="192" y="14"/>
                    </a:lnTo>
                    <a:lnTo>
                      <a:pt x="205" y="10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Freeform 85"/>
              <p:cNvSpPr>
                <a:spLocks/>
              </p:cNvSpPr>
              <p:nvPr/>
            </p:nvSpPr>
            <p:spPr bwMode="auto">
              <a:xfrm>
                <a:off x="4281" y="3360"/>
                <a:ext cx="338" cy="90"/>
              </a:xfrm>
              <a:custGeom>
                <a:avLst/>
                <a:gdLst>
                  <a:gd name="T0" fmla="*/ 338 w 338"/>
                  <a:gd name="T1" fmla="*/ 2 h 90"/>
                  <a:gd name="T2" fmla="*/ 322 w 338"/>
                  <a:gd name="T3" fmla="*/ 2 h 90"/>
                  <a:gd name="T4" fmla="*/ 307 w 338"/>
                  <a:gd name="T5" fmla="*/ 4 h 90"/>
                  <a:gd name="T6" fmla="*/ 293 w 338"/>
                  <a:gd name="T7" fmla="*/ 7 h 90"/>
                  <a:gd name="T8" fmla="*/ 280 w 338"/>
                  <a:gd name="T9" fmla="*/ 13 h 90"/>
                  <a:gd name="T10" fmla="*/ 268 w 338"/>
                  <a:gd name="T11" fmla="*/ 19 h 90"/>
                  <a:gd name="T12" fmla="*/ 253 w 338"/>
                  <a:gd name="T13" fmla="*/ 25 h 90"/>
                  <a:gd name="T14" fmla="*/ 239 w 338"/>
                  <a:gd name="T15" fmla="*/ 27 h 90"/>
                  <a:gd name="T16" fmla="*/ 224 w 338"/>
                  <a:gd name="T17" fmla="*/ 27 h 90"/>
                  <a:gd name="T18" fmla="*/ 208 w 338"/>
                  <a:gd name="T19" fmla="*/ 30 h 90"/>
                  <a:gd name="T20" fmla="*/ 193 w 338"/>
                  <a:gd name="T21" fmla="*/ 32 h 90"/>
                  <a:gd name="T22" fmla="*/ 177 w 338"/>
                  <a:gd name="T23" fmla="*/ 34 h 90"/>
                  <a:gd name="T24" fmla="*/ 162 w 338"/>
                  <a:gd name="T25" fmla="*/ 36 h 90"/>
                  <a:gd name="T26" fmla="*/ 145 w 338"/>
                  <a:gd name="T27" fmla="*/ 40 h 90"/>
                  <a:gd name="T28" fmla="*/ 131 w 338"/>
                  <a:gd name="T29" fmla="*/ 46 h 90"/>
                  <a:gd name="T30" fmla="*/ 116 w 338"/>
                  <a:gd name="T31" fmla="*/ 51 h 90"/>
                  <a:gd name="T32" fmla="*/ 104 w 338"/>
                  <a:gd name="T33" fmla="*/ 59 h 90"/>
                  <a:gd name="T34" fmla="*/ 89 w 338"/>
                  <a:gd name="T35" fmla="*/ 55 h 90"/>
                  <a:gd name="T36" fmla="*/ 77 w 338"/>
                  <a:gd name="T37" fmla="*/ 55 h 90"/>
                  <a:gd name="T38" fmla="*/ 65 w 338"/>
                  <a:gd name="T39" fmla="*/ 57 h 90"/>
                  <a:gd name="T40" fmla="*/ 54 w 338"/>
                  <a:gd name="T41" fmla="*/ 63 h 90"/>
                  <a:gd name="T42" fmla="*/ 44 w 338"/>
                  <a:gd name="T43" fmla="*/ 69 h 90"/>
                  <a:gd name="T44" fmla="*/ 36 w 338"/>
                  <a:gd name="T45" fmla="*/ 76 h 90"/>
                  <a:gd name="T46" fmla="*/ 27 w 338"/>
                  <a:gd name="T47" fmla="*/ 82 h 90"/>
                  <a:gd name="T48" fmla="*/ 19 w 338"/>
                  <a:gd name="T49" fmla="*/ 90 h 90"/>
                  <a:gd name="T50" fmla="*/ 11 w 338"/>
                  <a:gd name="T51" fmla="*/ 90 h 90"/>
                  <a:gd name="T52" fmla="*/ 7 w 338"/>
                  <a:gd name="T53" fmla="*/ 84 h 90"/>
                  <a:gd name="T54" fmla="*/ 4 w 338"/>
                  <a:gd name="T55" fmla="*/ 78 h 90"/>
                  <a:gd name="T56" fmla="*/ 0 w 338"/>
                  <a:gd name="T57" fmla="*/ 72 h 90"/>
                  <a:gd name="T58" fmla="*/ 15 w 338"/>
                  <a:gd name="T59" fmla="*/ 57 h 90"/>
                  <a:gd name="T60" fmla="*/ 33 w 338"/>
                  <a:gd name="T61" fmla="*/ 46 h 90"/>
                  <a:gd name="T62" fmla="*/ 54 w 338"/>
                  <a:gd name="T63" fmla="*/ 40 h 90"/>
                  <a:gd name="T64" fmla="*/ 77 w 338"/>
                  <a:gd name="T65" fmla="*/ 36 h 90"/>
                  <a:gd name="T66" fmla="*/ 102 w 338"/>
                  <a:gd name="T67" fmla="*/ 34 h 90"/>
                  <a:gd name="T68" fmla="*/ 125 w 338"/>
                  <a:gd name="T69" fmla="*/ 30 h 90"/>
                  <a:gd name="T70" fmla="*/ 150 w 338"/>
                  <a:gd name="T71" fmla="*/ 27 h 90"/>
                  <a:gd name="T72" fmla="*/ 170 w 338"/>
                  <a:gd name="T73" fmla="*/ 21 h 90"/>
                  <a:gd name="T74" fmla="*/ 193 w 338"/>
                  <a:gd name="T75" fmla="*/ 21 h 90"/>
                  <a:gd name="T76" fmla="*/ 214 w 338"/>
                  <a:gd name="T77" fmla="*/ 17 h 90"/>
                  <a:gd name="T78" fmla="*/ 235 w 338"/>
                  <a:gd name="T79" fmla="*/ 13 h 90"/>
                  <a:gd name="T80" fmla="*/ 255 w 338"/>
                  <a:gd name="T81" fmla="*/ 7 h 90"/>
                  <a:gd name="T82" fmla="*/ 274 w 338"/>
                  <a:gd name="T83" fmla="*/ 4 h 90"/>
                  <a:gd name="T84" fmla="*/ 295 w 338"/>
                  <a:gd name="T85" fmla="*/ 0 h 90"/>
                  <a:gd name="T86" fmla="*/ 315 w 338"/>
                  <a:gd name="T87" fmla="*/ 0 h 90"/>
                  <a:gd name="T88" fmla="*/ 338 w 338"/>
                  <a:gd name="T89" fmla="*/ 2 h 9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38"/>
                  <a:gd name="T136" fmla="*/ 0 h 90"/>
                  <a:gd name="T137" fmla="*/ 338 w 338"/>
                  <a:gd name="T138" fmla="*/ 90 h 9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38" h="90">
                    <a:moveTo>
                      <a:pt x="338" y="2"/>
                    </a:moveTo>
                    <a:lnTo>
                      <a:pt x="322" y="2"/>
                    </a:lnTo>
                    <a:lnTo>
                      <a:pt x="307" y="4"/>
                    </a:lnTo>
                    <a:lnTo>
                      <a:pt x="293" y="7"/>
                    </a:lnTo>
                    <a:lnTo>
                      <a:pt x="280" y="13"/>
                    </a:lnTo>
                    <a:lnTo>
                      <a:pt x="268" y="19"/>
                    </a:lnTo>
                    <a:lnTo>
                      <a:pt x="253" y="25"/>
                    </a:lnTo>
                    <a:lnTo>
                      <a:pt x="239" y="27"/>
                    </a:lnTo>
                    <a:lnTo>
                      <a:pt x="224" y="27"/>
                    </a:lnTo>
                    <a:lnTo>
                      <a:pt x="208" y="30"/>
                    </a:lnTo>
                    <a:lnTo>
                      <a:pt x="193" y="32"/>
                    </a:lnTo>
                    <a:lnTo>
                      <a:pt x="177" y="34"/>
                    </a:lnTo>
                    <a:lnTo>
                      <a:pt x="162" y="36"/>
                    </a:lnTo>
                    <a:lnTo>
                      <a:pt x="145" y="40"/>
                    </a:lnTo>
                    <a:lnTo>
                      <a:pt x="131" y="46"/>
                    </a:lnTo>
                    <a:lnTo>
                      <a:pt x="116" y="51"/>
                    </a:lnTo>
                    <a:lnTo>
                      <a:pt x="104" y="59"/>
                    </a:lnTo>
                    <a:lnTo>
                      <a:pt x="89" y="55"/>
                    </a:lnTo>
                    <a:lnTo>
                      <a:pt x="77" y="55"/>
                    </a:lnTo>
                    <a:lnTo>
                      <a:pt x="65" y="57"/>
                    </a:lnTo>
                    <a:lnTo>
                      <a:pt x="54" y="63"/>
                    </a:lnTo>
                    <a:lnTo>
                      <a:pt x="44" y="69"/>
                    </a:lnTo>
                    <a:lnTo>
                      <a:pt x="36" y="76"/>
                    </a:lnTo>
                    <a:lnTo>
                      <a:pt x="27" y="82"/>
                    </a:lnTo>
                    <a:lnTo>
                      <a:pt x="19" y="90"/>
                    </a:lnTo>
                    <a:lnTo>
                      <a:pt x="11" y="90"/>
                    </a:lnTo>
                    <a:lnTo>
                      <a:pt x="7" y="84"/>
                    </a:lnTo>
                    <a:lnTo>
                      <a:pt x="4" y="78"/>
                    </a:lnTo>
                    <a:lnTo>
                      <a:pt x="0" y="72"/>
                    </a:lnTo>
                    <a:lnTo>
                      <a:pt x="15" y="57"/>
                    </a:lnTo>
                    <a:lnTo>
                      <a:pt x="33" y="46"/>
                    </a:lnTo>
                    <a:lnTo>
                      <a:pt x="54" y="40"/>
                    </a:lnTo>
                    <a:lnTo>
                      <a:pt x="77" y="36"/>
                    </a:lnTo>
                    <a:lnTo>
                      <a:pt x="102" y="34"/>
                    </a:lnTo>
                    <a:lnTo>
                      <a:pt x="125" y="30"/>
                    </a:lnTo>
                    <a:lnTo>
                      <a:pt x="150" y="27"/>
                    </a:lnTo>
                    <a:lnTo>
                      <a:pt x="170" y="21"/>
                    </a:lnTo>
                    <a:lnTo>
                      <a:pt x="193" y="21"/>
                    </a:lnTo>
                    <a:lnTo>
                      <a:pt x="214" y="17"/>
                    </a:lnTo>
                    <a:lnTo>
                      <a:pt x="235" y="13"/>
                    </a:lnTo>
                    <a:lnTo>
                      <a:pt x="255" y="7"/>
                    </a:lnTo>
                    <a:lnTo>
                      <a:pt x="274" y="4"/>
                    </a:lnTo>
                    <a:lnTo>
                      <a:pt x="295" y="0"/>
                    </a:lnTo>
                    <a:lnTo>
                      <a:pt x="315" y="0"/>
                    </a:lnTo>
                    <a:lnTo>
                      <a:pt x="338" y="2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Freeform 86"/>
              <p:cNvSpPr>
                <a:spLocks/>
              </p:cNvSpPr>
              <p:nvPr/>
            </p:nvSpPr>
            <p:spPr bwMode="auto">
              <a:xfrm>
                <a:off x="3832" y="3367"/>
                <a:ext cx="45" cy="10"/>
              </a:xfrm>
              <a:custGeom>
                <a:avLst/>
                <a:gdLst>
                  <a:gd name="T0" fmla="*/ 45 w 45"/>
                  <a:gd name="T1" fmla="*/ 0 h 10"/>
                  <a:gd name="T2" fmla="*/ 41 w 45"/>
                  <a:gd name="T3" fmla="*/ 2 h 10"/>
                  <a:gd name="T4" fmla="*/ 41 w 45"/>
                  <a:gd name="T5" fmla="*/ 4 h 10"/>
                  <a:gd name="T6" fmla="*/ 41 w 45"/>
                  <a:gd name="T7" fmla="*/ 6 h 10"/>
                  <a:gd name="T8" fmla="*/ 41 w 45"/>
                  <a:gd name="T9" fmla="*/ 8 h 10"/>
                  <a:gd name="T10" fmla="*/ 31 w 45"/>
                  <a:gd name="T11" fmla="*/ 10 h 10"/>
                  <a:gd name="T12" fmla="*/ 20 w 45"/>
                  <a:gd name="T13" fmla="*/ 10 h 10"/>
                  <a:gd name="T14" fmla="*/ 10 w 45"/>
                  <a:gd name="T15" fmla="*/ 6 h 10"/>
                  <a:gd name="T16" fmla="*/ 0 w 45"/>
                  <a:gd name="T17" fmla="*/ 2 h 10"/>
                  <a:gd name="T18" fmla="*/ 8 w 45"/>
                  <a:gd name="T19" fmla="*/ 2 h 10"/>
                  <a:gd name="T20" fmla="*/ 20 w 45"/>
                  <a:gd name="T21" fmla="*/ 2 h 10"/>
                  <a:gd name="T22" fmla="*/ 33 w 45"/>
                  <a:gd name="T23" fmla="*/ 2 h 10"/>
                  <a:gd name="T24" fmla="*/ 45 w 45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10"/>
                  <a:gd name="T41" fmla="*/ 45 w 45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10">
                    <a:moveTo>
                      <a:pt x="45" y="0"/>
                    </a:moveTo>
                    <a:lnTo>
                      <a:pt x="41" y="2"/>
                    </a:lnTo>
                    <a:lnTo>
                      <a:pt x="41" y="4"/>
                    </a:lnTo>
                    <a:lnTo>
                      <a:pt x="41" y="6"/>
                    </a:lnTo>
                    <a:lnTo>
                      <a:pt x="41" y="8"/>
                    </a:lnTo>
                    <a:lnTo>
                      <a:pt x="31" y="10"/>
                    </a:lnTo>
                    <a:lnTo>
                      <a:pt x="20" y="10"/>
                    </a:lnTo>
                    <a:lnTo>
                      <a:pt x="10" y="6"/>
                    </a:lnTo>
                    <a:lnTo>
                      <a:pt x="0" y="2"/>
                    </a:lnTo>
                    <a:lnTo>
                      <a:pt x="8" y="2"/>
                    </a:lnTo>
                    <a:lnTo>
                      <a:pt x="20" y="2"/>
                    </a:lnTo>
                    <a:lnTo>
                      <a:pt x="33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Freeform 87"/>
              <p:cNvSpPr>
                <a:spLocks/>
              </p:cNvSpPr>
              <p:nvPr/>
            </p:nvSpPr>
            <p:spPr bwMode="auto">
              <a:xfrm>
                <a:off x="3463" y="3373"/>
                <a:ext cx="333" cy="73"/>
              </a:xfrm>
              <a:custGeom>
                <a:avLst/>
                <a:gdLst>
                  <a:gd name="T0" fmla="*/ 333 w 333"/>
                  <a:gd name="T1" fmla="*/ 0 h 73"/>
                  <a:gd name="T2" fmla="*/ 333 w 333"/>
                  <a:gd name="T3" fmla="*/ 0 h 73"/>
                  <a:gd name="T4" fmla="*/ 331 w 333"/>
                  <a:gd name="T5" fmla="*/ 2 h 73"/>
                  <a:gd name="T6" fmla="*/ 331 w 333"/>
                  <a:gd name="T7" fmla="*/ 4 h 73"/>
                  <a:gd name="T8" fmla="*/ 331 w 333"/>
                  <a:gd name="T9" fmla="*/ 6 h 73"/>
                  <a:gd name="T10" fmla="*/ 333 w 333"/>
                  <a:gd name="T11" fmla="*/ 8 h 73"/>
                  <a:gd name="T12" fmla="*/ 327 w 333"/>
                  <a:gd name="T13" fmla="*/ 15 h 73"/>
                  <a:gd name="T14" fmla="*/ 315 w 333"/>
                  <a:gd name="T15" fmla="*/ 19 h 73"/>
                  <a:gd name="T16" fmla="*/ 298 w 333"/>
                  <a:gd name="T17" fmla="*/ 19 h 73"/>
                  <a:gd name="T18" fmla="*/ 281 w 333"/>
                  <a:gd name="T19" fmla="*/ 15 h 73"/>
                  <a:gd name="T20" fmla="*/ 273 w 333"/>
                  <a:gd name="T21" fmla="*/ 31 h 73"/>
                  <a:gd name="T22" fmla="*/ 261 w 333"/>
                  <a:gd name="T23" fmla="*/ 40 h 73"/>
                  <a:gd name="T24" fmla="*/ 246 w 333"/>
                  <a:gd name="T25" fmla="*/ 44 h 73"/>
                  <a:gd name="T26" fmla="*/ 232 w 333"/>
                  <a:gd name="T27" fmla="*/ 44 h 73"/>
                  <a:gd name="T28" fmla="*/ 217 w 333"/>
                  <a:gd name="T29" fmla="*/ 44 h 73"/>
                  <a:gd name="T30" fmla="*/ 201 w 333"/>
                  <a:gd name="T31" fmla="*/ 44 h 73"/>
                  <a:gd name="T32" fmla="*/ 184 w 333"/>
                  <a:gd name="T33" fmla="*/ 46 h 73"/>
                  <a:gd name="T34" fmla="*/ 167 w 333"/>
                  <a:gd name="T35" fmla="*/ 54 h 73"/>
                  <a:gd name="T36" fmla="*/ 159 w 333"/>
                  <a:gd name="T37" fmla="*/ 52 h 73"/>
                  <a:gd name="T38" fmla="*/ 151 w 333"/>
                  <a:gd name="T39" fmla="*/ 52 h 73"/>
                  <a:gd name="T40" fmla="*/ 143 w 333"/>
                  <a:gd name="T41" fmla="*/ 50 h 73"/>
                  <a:gd name="T42" fmla="*/ 134 w 333"/>
                  <a:gd name="T43" fmla="*/ 48 h 73"/>
                  <a:gd name="T44" fmla="*/ 124 w 333"/>
                  <a:gd name="T45" fmla="*/ 46 h 73"/>
                  <a:gd name="T46" fmla="*/ 116 w 333"/>
                  <a:gd name="T47" fmla="*/ 46 h 73"/>
                  <a:gd name="T48" fmla="*/ 107 w 333"/>
                  <a:gd name="T49" fmla="*/ 46 h 73"/>
                  <a:gd name="T50" fmla="*/ 99 w 333"/>
                  <a:gd name="T51" fmla="*/ 48 h 73"/>
                  <a:gd name="T52" fmla="*/ 99 w 333"/>
                  <a:gd name="T53" fmla="*/ 54 h 73"/>
                  <a:gd name="T54" fmla="*/ 87 w 333"/>
                  <a:gd name="T55" fmla="*/ 56 h 73"/>
                  <a:gd name="T56" fmla="*/ 74 w 333"/>
                  <a:gd name="T57" fmla="*/ 58 h 73"/>
                  <a:gd name="T58" fmla="*/ 60 w 333"/>
                  <a:gd name="T59" fmla="*/ 59 h 73"/>
                  <a:gd name="T60" fmla="*/ 47 w 333"/>
                  <a:gd name="T61" fmla="*/ 61 h 73"/>
                  <a:gd name="T62" fmla="*/ 35 w 333"/>
                  <a:gd name="T63" fmla="*/ 63 h 73"/>
                  <a:gd name="T64" fmla="*/ 22 w 333"/>
                  <a:gd name="T65" fmla="*/ 65 h 73"/>
                  <a:gd name="T66" fmla="*/ 10 w 333"/>
                  <a:gd name="T67" fmla="*/ 69 h 73"/>
                  <a:gd name="T68" fmla="*/ 0 w 333"/>
                  <a:gd name="T69" fmla="*/ 73 h 73"/>
                  <a:gd name="T70" fmla="*/ 8 w 333"/>
                  <a:gd name="T71" fmla="*/ 63 h 73"/>
                  <a:gd name="T72" fmla="*/ 24 w 333"/>
                  <a:gd name="T73" fmla="*/ 58 h 73"/>
                  <a:gd name="T74" fmla="*/ 43 w 333"/>
                  <a:gd name="T75" fmla="*/ 56 h 73"/>
                  <a:gd name="T76" fmla="*/ 60 w 333"/>
                  <a:gd name="T77" fmla="*/ 50 h 73"/>
                  <a:gd name="T78" fmla="*/ 74 w 333"/>
                  <a:gd name="T79" fmla="*/ 44 h 73"/>
                  <a:gd name="T80" fmla="*/ 89 w 333"/>
                  <a:gd name="T81" fmla="*/ 40 h 73"/>
                  <a:gd name="T82" fmla="*/ 103 w 333"/>
                  <a:gd name="T83" fmla="*/ 40 h 73"/>
                  <a:gd name="T84" fmla="*/ 118 w 333"/>
                  <a:gd name="T85" fmla="*/ 38 h 73"/>
                  <a:gd name="T86" fmla="*/ 132 w 333"/>
                  <a:gd name="T87" fmla="*/ 38 h 73"/>
                  <a:gd name="T88" fmla="*/ 149 w 333"/>
                  <a:gd name="T89" fmla="*/ 38 h 73"/>
                  <a:gd name="T90" fmla="*/ 163 w 333"/>
                  <a:gd name="T91" fmla="*/ 37 h 73"/>
                  <a:gd name="T92" fmla="*/ 178 w 333"/>
                  <a:gd name="T93" fmla="*/ 33 h 73"/>
                  <a:gd name="T94" fmla="*/ 197 w 333"/>
                  <a:gd name="T95" fmla="*/ 29 h 73"/>
                  <a:gd name="T96" fmla="*/ 215 w 333"/>
                  <a:gd name="T97" fmla="*/ 25 h 73"/>
                  <a:gd name="T98" fmla="*/ 234 w 333"/>
                  <a:gd name="T99" fmla="*/ 21 h 73"/>
                  <a:gd name="T100" fmla="*/ 252 w 333"/>
                  <a:gd name="T101" fmla="*/ 15 h 73"/>
                  <a:gd name="T102" fmla="*/ 271 w 333"/>
                  <a:gd name="T103" fmla="*/ 12 h 73"/>
                  <a:gd name="T104" fmla="*/ 290 w 333"/>
                  <a:gd name="T105" fmla="*/ 8 h 73"/>
                  <a:gd name="T106" fmla="*/ 308 w 333"/>
                  <a:gd name="T107" fmla="*/ 4 h 73"/>
                  <a:gd name="T108" fmla="*/ 327 w 333"/>
                  <a:gd name="T109" fmla="*/ 0 h 73"/>
                  <a:gd name="T110" fmla="*/ 333 w 333"/>
                  <a:gd name="T111" fmla="*/ 0 h 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33"/>
                  <a:gd name="T169" fmla="*/ 0 h 73"/>
                  <a:gd name="T170" fmla="*/ 333 w 333"/>
                  <a:gd name="T171" fmla="*/ 73 h 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33" h="73">
                    <a:moveTo>
                      <a:pt x="333" y="0"/>
                    </a:moveTo>
                    <a:lnTo>
                      <a:pt x="333" y="0"/>
                    </a:lnTo>
                    <a:lnTo>
                      <a:pt x="331" y="2"/>
                    </a:lnTo>
                    <a:lnTo>
                      <a:pt x="331" y="4"/>
                    </a:lnTo>
                    <a:lnTo>
                      <a:pt x="331" y="6"/>
                    </a:lnTo>
                    <a:lnTo>
                      <a:pt x="333" y="8"/>
                    </a:lnTo>
                    <a:lnTo>
                      <a:pt x="327" y="15"/>
                    </a:lnTo>
                    <a:lnTo>
                      <a:pt x="315" y="19"/>
                    </a:lnTo>
                    <a:lnTo>
                      <a:pt x="298" y="19"/>
                    </a:lnTo>
                    <a:lnTo>
                      <a:pt x="281" y="15"/>
                    </a:lnTo>
                    <a:lnTo>
                      <a:pt x="273" y="31"/>
                    </a:lnTo>
                    <a:lnTo>
                      <a:pt x="261" y="40"/>
                    </a:lnTo>
                    <a:lnTo>
                      <a:pt x="246" y="44"/>
                    </a:lnTo>
                    <a:lnTo>
                      <a:pt x="232" y="44"/>
                    </a:lnTo>
                    <a:lnTo>
                      <a:pt x="217" y="44"/>
                    </a:lnTo>
                    <a:lnTo>
                      <a:pt x="201" y="44"/>
                    </a:lnTo>
                    <a:lnTo>
                      <a:pt x="184" y="46"/>
                    </a:lnTo>
                    <a:lnTo>
                      <a:pt x="167" y="54"/>
                    </a:lnTo>
                    <a:lnTo>
                      <a:pt x="159" y="52"/>
                    </a:lnTo>
                    <a:lnTo>
                      <a:pt x="151" y="52"/>
                    </a:lnTo>
                    <a:lnTo>
                      <a:pt x="143" y="50"/>
                    </a:lnTo>
                    <a:lnTo>
                      <a:pt x="134" y="48"/>
                    </a:lnTo>
                    <a:lnTo>
                      <a:pt x="124" y="46"/>
                    </a:lnTo>
                    <a:lnTo>
                      <a:pt x="116" y="46"/>
                    </a:lnTo>
                    <a:lnTo>
                      <a:pt x="107" y="46"/>
                    </a:lnTo>
                    <a:lnTo>
                      <a:pt x="99" y="48"/>
                    </a:lnTo>
                    <a:lnTo>
                      <a:pt x="99" y="54"/>
                    </a:lnTo>
                    <a:lnTo>
                      <a:pt x="87" y="56"/>
                    </a:lnTo>
                    <a:lnTo>
                      <a:pt x="74" y="58"/>
                    </a:lnTo>
                    <a:lnTo>
                      <a:pt x="60" y="59"/>
                    </a:lnTo>
                    <a:lnTo>
                      <a:pt x="47" y="61"/>
                    </a:lnTo>
                    <a:lnTo>
                      <a:pt x="35" y="63"/>
                    </a:lnTo>
                    <a:lnTo>
                      <a:pt x="22" y="65"/>
                    </a:lnTo>
                    <a:lnTo>
                      <a:pt x="10" y="69"/>
                    </a:lnTo>
                    <a:lnTo>
                      <a:pt x="0" y="73"/>
                    </a:lnTo>
                    <a:lnTo>
                      <a:pt x="8" y="63"/>
                    </a:lnTo>
                    <a:lnTo>
                      <a:pt x="24" y="58"/>
                    </a:lnTo>
                    <a:lnTo>
                      <a:pt x="43" y="56"/>
                    </a:lnTo>
                    <a:lnTo>
                      <a:pt x="60" y="50"/>
                    </a:lnTo>
                    <a:lnTo>
                      <a:pt x="74" y="44"/>
                    </a:lnTo>
                    <a:lnTo>
                      <a:pt x="89" y="40"/>
                    </a:lnTo>
                    <a:lnTo>
                      <a:pt x="103" y="40"/>
                    </a:lnTo>
                    <a:lnTo>
                      <a:pt x="118" y="38"/>
                    </a:lnTo>
                    <a:lnTo>
                      <a:pt x="132" y="38"/>
                    </a:lnTo>
                    <a:lnTo>
                      <a:pt x="149" y="38"/>
                    </a:lnTo>
                    <a:lnTo>
                      <a:pt x="163" y="37"/>
                    </a:lnTo>
                    <a:lnTo>
                      <a:pt x="178" y="33"/>
                    </a:lnTo>
                    <a:lnTo>
                      <a:pt x="197" y="29"/>
                    </a:lnTo>
                    <a:lnTo>
                      <a:pt x="215" y="25"/>
                    </a:lnTo>
                    <a:lnTo>
                      <a:pt x="234" y="21"/>
                    </a:lnTo>
                    <a:lnTo>
                      <a:pt x="252" y="15"/>
                    </a:lnTo>
                    <a:lnTo>
                      <a:pt x="271" y="12"/>
                    </a:lnTo>
                    <a:lnTo>
                      <a:pt x="290" y="8"/>
                    </a:lnTo>
                    <a:lnTo>
                      <a:pt x="308" y="4"/>
                    </a:lnTo>
                    <a:lnTo>
                      <a:pt x="327" y="0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Freeform 88"/>
              <p:cNvSpPr>
                <a:spLocks/>
              </p:cNvSpPr>
              <p:nvPr/>
            </p:nvSpPr>
            <p:spPr bwMode="auto">
              <a:xfrm>
                <a:off x="4712" y="3413"/>
                <a:ext cx="162" cy="35"/>
              </a:xfrm>
              <a:custGeom>
                <a:avLst/>
                <a:gdLst>
                  <a:gd name="T0" fmla="*/ 162 w 162"/>
                  <a:gd name="T1" fmla="*/ 0 h 35"/>
                  <a:gd name="T2" fmla="*/ 143 w 162"/>
                  <a:gd name="T3" fmla="*/ 8 h 35"/>
                  <a:gd name="T4" fmla="*/ 123 w 162"/>
                  <a:gd name="T5" fmla="*/ 12 h 35"/>
                  <a:gd name="T6" fmla="*/ 102 w 162"/>
                  <a:gd name="T7" fmla="*/ 14 h 35"/>
                  <a:gd name="T8" fmla="*/ 83 w 162"/>
                  <a:gd name="T9" fmla="*/ 14 h 35"/>
                  <a:gd name="T10" fmla="*/ 63 w 162"/>
                  <a:gd name="T11" fmla="*/ 16 h 35"/>
                  <a:gd name="T12" fmla="*/ 42 w 162"/>
                  <a:gd name="T13" fmla="*/ 18 h 35"/>
                  <a:gd name="T14" fmla="*/ 21 w 162"/>
                  <a:gd name="T15" fmla="*/ 23 h 35"/>
                  <a:gd name="T16" fmla="*/ 3 w 162"/>
                  <a:gd name="T17" fmla="*/ 35 h 35"/>
                  <a:gd name="T18" fmla="*/ 0 w 162"/>
                  <a:gd name="T19" fmla="*/ 33 h 35"/>
                  <a:gd name="T20" fmla="*/ 19 w 162"/>
                  <a:gd name="T21" fmla="*/ 27 h 35"/>
                  <a:gd name="T22" fmla="*/ 40 w 162"/>
                  <a:gd name="T23" fmla="*/ 21 h 35"/>
                  <a:gd name="T24" fmla="*/ 59 w 162"/>
                  <a:gd name="T25" fmla="*/ 14 h 35"/>
                  <a:gd name="T26" fmla="*/ 77 w 162"/>
                  <a:gd name="T27" fmla="*/ 8 h 35"/>
                  <a:gd name="T28" fmla="*/ 98 w 162"/>
                  <a:gd name="T29" fmla="*/ 4 h 35"/>
                  <a:gd name="T30" fmla="*/ 119 w 162"/>
                  <a:gd name="T31" fmla="*/ 0 h 35"/>
                  <a:gd name="T32" fmla="*/ 139 w 162"/>
                  <a:gd name="T33" fmla="*/ 0 h 35"/>
                  <a:gd name="T34" fmla="*/ 162 w 162"/>
                  <a:gd name="T35" fmla="*/ 0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2"/>
                  <a:gd name="T55" fmla="*/ 0 h 35"/>
                  <a:gd name="T56" fmla="*/ 162 w 162"/>
                  <a:gd name="T57" fmla="*/ 35 h 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2" h="35">
                    <a:moveTo>
                      <a:pt x="162" y="0"/>
                    </a:moveTo>
                    <a:lnTo>
                      <a:pt x="143" y="8"/>
                    </a:lnTo>
                    <a:lnTo>
                      <a:pt x="123" y="12"/>
                    </a:lnTo>
                    <a:lnTo>
                      <a:pt x="102" y="14"/>
                    </a:lnTo>
                    <a:lnTo>
                      <a:pt x="83" y="14"/>
                    </a:lnTo>
                    <a:lnTo>
                      <a:pt x="63" y="16"/>
                    </a:lnTo>
                    <a:lnTo>
                      <a:pt x="42" y="18"/>
                    </a:lnTo>
                    <a:lnTo>
                      <a:pt x="21" y="23"/>
                    </a:lnTo>
                    <a:lnTo>
                      <a:pt x="3" y="35"/>
                    </a:lnTo>
                    <a:lnTo>
                      <a:pt x="0" y="33"/>
                    </a:lnTo>
                    <a:lnTo>
                      <a:pt x="19" y="27"/>
                    </a:lnTo>
                    <a:lnTo>
                      <a:pt x="40" y="21"/>
                    </a:lnTo>
                    <a:lnTo>
                      <a:pt x="59" y="14"/>
                    </a:lnTo>
                    <a:lnTo>
                      <a:pt x="77" y="8"/>
                    </a:lnTo>
                    <a:lnTo>
                      <a:pt x="98" y="4"/>
                    </a:lnTo>
                    <a:lnTo>
                      <a:pt x="119" y="0"/>
                    </a:lnTo>
                    <a:lnTo>
                      <a:pt x="139" y="0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Freeform 89"/>
              <p:cNvSpPr>
                <a:spLocks/>
              </p:cNvSpPr>
              <p:nvPr/>
            </p:nvSpPr>
            <p:spPr bwMode="auto">
              <a:xfrm>
                <a:off x="3803" y="3423"/>
                <a:ext cx="395" cy="71"/>
              </a:xfrm>
              <a:custGeom>
                <a:avLst/>
                <a:gdLst>
                  <a:gd name="T0" fmla="*/ 395 w 395"/>
                  <a:gd name="T1" fmla="*/ 13 h 71"/>
                  <a:gd name="T2" fmla="*/ 395 w 395"/>
                  <a:gd name="T3" fmla="*/ 17 h 71"/>
                  <a:gd name="T4" fmla="*/ 377 w 395"/>
                  <a:gd name="T5" fmla="*/ 11 h 71"/>
                  <a:gd name="T6" fmla="*/ 358 w 395"/>
                  <a:gd name="T7" fmla="*/ 11 h 71"/>
                  <a:gd name="T8" fmla="*/ 339 w 395"/>
                  <a:gd name="T9" fmla="*/ 13 h 71"/>
                  <a:gd name="T10" fmla="*/ 323 w 395"/>
                  <a:gd name="T11" fmla="*/ 17 h 71"/>
                  <a:gd name="T12" fmla="*/ 304 w 395"/>
                  <a:gd name="T13" fmla="*/ 23 h 71"/>
                  <a:gd name="T14" fmla="*/ 286 w 395"/>
                  <a:gd name="T15" fmla="*/ 27 h 71"/>
                  <a:gd name="T16" fmla="*/ 269 w 395"/>
                  <a:gd name="T17" fmla="*/ 31 h 71"/>
                  <a:gd name="T18" fmla="*/ 250 w 395"/>
                  <a:gd name="T19" fmla="*/ 31 h 71"/>
                  <a:gd name="T20" fmla="*/ 238 w 395"/>
                  <a:gd name="T21" fmla="*/ 34 h 71"/>
                  <a:gd name="T22" fmla="*/ 230 w 395"/>
                  <a:gd name="T23" fmla="*/ 40 h 71"/>
                  <a:gd name="T24" fmla="*/ 221 w 395"/>
                  <a:gd name="T25" fmla="*/ 46 h 71"/>
                  <a:gd name="T26" fmla="*/ 213 w 395"/>
                  <a:gd name="T27" fmla="*/ 52 h 71"/>
                  <a:gd name="T28" fmla="*/ 205 w 395"/>
                  <a:gd name="T29" fmla="*/ 55 h 71"/>
                  <a:gd name="T30" fmla="*/ 196 w 395"/>
                  <a:gd name="T31" fmla="*/ 55 h 71"/>
                  <a:gd name="T32" fmla="*/ 188 w 395"/>
                  <a:gd name="T33" fmla="*/ 52 h 71"/>
                  <a:gd name="T34" fmla="*/ 178 w 395"/>
                  <a:gd name="T35" fmla="*/ 42 h 71"/>
                  <a:gd name="T36" fmla="*/ 165 w 395"/>
                  <a:gd name="T37" fmla="*/ 42 h 71"/>
                  <a:gd name="T38" fmla="*/ 157 w 395"/>
                  <a:gd name="T39" fmla="*/ 44 h 71"/>
                  <a:gd name="T40" fmla="*/ 147 w 395"/>
                  <a:gd name="T41" fmla="*/ 50 h 71"/>
                  <a:gd name="T42" fmla="*/ 140 w 395"/>
                  <a:gd name="T43" fmla="*/ 55 h 71"/>
                  <a:gd name="T44" fmla="*/ 140 w 395"/>
                  <a:gd name="T45" fmla="*/ 57 h 71"/>
                  <a:gd name="T46" fmla="*/ 132 w 395"/>
                  <a:gd name="T47" fmla="*/ 55 h 71"/>
                  <a:gd name="T48" fmla="*/ 126 w 395"/>
                  <a:gd name="T49" fmla="*/ 53 h 71"/>
                  <a:gd name="T50" fmla="*/ 118 w 395"/>
                  <a:gd name="T51" fmla="*/ 52 h 71"/>
                  <a:gd name="T52" fmla="*/ 109 w 395"/>
                  <a:gd name="T53" fmla="*/ 50 h 71"/>
                  <a:gd name="T54" fmla="*/ 101 w 395"/>
                  <a:gd name="T55" fmla="*/ 48 h 71"/>
                  <a:gd name="T56" fmla="*/ 91 w 395"/>
                  <a:gd name="T57" fmla="*/ 46 h 71"/>
                  <a:gd name="T58" fmla="*/ 82 w 395"/>
                  <a:gd name="T59" fmla="*/ 44 h 71"/>
                  <a:gd name="T60" fmla="*/ 74 w 395"/>
                  <a:gd name="T61" fmla="*/ 42 h 71"/>
                  <a:gd name="T62" fmla="*/ 66 w 395"/>
                  <a:gd name="T63" fmla="*/ 42 h 71"/>
                  <a:gd name="T64" fmla="*/ 62 w 395"/>
                  <a:gd name="T65" fmla="*/ 46 h 71"/>
                  <a:gd name="T66" fmla="*/ 55 w 395"/>
                  <a:gd name="T67" fmla="*/ 50 h 71"/>
                  <a:gd name="T68" fmla="*/ 49 w 395"/>
                  <a:gd name="T69" fmla="*/ 52 h 71"/>
                  <a:gd name="T70" fmla="*/ 43 w 395"/>
                  <a:gd name="T71" fmla="*/ 59 h 71"/>
                  <a:gd name="T72" fmla="*/ 31 w 395"/>
                  <a:gd name="T73" fmla="*/ 63 h 71"/>
                  <a:gd name="T74" fmla="*/ 16 w 395"/>
                  <a:gd name="T75" fmla="*/ 65 h 71"/>
                  <a:gd name="T76" fmla="*/ 4 w 395"/>
                  <a:gd name="T77" fmla="*/ 71 h 71"/>
                  <a:gd name="T78" fmla="*/ 0 w 395"/>
                  <a:gd name="T79" fmla="*/ 59 h 71"/>
                  <a:gd name="T80" fmla="*/ 10 w 395"/>
                  <a:gd name="T81" fmla="*/ 50 h 71"/>
                  <a:gd name="T82" fmla="*/ 24 w 395"/>
                  <a:gd name="T83" fmla="*/ 44 h 71"/>
                  <a:gd name="T84" fmla="*/ 35 w 395"/>
                  <a:gd name="T85" fmla="*/ 36 h 71"/>
                  <a:gd name="T86" fmla="*/ 43 w 395"/>
                  <a:gd name="T87" fmla="*/ 34 h 71"/>
                  <a:gd name="T88" fmla="*/ 53 w 395"/>
                  <a:gd name="T89" fmla="*/ 32 h 71"/>
                  <a:gd name="T90" fmla="*/ 62 w 395"/>
                  <a:gd name="T91" fmla="*/ 31 h 71"/>
                  <a:gd name="T92" fmla="*/ 70 w 395"/>
                  <a:gd name="T93" fmla="*/ 36 h 71"/>
                  <a:gd name="T94" fmla="*/ 99 w 395"/>
                  <a:gd name="T95" fmla="*/ 36 h 71"/>
                  <a:gd name="T96" fmla="*/ 126 w 395"/>
                  <a:gd name="T97" fmla="*/ 36 h 71"/>
                  <a:gd name="T98" fmla="*/ 155 w 395"/>
                  <a:gd name="T99" fmla="*/ 36 h 71"/>
                  <a:gd name="T100" fmla="*/ 182 w 395"/>
                  <a:gd name="T101" fmla="*/ 34 h 71"/>
                  <a:gd name="T102" fmla="*/ 209 w 395"/>
                  <a:gd name="T103" fmla="*/ 31 h 71"/>
                  <a:gd name="T104" fmla="*/ 236 w 395"/>
                  <a:gd name="T105" fmla="*/ 23 h 71"/>
                  <a:gd name="T106" fmla="*/ 261 w 395"/>
                  <a:gd name="T107" fmla="*/ 15 h 71"/>
                  <a:gd name="T108" fmla="*/ 286 w 395"/>
                  <a:gd name="T109" fmla="*/ 4 h 71"/>
                  <a:gd name="T110" fmla="*/ 300 w 395"/>
                  <a:gd name="T111" fmla="*/ 4 h 71"/>
                  <a:gd name="T112" fmla="*/ 315 w 395"/>
                  <a:gd name="T113" fmla="*/ 2 h 71"/>
                  <a:gd name="T114" fmla="*/ 331 w 395"/>
                  <a:gd name="T115" fmla="*/ 2 h 71"/>
                  <a:gd name="T116" fmla="*/ 346 w 395"/>
                  <a:gd name="T117" fmla="*/ 0 h 71"/>
                  <a:gd name="T118" fmla="*/ 360 w 395"/>
                  <a:gd name="T119" fmla="*/ 0 h 71"/>
                  <a:gd name="T120" fmla="*/ 375 w 395"/>
                  <a:gd name="T121" fmla="*/ 2 h 71"/>
                  <a:gd name="T122" fmla="*/ 387 w 395"/>
                  <a:gd name="T123" fmla="*/ 6 h 71"/>
                  <a:gd name="T124" fmla="*/ 395 w 395"/>
                  <a:gd name="T125" fmla="*/ 13 h 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95"/>
                  <a:gd name="T190" fmla="*/ 0 h 71"/>
                  <a:gd name="T191" fmla="*/ 395 w 395"/>
                  <a:gd name="T192" fmla="*/ 71 h 7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95" h="71">
                    <a:moveTo>
                      <a:pt x="395" y="13"/>
                    </a:moveTo>
                    <a:lnTo>
                      <a:pt x="395" y="17"/>
                    </a:lnTo>
                    <a:lnTo>
                      <a:pt x="377" y="11"/>
                    </a:lnTo>
                    <a:lnTo>
                      <a:pt x="358" y="11"/>
                    </a:lnTo>
                    <a:lnTo>
                      <a:pt x="339" y="13"/>
                    </a:lnTo>
                    <a:lnTo>
                      <a:pt x="323" y="17"/>
                    </a:lnTo>
                    <a:lnTo>
                      <a:pt x="304" y="23"/>
                    </a:lnTo>
                    <a:lnTo>
                      <a:pt x="286" y="27"/>
                    </a:lnTo>
                    <a:lnTo>
                      <a:pt x="269" y="31"/>
                    </a:lnTo>
                    <a:lnTo>
                      <a:pt x="250" y="31"/>
                    </a:lnTo>
                    <a:lnTo>
                      <a:pt x="238" y="34"/>
                    </a:lnTo>
                    <a:lnTo>
                      <a:pt x="230" y="40"/>
                    </a:lnTo>
                    <a:lnTo>
                      <a:pt x="221" y="46"/>
                    </a:lnTo>
                    <a:lnTo>
                      <a:pt x="213" y="52"/>
                    </a:lnTo>
                    <a:lnTo>
                      <a:pt x="205" y="55"/>
                    </a:lnTo>
                    <a:lnTo>
                      <a:pt x="196" y="55"/>
                    </a:lnTo>
                    <a:lnTo>
                      <a:pt x="188" y="52"/>
                    </a:lnTo>
                    <a:lnTo>
                      <a:pt x="178" y="42"/>
                    </a:lnTo>
                    <a:lnTo>
                      <a:pt x="165" y="42"/>
                    </a:lnTo>
                    <a:lnTo>
                      <a:pt x="157" y="44"/>
                    </a:lnTo>
                    <a:lnTo>
                      <a:pt x="147" y="50"/>
                    </a:lnTo>
                    <a:lnTo>
                      <a:pt x="140" y="55"/>
                    </a:lnTo>
                    <a:lnTo>
                      <a:pt x="140" y="57"/>
                    </a:lnTo>
                    <a:lnTo>
                      <a:pt x="132" y="55"/>
                    </a:lnTo>
                    <a:lnTo>
                      <a:pt x="126" y="53"/>
                    </a:lnTo>
                    <a:lnTo>
                      <a:pt x="118" y="52"/>
                    </a:lnTo>
                    <a:lnTo>
                      <a:pt x="109" y="50"/>
                    </a:lnTo>
                    <a:lnTo>
                      <a:pt x="101" y="48"/>
                    </a:lnTo>
                    <a:lnTo>
                      <a:pt x="91" y="46"/>
                    </a:lnTo>
                    <a:lnTo>
                      <a:pt x="82" y="44"/>
                    </a:lnTo>
                    <a:lnTo>
                      <a:pt x="74" y="42"/>
                    </a:lnTo>
                    <a:lnTo>
                      <a:pt x="66" y="42"/>
                    </a:lnTo>
                    <a:lnTo>
                      <a:pt x="62" y="46"/>
                    </a:lnTo>
                    <a:lnTo>
                      <a:pt x="55" y="50"/>
                    </a:lnTo>
                    <a:lnTo>
                      <a:pt x="49" y="52"/>
                    </a:lnTo>
                    <a:lnTo>
                      <a:pt x="43" y="59"/>
                    </a:lnTo>
                    <a:lnTo>
                      <a:pt x="31" y="63"/>
                    </a:lnTo>
                    <a:lnTo>
                      <a:pt x="16" y="65"/>
                    </a:lnTo>
                    <a:lnTo>
                      <a:pt x="4" y="71"/>
                    </a:lnTo>
                    <a:lnTo>
                      <a:pt x="0" y="59"/>
                    </a:lnTo>
                    <a:lnTo>
                      <a:pt x="10" y="50"/>
                    </a:lnTo>
                    <a:lnTo>
                      <a:pt x="24" y="44"/>
                    </a:lnTo>
                    <a:lnTo>
                      <a:pt x="35" y="36"/>
                    </a:lnTo>
                    <a:lnTo>
                      <a:pt x="43" y="34"/>
                    </a:lnTo>
                    <a:lnTo>
                      <a:pt x="53" y="32"/>
                    </a:lnTo>
                    <a:lnTo>
                      <a:pt x="62" y="31"/>
                    </a:lnTo>
                    <a:lnTo>
                      <a:pt x="70" y="36"/>
                    </a:lnTo>
                    <a:lnTo>
                      <a:pt x="99" y="36"/>
                    </a:lnTo>
                    <a:lnTo>
                      <a:pt x="126" y="36"/>
                    </a:lnTo>
                    <a:lnTo>
                      <a:pt x="155" y="36"/>
                    </a:lnTo>
                    <a:lnTo>
                      <a:pt x="182" y="34"/>
                    </a:lnTo>
                    <a:lnTo>
                      <a:pt x="209" y="31"/>
                    </a:lnTo>
                    <a:lnTo>
                      <a:pt x="236" y="23"/>
                    </a:lnTo>
                    <a:lnTo>
                      <a:pt x="261" y="15"/>
                    </a:lnTo>
                    <a:lnTo>
                      <a:pt x="286" y="4"/>
                    </a:lnTo>
                    <a:lnTo>
                      <a:pt x="300" y="4"/>
                    </a:lnTo>
                    <a:lnTo>
                      <a:pt x="315" y="2"/>
                    </a:lnTo>
                    <a:lnTo>
                      <a:pt x="331" y="2"/>
                    </a:lnTo>
                    <a:lnTo>
                      <a:pt x="346" y="0"/>
                    </a:lnTo>
                    <a:lnTo>
                      <a:pt x="360" y="0"/>
                    </a:lnTo>
                    <a:lnTo>
                      <a:pt x="375" y="2"/>
                    </a:lnTo>
                    <a:lnTo>
                      <a:pt x="387" y="6"/>
                    </a:lnTo>
                    <a:lnTo>
                      <a:pt x="395" y="13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Freeform 90"/>
              <p:cNvSpPr>
                <a:spLocks/>
              </p:cNvSpPr>
              <p:nvPr/>
            </p:nvSpPr>
            <p:spPr bwMode="auto">
              <a:xfrm>
                <a:off x="3349" y="3427"/>
                <a:ext cx="2023" cy="308"/>
              </a:xfrm>
              <a:custGeom>
                <a:avLst/>
                <a:gdLst>
                  <a:gd name="T0" fmla="*/ 2012 w 2023"/>
                  <a:gd name="T1" fmla="*/ 34 h 308"/>
                  <a:gd name="T2" fmla="*/ 1969 w 2023"/>
                  <a:gd name="T3" fmla="*/ 38 h 308"/>
                  <a:gd name="T4" fmla="*/ 1921 w 2023"/>
                  <a:gd name="T5" fmla="*/ 38 h 308"/>
                  <a:gd name="T6" fmla="*/ 1871 w 2023"/>
                  <a:gd name="T7" fmla="*/ 48 h 308"/>
                  <a:gd name="T8" fmla="*/ 1683 w 2023"/>
                  <a:gd name="T9" fmla="*/ 70 h 308"/>
                  <a:gd name="T10" fmla="*/ 1645 w 2023"/>
                  <a:gd name="T11" fmla="*/ 78 h 308"/>
                  <a:gd name="T12" fmla="*/ 1606 w 2023"/>
                  <a:gd name="T13" fmla="*/ 86 h 308"/>
                  <a:gd name="T14" fmla="*/ 1498 w 2023"/>
                  <a:gd name="T15" fmla="*/ 103 h 308"/>
                  <a:gd name="T16" fmla="*/ 1357 w 2023"/>
                  <a:gd name="T17" fmla="*/ 122 h 308"/>
                  <a:gd name="T18" fmla="*/ 1214 w 2023"/>
                  <a:gd name="T19" fmla="*/ 139 h 308"/>
                  <a:gd name="T20" fmla="*/ 1071 w 2023"/>
                  <a:gd name="T21" fmla="*/ 158 h 308"/>
                  <a:gd name="T22" fmla="*/ 930 w 2023"/>
                  <a:gd name="T23" fmla="*/ 178 h 308"/>
                  <a:gd name="T24" fmla="*/ 789 w 2023"/>
                  <a:gd name="T25" fmla="*/ 199 h 308"/>
                  <a:gd name="T26" fmla="*/ 646 w 2023"/>
                  <a:gd name="T27" fmla="*/ 214 h 308"/>
                  <a:gd name="T28" fmla="*/ 501 w 2023"/>
                  <a:gd name="T29" fmla="*/ 233 h 308"/>
                  <a:gd name="T30" fmla="*/ 356 w 2023"/>
                  <a:gd name="T31" fmla="*/ 252 h 308"/>
                  <a:gd name="T32" fmla="*/ 213 w 2023"/>
                  <a:gd name="T33" fmla="*/ 275 h 308"/>
                  <a:gd name="T34" fmla="*/ 72 w 2023"/>
                  <a:gd name="T35" fmla="*/ 298 h 308"/>
                  <a:gd name="T36" fmla="*/ 10 w 2023"/>
                  <a:gd name="T37" fmla="*/ 288 h 308"/>
                  <a:gd name="T38" fmla="*/ 47 w 2023"/>
                  <a:gd name="T39" fmla="*/ 279 h 308"/>
                  <a:gd name="T40" fmla="*/ 87 w 2023"/>
                  <a:gd name="T41" fmla="*/ 273 h 308"/>
                  <a:gd name="T42" fmla="*/ 130 w 2023"/>
                  <a:gd name="T43" fmla="*/ 266 h 308"/>
                  <a:gd name="T44" fmla="*/ 172 w 2023"/>
                  <a:gd name="T45" fmla="*/ 256 h 308"/>
                  <a:gd name="T46" fmla="*/ 219 w 2023"/>
                  <a:gd name="T47" fmla="*/ 248 h 308"/>
                  <a:gd name="T48" fmla="*/ 267 w 2023"/>
                  <a:gd name="T49" fmla="*/ 243 h 308"/>
                  <a:gd name="T50" fmla="*/ 317 w 2023"/>
                  <a:gd name="T51" fmla="*/ 239 h 308"/>
                  <a:gd name="T52" fmla="*/ 364 w 2023"/>
                  <a:gd name="T53" fmla="*/ 223 h 308"/>
                  <a:gd name="T54" fmla="*/ 441 w 2023"/>
                  <a:gd name="T55" fmla="*/ 208 h 308"/>
                  <a:gd name="T56" fmla="*/ 520 w 2023"/>
                  <a:gd name="T57" fmla="*/ 202 h 308"/>
                  <a:gd name="T58" fmla="*/ 572 w 2023"/>
                  <a:gd name="T59" fmla="*/ 193 h 308"/>
                  <a:gd name="T60" fmla="*/ 642 w 2023"/>
                  <a:gd name="T61" fmla="*/ 187 h 308"/>
                  <a:gd name="T62" fmla="*/ 771 w 2023"/>
                  <a:gd name="T63" fmla="*/ 170 h 308"/>
                  <a:gd name="T64" fmla="*/ 903 w 2023"/>
                  <a:gd name="T65" fmla="*/ 153 h 308"/>
                  <a:gd name="T66" fmla="*/ 1036 w 2023"/>
                  <a:gd name="T67" fmla="*/ 135 h 308"/>
                  <a:gd name="T68" fmla="*/ 1171 w 2023"/>
                  <a:gd name="T69" fmla="*/ 118 h 308"/>
                  <a:gd name="T70" fmla="*/ 1299 w 2023"/>
                  <a:gd name="T71" fmla="*/ 95 h 308"/>
                  <a:gd name="T72" fmla="*/ 1407 w 2023"/>
                  <a:gd name="T73" fmla="*/ 82 h 308"/>
                  <a:gd name="T74" fmla="*/ 1515 w 2023"/>
                  <a:gd name="T75" fmla="*/ 67 h 308"/>
                  <a:gd name="T76" fmla="*/ 1623 w 2023"/>
                  <a:gd name="T77" fmla="*/ 51 h 308"/>
                  <a:gd name="T78" fmla="*/ 1734 w 2023"/>
                  <a:gd name="T79" fmla="*/ 36 h 308"/>
                  <a:gd name="T80" fmla="*/ 1846 w 2023"/>
                  <a:gd name="T81" fmla="*/ 25 h 308"/>
                  <a:gd name="T82" fmla="*/ 1915 w 2023"/>
                  <a:gd name="T83" fmla="*/ 15 h 308"/>
                  <a:gd name="T84" fmla="*/ 1962 w 2023"/>
                  <a:gd name="T85" fmla="*/ 9 h 308"/>
                  <a:gd name="T86" fmla="*/ 2014 w 2023"/>
                  <a:gd name="T87" fmla="*/ 0 h 30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23"/>
                  <a:gd name="T133" fmla="*/ 0 h 308"/>
                  <a:gd name="T134" fmla="*/ 2023 w 2023"/>
                  <a:gd name="T135" fmla="*/ 308 h 30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23" h="308">
                    <a:moveTo>
                      <a:pt x="2021" y="15"/>
                    </a:moveTo>
                    <a:lnTo>
                      <a:pt x="2023" y="28"/>
                    </a:lnTo>
                    <a:lnTo>
                      <a:pt x="2012" y="34"/>
                    </a:lnTo>
                    <a:lnTo>
                      <a:pt x="1998" y="38"/>
                    </a:lnTo>
                    <a:lnTo>
                      <a:pt x="1983" y="42"/>
                    </a:lnTo>
                    <a:lnTo>
                      <a:pt x="1969" y="38"/>
                    </a:lnTo>
                    <a:lnTo>
                      <a:pt x="1952" y="36"/>
                    </a:lnTo>
                    <a:lnTo>
                      <a:pt x="1938" y="36"/>
                    </a:lnTo>
                    <a:lnTo>
                      <a:pt x="1921" y="38"/>
                    </a:lnTo>
                    <a:lnTo>
                      <a:pt x="1904" y="42"/>
                    </a:lnTo>
                    <a:lnTo>
                      <a:pt x="1888" y="44"/>
                    </a:lnTo>
                    <a:lnTo>
                      <a:pt x="1871" y="48"/>
                    </a:lnTo>
                    <a:lnTo>
                      <a:pt x="1855" y="48"/>
                    </a:lnTo>
                    <a:lnTo>
                      <a:pt x="1695" y="67"/>
                    </a:lnTo>
                    <a:lnTo>
                      <a:pt x="1683" y="70"/>
                    </a:lnTo>
                    <a:lnTo>
                      <a:pt x="1670" y="74"/>
                    </a:lnTo>
                    <a:lnTo>
                      <a:pt x="1658" y="76"/>
                    </a:lnTo>
                    <a:lnTo>
                      <a:pt x="1645" y="78"/>
                    </a:lnTo>
                    <a:lnTo>
                      <a:pt x="1633" y="80"/>
                    </a:lnTo>
                    <a:lnTo>
                      <a:pt x="1620" y="82"/>
                    </a:lnTo>
                    <a:lnTo>
                      <a:pt x="1606" y="86"/>
                    </a:lnTo>
                    <a:lnTo>
                      <a:pt x="1594" y="88"/>
                    </a:lnTo>
                    <a:lnTo>
                      <a:pt x="1546" y="95"/>
                    </a:lnTo>
                    <a:lnTo>
                      <a:pt x="1498" y="103"/>
                    </a:lnTo>
                    <a:lnTo>
                      <a:pt x="1453" y="111"/>
                    </a:lnTo>
                    <a:lnTo>
                      <a:pt x="1405" y="116"/>
                    </a:lnTo>
                    <a:lnTo>
                      <a:pt x="1357" y="122"/>
                    </a:lnTo>
                    <a:lnTo>
                      <a:pt x="1310" y="128"/>
                    </a:lnTo>
                    <a:lnTo>
                      <a:pt x="1262" y="134"/>
                    </a:lnTo>
                    <a:lnTo>
                      <a:pt x="1214" y="139"/>
                    </a:lnTo>
                    <a:lnTo>
                      <a:pt x="1167" y="145"/>
                    </a:lnTo>
                    <a:lnTo>
                      <a:pt x="1119" y="151"/>
                    </a:lnTo>
                    <a:lnTo>
                      <a:pt x="1071" y="158"/>
                    </a:lnTo>
                    <a:lnTo>
                      <a:pt x="1024" y="164"/>
                    </a:lnTo>
                    <a:lnTo>
                      <a:pt x="978" y="172"/>
                    </a:lnTo>
                    <a:lnTo>
                      <a:pt x="930" y="178"/>
                    </a:lnTo>
                    <a:lnTo>
                      <a:pt x="883" y="187"/>
                    </a:lnTo>
                    <a:lnTo>
                      <a:pt x="837" y="195"/>
                    </a:lnTo>
                    <a:lnTo>
                      <a:pt x="789" y="199"/>
                    </a:lnTo>
                    <a:lnTo>
                      <a:pt x="744" y="204"/>
                    </a:lnTo>
                    <a:lnTo>
                      <a:pt x="694" y="210"/>
                    </a:lnTo>
                    <a:lnTo>
                      <a:pt x="646" y="214"/>
                    </a:lnTo>
                    <a:lnTo>
                      <a:pt x="599" y="220"/>
                    </a:lnTo>
                    <a:lnTo>
                      <a:pt x="551" y="227"/>
                    </a:lnTo>
                    <a:lnTo>
                      <a:pt x="501" y="233"/>
                    </a:lnTo>
                    <a:lnTo>
                      <a:pt x="454" y="239"/>
                    </a:lnTo>
                    <a:lnTo>
                      <a:pt x="404" y="246"/>
                    </a:lnTo>
                    <a:lnTo>
                      <a:pt x="356" y="252"/>
                    </a:lnTo>
                    <a:lnTo>
                      <a:pt x="308" y="260"/>
                    </a:lnTo>
                    <a:lnTo>
                      <a:pt x="261" y="267"/>
                    </a:lnTo>
                    <a:lnTo>
                      <a:pt x="213" y="275"/>
                    </a:lnTo>
                    <a:lnTo>
                      <a:pt x="165" y="283"/>
                    </a:lnTo>
                    <a:lnTo>
                      <a:pt x="118" y="290"/>
                    </a:lnTo>
                    <a:lnTo>
                      <a:pt x="72" y="298"/>
                    </a:lnTo>
                    <a:lnTo>
                      <a:pt x="0" y="308"/>
                    </a:lnTo>
                    <a:lnTo>
                      <a:pt x="4" y="296"/>
                    </a:lnTo>
                    <a:lnTo>
                      <a:pt x="10" y="288"/>
                    </a:lnTo>
                    <a:lnTo>
                      <a:pt x="20" y="283"/>
                    </a:lnTo>
                    <a:lnTo>
                      <a:pt x="33" y="281"/>
                    </a:lnTo>
                    <a:lnTo>
                      <a:pt x="47" y="279"/>
                    </a:lnTo>
                    <a:lnTo>
                      <a:pt x="62" y="279"/>
                    </a:lnTo>
                    <a:lnTo>
                      <a:pt x="74" y="277"/>
                    </a:lnTo>
                    <a:lnTo>
                      <a:pt x="87" y="273"/>
                    </a:lnTo>
                    <a:lnTo>
                      <a:pt x="101" y="271"/>
                    </a:lnTo>
                    <a:lnTo>
                      <a:pt x="116" y="267"/>
                    </a:lnTo>
                    <a:lnTo>
                      <a:pt x="130" y="266"/>
                    </a:lnTo>
                    <a:lnTo>
                      <a:pt x="145" y="262"/>
                    </a:lnTo>
                    <a:lnTo>
                      <a:pt x="159" y="260"/>
                    </a:lnTo>
                    <a:lnTo>
                      <a:pt x="172" y="256"/>
                    </a:lnTo>
                    <a:lnTo>
                      <a:pt x="188" y="254"/>
                    </a:lnTo>
                    <a:lnTo>
                      <a:pt x="203" y="250"/>
                    </a:lnTo>
                    <a:lnTo>
                      <a:pt x="219" y="248"/>
                    </a:lnTo>
                    <a:lnTo>
                      <a:pt x="236" y="246"/>
                    </a:lnTo>
                    <a:lnTo>
                      <a:pt x="250" y="244"/>
                    </a:lnTo>
                    <a:lnTo>
                      <a:pt x="267" y="243"/>
                    </a:lnTo>
                    <a:lnTo>
                      <a:pt x="284" y="241"/>
                    </a:lnTo>
                    <a:lnTo>
                      <a:pt x="300" y="241"/>
                    </a:lnTo>
                    <a:lnTo>
                      <a:pt x="317" y="239"/>
                    </a:lnTo>
                    <a:lnTo>
                      <a:pt x="333" y="239"/>
                    </a:lnTo>
                    <a:lnTo>
                      <a:pt x="342" y="231"/>
                    </a:lnTo>
                    <a:lnTo>
                      <a:pt x="364" y="223"/>
                    </a:lnTo>
                    <a:lnTo>
                      <a:pt x="389" y="218"/>
                    </a:lnTo>
                    <a:lnTo>
                      <a:pt x="414" y="212"/>
                    </a:lnTo>
                    <a:lnTo>
                      <a:pt x="441" y="208"/>
                    </a:lnTo>
                    <a:lnTo>
                      <a:pt x="466" y="206"/>
                    </a:lnTo>
                    <a:lnTo>
                      <a:pt x="493" y="204"/>
                    </a:lnTo>
                    <a:lnTo>
                      <a:pt x="520" y="202"/>
                    </a:lnTo>
                    <a:lnTo>
                      <a:pt x="545" y="202"/>
                    </a:lnTo>
                    <a:lnTo>
                      <a:pt x="557" y="197"/>
                    </a:lnTo>
                    <a:lnTo>
                      <a:pt x="572" y="193"/>
                    </a:lnTo>
                    <a:lnTo>
                      <a:pt x="586" y="193"/>
                    </a:lnTo>
                    <a:lnTo>
                      <a:pt x="601" y="193"/>
                    </a:lnTo>
                    <a:lnTo>
                      <a:pt x="642" y="187"/>
                    </a:lnTo>
                    <a:lnTo>
                      <a:pt x="684" y="181"/>
                    </a:lnTo>
                    <a:lnTo>
                      <a:pt x="727" y="176"/>
                    </a:lnTo>
                    <a:lnTo>
                      <a:pt x="771" y="170"/>
                    </a:lnTo>
                    <a:lnTo>
                      <a:pt x="814" y="164"/>
                    </a:lnTo>
                    <a:lnTo>
                      <a:pt x="858" y="158"/>
                    </a:lnTo>
                    <a:lnTo>
                      <a:pt x="903" y="153"/>
                    </a:lnTo>
                    <a:lnTo>
                      <a:pt x="947" y="147"/>
                    </a:lnTo>
                    <a:lnTo>
                      <a:pt x="992" y="141"/>
                    </a:lnTo>
                    <a:lnTo>
                      <a:pt x="1036" y="135"/>
                    </a:lnTo>
                    <a:lnTo>
                      <a:pt x="1082" y="130"/>
                    </a:lnTo>
                    <a:lnTo>
                      <a:pt x="1125" y="124"/>
                    </a:lnTo>
                    <a:lnTo>
                      <a:pt x="1171" y="118"/>
                    </a:lnTo>
                    <a:lnTo>
                      <a:pt x="1214" y="111"/>
                    </a:lnTo>
                    <a:lnTo>
                      <a:pt x="1256" y="103"/>
                    </a:lnTo>
                    <a:lnTo>
                      <a:pt x="1299" y="95"/>
                    </a:lnTo>
                    <a:lnTo>
                      <a:pt x="1334" y="92"/>
                    </a:lnTo>
                    <a:lnTo>
                      <a:pt x="1370" y="88"/>
                    </a:lnTo>
                    <a:lnTo>
                      <a:pt x="1407" y="82"/>
                    </a:lnTo>
                    <a:lnTo>
                      <a:pt x="1442" y="78"/>
                    </a:lnTo>
                    <a:lnTo>
                      <a:pt x="1477" y="72"/>
                    </a:lnTo>
                    <a:lnTo>
                      <a:pt x="1515" y="67"/>
                    </a:lnTo>
                    <a:lnTo>
                      <a:pt x="1550" y="61"/>
                    </a:lnTo>
                    <a:lnTo>
                      <a:pt x="1587" y="57"/>
                    </a:lnTo>
                    <a:lnTo>
                      <a:pt x="1623" y="51"/>
                    </a:lnTo>
                    <a:lnTo>
                      <a:pt x="1660" y="46"/>
                    </a:lnTo>
                    <a:lnTo>
                      <a:pt x="1697" y="42"/>
                    </a:lnTo>
                    <a:lnTo>
                      <a:pt x="1734" y="36"/>
                    </a:lnTo>
                    <a:lnTo>
                      <a:pt x="1772" y="32"/>
                    </a:lnTo>
                    <a:lnTo>
                      <a:pt x="1809" y="28"/>
                    </a:lnTo>
                    <a:lnTo>
                      <a:pt x="1846" y="25"/>
                    </a:lnTo>
                    <a:lnTo>
                      <a:pt x="1884" y="21"/>
                    </a:lnTo>
                    <a:lnTo>
                      <a:pt x="1898" y="19"/>
                    </a:lnTo>
                    <a:lnTo>
                      <a:pt x="1915" y="15"/>
                    </a:lnTo>
                    <a:lnTo>
                      <a:pt x="1929" y="13"/>
                    </a:lnTo>
                    <a:lnTo>
                      <a:pt x="1946" y="11"/>
                    </a:lnTo>
                    <a:lnTo>
                      <a:pt x="1962" y="9"/>
                    </a:lnTo>
                    <a:lnTo>
                      <a:pt x="1979" y="7"/>
                    </a:lnTo>
                    <a:lnTo>
                      <a:pt x="1996" y="4"/>
                    </a:lnTo>
                    <a:lnTo>
                      <a:pt x="2014" y="0"/>
                    </a:lnTo>
                    <a:lnTo>
                      <a:pt x="2021" y="15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Freeform 91"/>
              <p:cNvSpPr>
                <a:spLocks/>
              </p:cNvSpPr>
              <p:nvPr/>
            </p:nvSpPr>
            <p:spPr bwMode="auto">
              <a:xfrm>
                <a:off x="4182" y="3486"/>
                <a:ext cx="203" cy="42"/>
              </a:xfrm>
              <a:custGeom>
                <a:avLst/>
                <a:gdLst>
                  <a:gd name="T0" fmla="*/ 203 w 203"/>
                  <a:gd name="T1" fmla="*/ 11 h 42"/>
                  <a:gd name="T2" fmla="*/ 182 w 203"/>
                  <a:gd name="T3" fmla="*/ 21 h 42"/>
                  <a:gd name="T4" fmla="*/ 157 w 203"/>
                  <a:gd name="T5" fmla="*/ 27 h 42"/>
                  <a:gd name="T6" fmla="*/ 130 w 203"/>
                  <a:gd name="T7" fmla="*/ 29 h 42"/>
                  <a:gd name="T8" fmla="*/ 103 w 203"/>
                  <a:gd name="T9" fmla="*/ 29 h 42"/>
                  <a:gd name="T10" fmla="*/ 74 w 203"/>
                  <a:gd name="T11" fmla="*/ 31 h 42"/>
                  <a:gd name="T12" fmla="*/ 48 w 203"/>
                  <a:gd name="T13" fmla="*/ 33 h 42"/>
                  <a:gd name="T14" fmla="*/ 23 w 203"/>
                  <a:gd name="T15" fmla="*/ 36 h 42"/>
                  <a:gd name="T16" fmla="*/ 0 w 203"/>
                  <a:gd name="T17" fmla="*/ 42 h 42"/>
                  <a:gd name="T18" fmla="*/ 21 w 203"/>
                  <a:gd name="T19" fmla="*/ 34 h 42"/>
                  <a:gd name="T20" fmla="*/ 39 w 203"/>
                  <a:gd name="T21" fmla="*/ 27 h 42"/>
                  <a:gd name="T22" fmla="*/ 62 w 203"/>
                  <a:gd name="T23" fmla="*/ 21 h 42"/>
                  <a:gd name="T24" fmla="*/ 83 w 203"/>
                  <a:gd name="T25" fmla="*/ 15 h 42"/>
                  <a:gd name="T26" fmla="*/ 103 w 203"/>
                  <a:gd name="T27" fmla="*/ 11 h 42"/>
                  <a:gd name="T28" fmla="*/ 126 w 203"/>
                  <a:gd name="T29" fmla="*/ 8 h 42"/>
                  <a:gd name="T30" fmla="*/ 147 w 203"/>
                  <a:gd name="T31" fmla="*/ 4 h 42"/>
                  <a:gd name="T32" fmla="*/ 170 w 203"/>
                  <a:gd name="T33" fmla="*/ 0 h 42"/>
                  <a:gd name="T34" fmla="*/ 178 w 203"/>
                  <a:gd name="T35" fmla="*/ 4 h 42"/>
                  <a:gd name="T36" fmla="*/ 186 w 203"/>
                  <a:gd name="T37" fmla="*/ 6 h 42"/>
                  <a:gd name="T38" fmla="*/ 195 w 203"/>
                  <a:gd name="T39" fmla="*/ 10 h 42"/>
                  <a:gd name="T40" fmla="*/ 203 w 203"/>
                  <a:gd name="T41" fmla="*/ 11 h 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3"/>
                  <a:gd name="T64" fmla="*/ 0 h 42"/>
                  <a:gd name="T65" fmla="*/ 203 w 203"/>
                  <a:gd name="T66" fmla="*/ 42 h 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3" h="42">
                    <a:moveTo>
                      <a:pt x="203" y="11"/>
                    </a:moveTo>
                    <a:lnTo>
                      <a:pt x="182" y="21"/>
                    </a:lnTo>
                    <a:lnTo>
                      <a:pt x="157" y="27"/>
                    </a:lnTo>
                    <a:lnTo>
                      <a:pt x="130" y="29"/>
                    </a:lnTo>
                    <a:lnTo>
                      <a:pt x="103" y="29"/>
                    </a:lnTo>
                    <a:lnTo>
                      <a:pt x="74" y="31"/>
                    </a:lnTo>
                    <a:lnTo>
                      <a:pt x="48" y="33"/>
                    </a:lnTo>
                    <a:lnTo>
                      <a:pt x="23" y="36"/>
                    </a:lnTo>
                    <a:lnTo>
                      <a:pt x="0" y="42"/>
                    </a:lnTo>
                    <a:lnTo>
                      <a:pt x="21" y="34"/>
                    </a:lnTo>
                    <a:lnTo>
                      <a:pt x="39" y="27"/>
                    </a:lnTo>
                    <a:lnTo>
                      <a:pt x="62" y="21"/>
                    </a:lnTo>
                    <a:lnTo>
                      <a:pt x="83" y="15"/>
                    </a:lnTo>
                    <a:lnTo>
                      <a:pt x="103" y="11"/>
                    </a:lnTo>
                    <a:lnTo>
                      <a:pt x="126" y="8"/>
                    </a:lnTo>
                    <a:lnTo>
                      <a:pt x="147" y="4"/>
                    </a:lnTo>
                    <a:lnTo>
                      <a:pt x="170" y="0"/>
                    </a:lnTo>
                    <a:lnTo>
                      <a:pt x="178" y="4"/>
                    </a:lnTo>
                    <a:lnTo>
                      <a:pt x="186" y="6"/>
                    </a:lnTo>
                    <a:lnTo>
                      <a:pt x="195" y="10"/>
                    </a:lnTo>
                    <a:lnTo>
                      <a:pt x="203" y="11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Freeform 92"/>
              <p:cNvSpPr>
                <a:spLocks/>
              </p:cNvSpPr>
              <p:nvPr/>
            </p:nvSpPr>
            <p:spPr bwMode="auto">
              <a:xfrm>
                <a:off x="3467" y="3501"/>
                <a:ext cx="224" cy="42"/>
              </a:xfrm>
              <a:custGeom>
                <a:avLst/>
                <a:gdLst>
                  <a:gd name="T0" fmla="*/ 215 w 224"/>
                  <a:gd name="T1" fmla="*/ 4 h 42"/>
                  <a:gd name="T2" fmla="*/ 224 w 224"/>
                  <a:gd name="T3" fmla="*/ 27 h 42"/>
                  <a:gd name="T4" fmla="*/ 207 w 224"/>
                  <a:gd name="T5" fmla="*/ 19 h 42"/>
                  <a:gd name="T6" fmla="*/ 195 w 224"/>
                  <a:gd name="T7" fmla="*/ 19 h 42"/>
                  <a:gd name="T8" fmla="*/ 180 w 224"/>
                  <a:gd name="T9" fmla="*/ 21 h 42"/>
                  <a:gd name="T10" fmla="*/ 163 w 224"/>
                  <a:gd name="T11" fmla="*/ 18 h 42"/>
                  <a:gd name="T12" fmla="*/ 157 w 224"/>
                  <a:gd name="T13" fmla="*/ 18 h 42"/>
                  <a:gd name="T14" fmla="*/ 151 w 224"/>
                  <a:gd name="T15" fmla="*/ 19 h 42"/>
                  <a:gd name="T16" fmla="*/ 145 w 224"/>
                  <a:gd name="T17" fmla="*/ 23 h 42"/>
                  <a:gd name="T18" fmla="*/ 143 w 224"/>
                  <a:gd name="T19" fmla="*/ 27 h 42"/>
                  <a:gd name="T20" fmla="*/ 141 w 224"/>
                  <a:gd name="T21" fmla="*/ 29 h 42"/>
                  <a:gd name="T22" fmla="*/ 139 w 224"/>
                  <a:gd name="T23" fmla="*/ 33 h 42"/>
                  <a:gd name="T24" fmla="*/ 139 w 224"/>
                  <a:gd name="T25" fmla="*/ 39 h 42"/>
                  <a:gd name="T26" fmla="*/ 139 w 224"/>
                  <a:gd name="T27" fmla="*/ 42 h 42"/>
                  <a:gd name="T28" fmla="*/ 130 w 224"/>
                  <a:gd name="T29" fmla="*/ 37 h 42"/>
                  <a:gd name="T30" fmla="*/ 124 w 224"/>
                  <a:gd name="T31" fmla="*/ 35 h 42"/>
                  <a:gd name="T32" fmla="*/ 116 w 224"/>
                  <a:gd name="T33" fmla="*/ 35 h 42"/>
                  <a:gd name="T34" fmla="*/ 108 w 224"/>
                  <a:gd name="T35" fmla="*/ 35 h 42"/>
                  <a:gd name="T36" fmla="*/ 99 w 224"/>
                  <a:gd name="T37" fmla="*/ 35 h 42"/>
                  <a:gd name="T38" fmla="*/ 91 w 224"/>
                  <a:gd name="T39" fmla="*/ 33 h 42"/>
                  <a:gd name="T40" fmla="*/ 85 w 224"/>
                  <a:gd name="T41" fmla="*/ 29 h 42"/>
                  <a:gd name="T42" fmla="*/ 76 w 224"/>
                  <a:gd name="T43" fmla="*/ 23 h 42"/>
                  <a:gd name="T44" fmla="*/ 66 w 224"/>
                  <a:gd name="T45" fmla="*/ 23 h 42"/>
                  <a:gd name="T46" fmla="*/ 56 w 224"/>
                  <a:gd name="T47" fmla="*/ 25 h 42"/>
                  <a:gd name="T48" fmla="*/ 45 w 224"/>
                  <a:gd name="T49" fmla="*/ 27 h 42"/>
                  <a:gd name="T50" fmla="*/ 35 w 224"/>
                  <a:gd name="T51" fmla="*/ 29 h 42"/>
                  <a:gd name="T52" fmla="*/ 25 w 224"/>
                  <a:gd name="T53" fmla="*/ 31 h 42"/>
                  <a:gd name="T54" fmla="*/ 16 w 224"/>
                  <a:gd name="T55" fmla="*/ 33 h 42"/>
                  <a:gd name="T56" fmla="*/ 8 w 224"/>
                  <a:gd name="T57" fmla="*/ 35 h 42"/>
                  <a:gd name="T58" fmla="*/ 0 w 224"/>
                  <a:gd name="T59" fmla="*/ 35 h 42"/>
                  <a:gd name="T60" fmla="*/ 4 w 224"/>
                  <a:gd name="T61" fmla="*/ 23 h 42"/>
                  <a:gd name="T62" fmla="*/ 14 w 224"/>
                  <a:gd name="T63" fmla="*/ 16 h 42"/>
                  <a:gd name="T64" fmla="*/ 29 w 224"/>
                  <a:gd name="T65" fmla="*/ 10 h 42"/>
                  <a:gd name="T66" fmla="*/ 43 w 224"/>
                  <a:gd name="T67" fmla="*/ 4 h 42"/>
                  <a:gd name="T68" fmla="*/ 62 w 224"/>
                  <a:gd name="T69" fmla="*/ 10 h 42"/>
                  <a:gd name="T70" fmla="*/ 79 w 224"/>
                  <a:gd name="T71" fmla="*/ 12 h 42"/>
                  <a:gd name="T72" fmla="*/ 97 w 224"/>
                  <a:gd name="T73" fmla="*/ 12 h 42"/>
                  <a:gd name="T74" fmla="*/ 114 w 224"/>
                  <a:gd name="T75" fmla="*/ 8 h 42"/>
                  <a:gd name="T76" fmla="*/ 130 w 224"/>
                  <a:gd name="T77" fmla="*/ 6 h 42"/>
                  <a:gd name="T78" fmla="*/ 149 w 224"/>
                  <a:gd name="T79" fmla="*/ 2 h 42"/>
                  <a:gd name="T80" fmla="*/ 166 w 224"/>
                  <a:gd name="T81" fmla="*/ 0 h 42"/>
                  <a:gd name="T82" fmla="*/ 184 w 224"/>
                  <a:gd name="T83" fmla="*/ 2 h 42"/>
                  <a:gd name="T84" fmla="*/ 193 w 224"/>
                  <a:gd name="T85" fmla="*/ 2 h 42"/>
                  <a:gd name="T86" fmla="*/ 201 w 224"/>
                  <a:gd name="T87" fmla="*/ 2 h 42"/>
                  <a:gd name="T88" fmla="*/ 207 w 224"/>
                  <a:gd name="T89" fmla="*/ 4 h 42"/>
                  <a:gd name="T90" fmla="*/ 215 w 224"/>
                  <a:gd name="T91" fmla="*/ 4 h 4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4"/>
                  <a:gd name="T139" fmla="*/ 0 h 42"/>
                  <a:gd name="T140" fmla="*/ 224 w 224"/>
                  <a:gd name="T141" fmla="*/ 42 h 4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4" h="42">
                    <a:moveTo>
                      <a:pt x="215" y="4"/>
                    </a:moveTo>
                    <a:lnTo>
                      <a:pt x="224" y="27"/>
                    </a:lnTo>
                    <a:lnTo>
                      <a:pt x="207" y="19"/>
                    </a:lnTo>
                    <a:lnTo>
                      <a:pt x="195" y="19"/>
                    </a:lnTo>
                    <a:lnTo>
                      <a:pt x="180" y="21"/>
                    </a:lnTo>
                    <a:lnTo>
                      <a:pt x="163" y="18"/>
                    </a:lnTo>
                    <a:lnTo>
                      <a:pt x="157" y="18"/>
                    </a:lnTo>
                    <a:lnTo>
                      <a:pt x="151" y="19"/>
                    </a:lnTo>
                    <a:lnTo>
                      <a:pt x="145" y="23"/>
                    </a:lnTo>
                    <a:lnTo>
                      <a:pt x="143" y="27"/>
                    </a:lnTo>
                    <a:lnTo>
                      <a:pt x="141" y="29"/>
                    </a:lnTo>
                    <a:lnTo>
                      <a:pt x="139" y="33"/>
                    </a:lnTo>
                    <a:lnTo>
                      <a:pt x="139" y="39"/>
                    </a:lnTo>
                    <a:lnTo>
                      <a:pt x="139" y="42"/>
                    </a:lnTo>
                    <a:lnTo>
                      <a:pt x="130" y="37"/>
                    </a:lnTo>
                    <a:lnTo>
                      <a:pt x="124" y="35"/>
                    </a:lnTo>
                    <a:lnTo>
                      <a:pt x="116" y="35"/>
                    </a:lnTo>
                    <a:lnTo>
                      <a:pt x="108" y="35"/>
                    </a:lnTo>
                    <a:lnTo>
                      <a:pt x="99" y="35"/>
                    </a:lnTo>
                    <a:lnTo>
                      <a:pt x="91" y="33"/>
                    </a:lnTo>
                    <a:lnTo>
                      <a:pt x="85" y="29"/>
                    </a:lnTo>
                    <a:lnTo>
                      <a:pt x="76" y="23"/>
                    </a:lnTo>
                    <a:lnTo>
                      <a:pt x="66" y="23"/>
                    </a:lnTo>
                    <a:lnTo>
                      <a:pt x="56" y="25"/>
                    </a:lnTo>
                    <a:lnTo>
                      <a:pt x="45" y="27"/>
                    </a:lnTo>
                    <a:lnTo>
                      <a:pt x="35" y="29"/>
                    </a:lnTo>
                    <a:lnTo>
                      <a:pt x="25" y="31"/>
                    </a:lnTo>
                    <a:lnTo>
                      <a:pt x="16" y="33"/>
                    </a:lnTo>
                    <a:lnTo>
                      <a:pt x="8" y="35"/>
                    </a:lnTo>
                    <a:lnTo>
                      <a:pt x="0" y="35"/>
                    </a:lnTo>
                    <a:lnTo>
                      <a:pt x="4" y="23"/>
                    </a:lnTo>
                    <a:lnTo>
                      <a:pt x="14" y="16"/>
                    </a:lnTo>
                    <a:lnTo>
                      <a:pt x="29" y="10"/>
                    </a:lnTo>
                    <a:lnTo>
                      <a:pt x="43" y="4"/>
                    </a:lnTo>
                    <a:lnTo>
                      <a:pt x="62" y="10"/>
                    </a:lnTo>
                    <a:lnTo>
                      <a:pt x="79" y="12"/>
                    </a:lnTo>
                    <a:lnTo>
                      <a:pt x="97" y="12"/>
                    </a:lnTo>
                    <a:lnTo>
                      <a:pt x="114" y="8"/>
                    </a:lnTo>
                    <a:lnTo>
                      <a:pt x="130" y="6"/>
                    </a:lnTo>
                    <a:lnTo>
                      <a:pt x="149" y="2"/>
                    </a:lnTo>
                    <a:lnTo>
                      <a:pt x="166" y="0"/>
                    </a:lnTo>
                    <a:lnTo>
                      <a:pt x="184" y="2"/>
                    </a:lnTo>
                    <a:lnTo>
                      <a:pt x="193" y="2"/>
                    </a:lnTo>
                    <a:lnTo>
                      <a:pt x="201" y="2"/>
                    </a:lnTo>
                    <a:lnTo>
                      <a:pt x="207" y="4"/>
                    </a:lnTo>
                    <a:lnTo>
                      <a:pt x="215" y="4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Freeform 93"/>
              <p:cNvSpPr>
                <a:spLocks/>
              </p:cNvSpPr>
              <p:nvPr/>
            </p:nvSpPr>
            <p:spPr bwMode="auto">
              <a:xfrm>
                <a:off x="3485" y="3536"/>
                <a:ext cx="475" cy="78"/>
              </a:xfrm>
              <a:custGeom>
                <a:avLst/>
                <a:gdLst>
                  <a:gd name="T0" fmla="*/ 475 w 475"/>
                  <a:gd name="T1" fmla="*/ 5 h 78"/>
                  <a:gd name="T2" fmla="*/ 463 w 475"/>
                  <a:gd name="T3" fmla="*/ 9 h 78"/>
                  <a:gd name="T4" fmla="*/ 450 w 475"/>
                  <a:gd name="T5" fmla="*/ 13 h 78"/>
                  <a:gd name="T6" fmla="*/ 438 w 475"/>
                  <a:gd name="T7" fmla="*/ 15 h 78"/>
                  <a:gd name="T8" fmla="*/ 423 w 475"/>
                  <a:gd name="T9" fmla="*/ 17 h 78"/>
                  <a:gd name="T10" fmla="*/ 409 w 475"/>
                  <a:gd name="T11" fmla="*/ 19 h 78"/>
                  <a:gd name="T12" fmla="*/ 394 w 475"/>
                  <a:gd name="T13" fmla="*/ 19 h 78"/>
                  <a:gd name="T14" fmla="*/ 380 w 475"/>
                  <a:gd name="T15" fmla="*/ 17 h 78"/>
                  <a:gd name="T16" fmla="*/ 367 w 475"/>
                  <a:gd name="T17" fmla="*/ 15 h 78"/>
                  <a:gd name="T18" fmla="*/ 344 w 475"/>
                  <a:gd name="T19" fmla="*/ 19 h 78"/>
                  <a:gd name="T20" fmla="*/ 324 w 475"/>
                  <a:gd name="T21" fmla="*/ 23 h 78"/>
                  <a:gd name="T22" fmla="*/ 303 w 475"/>
                  <a:gd name="T23" fmla="*/ 26 h 78"/>
                  <a:gd name="T24" fmla="*/ 282 w 475"/>
                  <a:gd name="T25" fmla="*/ 32 h 78"/>
                  <a:gd name="T26" fmla="*/ 264 w 475"/>
                  <a:gd name="T27" fmla="*/ 36 h 78"/>
                  <a:gd name="T28" fmla="*/ 243 w 475"/>
                  <a:gd name="T29" fmla="*/ 38 h 78"/>
                  <a:gd name="T30" fmla="*/ 220 w 475"/>
                  <a:gd name="T31" fmla="*/ 40 h 78"/>
                  <a:gd name="T32" fmla="*/ 197 w 475"/>
                  <a:gd name="T33" fmla="*/ 40 h 78"/>
                  <a:gd name="T34" fmla="*/ 204 w 475"/>
                  <a:gd name="T35" fmla="*/ 44 h 78"/>
                  <a:gd name="T36" fmla="*/ 208 w 475"/>
                  <a:gd name="T37" fmla="*/ 48 h 78"/>
                  <a:gd name="T38" fmla="*/ 210 w 475"/>
                  <a:gd name="T39" fmla="*/ 53 h 78"/>
                  <a:gd name="T40" fmla="*/ 206 w 475"/>
                  <a:gd name="T41" fmla="*/ 59 h 78"/>
                  <a:gd name="T42" fmla="*/ 195 w 475"/>
                  <a:gd name="T43" fmla="*/ 65 h 78"/>
                  <a:gd name="T44" fmla="*/ 187 w 475"/>
                  <a:gd name="T45" fmla="*/ 61 h 78"/>
                  <a:gd name="T46" fmla="*/ 179 w 475"/>
                  <a:gd name="T47" fmla="*/ 53 h 78"/>
                  <a:gd name="T48" fmla="*/ 166 w 475"/>
                  <a:gd name="T49" fmla="*/ 49 h 78"/>
                  <a:gd name="T50" fmla="*/ 170 w 475"/>
                  <a:gd name="T51" fmla="*/ 48 h 78"/>
                  <a:gd name="T52" fmla="*/ 175 w 475"/>
                  <a:gd name="T53" fmla="*/ 48 h 78"/>
                  <a:gd name="T54" fmla="*/ 177 w 475"/>
                  <a:gd name="T55" fmla="*/ 46 h 78"/>
                  <a:gd name="T56" fmla="*/ 181 w 475"/>
                  <a:gd name="T57" fmla="*/ 42 h 78"/>
                  <a:gd name="T58" fmla="*/ 162 w 475"/>
                  <a:gd name="T59" fmla="*/ 40 h 78"/>
                  <a:gd name="T60" fmla="*/ 143 w 475"/>
                  <a:gd name="T61" fmla="*/ 42 h 78"/>
                  <a:gd name="T62" fmla="*/ 127 w 475"/>
                  <a:gd name="T63" fmla="*/ 48 h 78"/>
                  <a:gd name="T64" fmla="*/ 112 w 475"/>
                  <a:gd name="T65" fmla="*/ 53 h 78"/>
                  <a:gd name="T66" fmla="*/ 98 w 475"/>
                  <a:gd name="T67" fmla="*/ 61 h 78"/>
                  <a:gd name="T68" fmla="*/ 81 w 475"/>
                  <a:gd name="T69" fmla="*/ 67 h 78"/>
                  <a:gd name="T70" fmla="*/ 63 w 475"/>
                  <a:gd name="T71" fmla="*/ 69 h 78"/>
                  <a:gd name="T72" fmla="*/ 44 w 475"/>
                  <a:gd name="T73" fmla="*/ 67 h 78"/>
                  <a:gd name="T74" fmla="*/ 34 w 475"/>
                  <a:gd name="T75" fmla="*/ 70 h 78"/>
                  <a:gd name="T76" fmla="*/ 23 w 475"/>
                  <a:gd name="T77" fmla="*/ 74 h 78"/>
                  <a:gd name="T78" fmla="*/ 11 w 475"/>
                  <a:gd name="T79" fmla="*/ 76 h 78"/>
                  <a:gd name="T80" fmla="*/ 0 w 475"/>
                  <a:gd name="T81" fmla="*/ 78 h 78"/>
                  <a:gd name="T82" fmla="*/ 29 w 475"/>
                  <a:gd name="T83" fmla="*/ 67 h 78"/>
                  <a:gd name="T84" fmla="*/ 58 w 475"/>
                  <a:gd name="T85" fmla="*/ 55 h 78"/>
                  <a:gd name="T86" fmla="*/ 90 w 475"/>
                  <a:gd name="T87" fmla="*/ 46 h 78"/>
                  <a:gd name="T88" fmla="*/ 121 w 475"/>
                  <a:gd name="T89" fmla="*/ 36 h 78"/>
                  <a:gd name="T90" fmla="*/ 154 w 475"/>
                  <a:gd name="T91" fmla="*/ 30 h 78"/>
                  <a:gd name="T92" fmla="*/ 187 w 475"/>
                  <a:gd name="T93" fmla="*/ 26 h 78"/>
                  <a:gd name="T94" fmla="*/ 222 w 475"/>
                  <a:gd name="T95" fmla="*/ 26 h 78"/>
                  <a:gd name="T96" fmla="*/ 257 w 475"/>
                  <a:gd name="T97" fmla="*/ 28 h 78"/>
                  <a:gd name="T98" fmla="*/ 282 w 475"/>
                  <a:gd name="T99" fmla="*/ 19 h 78"/>
                  <a:gd name="T100" fmla="*/ 307 w 475"/>
                  <a:gd name="T101" fmla="*/ 13 h 78"/>
                  <a:gd name="T102" fmla="*/ 334 w 475"/>
                  <a:gd name="T103" fmla="*/ 7 h 78"/>
                  <a:gd name="T104" fmla="*/ 361 w 475"/>
                  <a:gd name="T105" fmla="*/ 2 h 78"/>
                  <a:gd name="T106" fmla="*/ 388 w 475"/>
                  <a:gd name="T107" fmla="*/ 0 h 78"/>
                  <a:gd name="T108" fmla="*/ 417 w 475"/>
                  <a:gd name="T109" fmla="*/ 0 h 78"/>
                  <a:gd name="T110" fmla="*/ 446 w 475"/>
                  <a:gd name="T111" fmla="*/ 2 h 78"/>
                  <a:gd name="T112" fmla="*/ 475 w 475"/>
                  <a:gd name="T113" fmla="*/ 5 h 7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75"/>
                  <a:gd name="T172" fmla="*/ 0 h 78"/>
                  <a:gd name="T173" fmla="*/ 475 w 475"/>
                  <a:gd name="T174" fmla="*/ 78 h 7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75" h="78">
                    <a:moveTo>
                      <a:pt x="475" y="5"/>
                    </a:moveTo>
                    <a:lnTo>
                      <a:pt x="463" y="9"/>
                    </a:lnTo>
                    <a:lnTo>
                      <a:pt x="450" y="13"/>
                    </a:lnTo>
                    <a:lnTo>
                      <a:pt x="438" y="15"/>
                    </a:lnTo>
                    <a:lnTo>
                      <a:pt x="423" y="17"/>
                    </a:lnTo>
                    <a:lnTo>
                      <a:pt x="409" y="19"/>
                    </a:lnTo>
                    <a:lnTo>
                      <a:pt x="394" y="19"/>
                    </a:lnTo>
                    <a:lnTo>
                      <a:pt x="380" y="17"/>
                    </a:lnTo>
                    <a:lnTo>
                      <a:pt x="367" y="15"/>
                    </a:lnTo>
                    <a:lnTo>
                      <a:pt x="344" y="19"/>
                    </a:lnTo>
                    <a:lnTo>
                      <a:pt x="324" y="23"/>
                    </a:lnTo>
                    <a:lnTo>
                      <a:pt x="303" y="26"/>
                    </a:lnTo>
                    <a:lnTo>
                      <a:pt x="282" y="32"/>
                    </a:lnTo>
                    <a:lnTo>
                      <a:pt x="264" y="36"/>
                    </a:lnTo>
                    <a:lnTo>
                      <a:pt x="243" y="38"/>
                    </a:lnTo>
                    <a:lnTo>
                      <a:pt x="220" y="40"/>
                    </a:lnTo>
                    <a:lnTo>
                      <a:pt x="197" y="40"/>
                    </a:lnTo>
                    <a:lnTo>
                      <a:pt x="204" y="44"/>
                    </a:lnTo>
                    <a:lnTo>
                      <a:pt x="208" y="48"/>
                    </a:lnTo>
                    <a:lnTo>
                      <a:pt x="210" y="53"/>
                    </a:lnTo>
                    <a:lnTo>
                      <a:pt x="206" y="59"/>
                    </a:lnTo>
                    <a:lnTo>
                      <a:pt x="195" y="65"/>
                    </a:lnTo>
                    <a:lnTo>
                      <a:pt x="187" y="61"/>
                    </a:lnTo>
                    <a:lnTo>
                      <a:pt x="179" y="53"/>
                    </a:lnTo>
                    <a:lnTo>
                      <a:pt x="166" y="49"/>
                    </a:lnTo>
                    <a:lnTo>
                      <a:pt x="170" y="48"/>
                    </a:lnTo>
                    <a:lnTo>
                      <a:pt x="175" y="48"/>
                    </a:lnTo>
                    <a:lnTo>
                      <a:pt x="177" y="46"/>
                    </a:lnTo>
                    <a:lnTo>
                      <a:pt x="181" y="42"/>
                    </a:lnTo>
                    <a:lnTo>
                      <a:pt x="162" y="40"/>
                    </a:lnTo>
                    <a:lnTo>
                      <a:pt x="143" y="42"/>
                    </a:lnTo>
                    <a:lnTo>
                      <a:pt x="127" y="48"/>
                    </a:lnTo>
                    <a:lnTo>
                      <a:pt x="112" y="53"/>
                    </a:lnTo>
                    <a:lnTo>
                      <a:pt x="98" y="61"/>
                    </a:lnTo>
                    <a:lnTo>
                      <a:pt x="81" y="67"/>
                    </a:lnTo>
                    <a:lnTo>
                      <a:pt x="63" y="69"/>
                    </a:lnTo>
                    <a:lnTo>
                      <a:pt x="44" y="67"/>
                    </a:lnTo>
                    <a:lnTo>
                      <a:pt x="34" y="70"/>
                    </a:lnTo>
                    <a:lnTo>
                      <a:pt x="23" y="74"/>
                    </a:lnTo>
                    <a:lnTo>
                      <a:pt x="11" y="76"/>
                    </a:lnTo>
                    <a:lnTo>
                      <a:pt x="0" y="78"/>
                    </a:lnTo>
                    <a:lnTo>
                      <a:pt x="29" y="67"/>
                    </a:lnTo>
                    <a:lnTo>
                      <a:pt x="58" y="55"/>
                    </a:lnTo>
                    <a:lnTo>
                      <a:pt x="90" y="46"/>
                    </a:lnTo>
                    <a:lnTo>
                      <a:pt x="121" y="36"/>
                    </a:lnTo>
                    <a:lnTo>
                      <a:pt x="154" y="30"/>
                    </a:lnTo>
                    <a:lnTo>
                      <a:pt x="187" y="26"/>
                    </a:lnTo>
                    <a:lnTo>
                      <a:pt x="222" y="26"/>
                    </a:lnTo>
                    <a:lnTo>
                      <a:pt x="257" y="28"/>
                    </a:lnTo>
                    <a:lnTo>
                      <a:pt x="282" y="19"/>
                    </a:lnTo>
                    <a:lnTo>
                      <a:pt x="307" y="13"/>
                    </a:lnTo>
                    <a:lnTo>
                      <a:pt x="334" y="7"/>
                    </a:lnTo>
                    <a:lnTo>
                      <a:pt x="361" y="2"/>
                    </a:lnTo>
                    <a:lnTo>
                      <a:pt x="388" y="0"/>
                    </a:lnTo>
                    <a:lnTo>
                      <a:pt x="417" y="0"/>
                    </a:lnTo>
                    <a:lnTo>
                      <a:pt x="446" y="2"/>
                    </a:lnTo>
                    <a:lnTo>
                      <a:pt x="475" y="5"/>
                    </a:lnTo>
                    <a:close/>
                  </a:path>
                </a:pathLst>
              </a:custGeom>
              <a:solidFill>
                <a:srgbClr val="CC08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Freeform 94"/>
              <p:cNvSpPr>
                <a:spLocks/>
              </p:cNvSpPr>
              <p:nvPr/>
            </p:nvSpPr>
            <p:spPr bwMode="auto">
              <a:xfrm>
                <a:off x="3193" y="3647"/>
                <a:ext cx="93" cy="84"/>
              </a:xfrm>
              <a:custGeom>
                <a:avLst/>
                <a:gdLst>
                  <a:gd name="T0" fmla="*/ 93 w 93"/>
                  <a:gd name="T1" fmla="*/ 5 h 84"/>
                  <a:gd name="T2" fmla="*/ 93 w 93"/>
                  <a:gd name="T3" fmla="*/ 13 h 84"/>
                  <a:gd name="T4" fmla="*/ 85 w 93"/>
                  <a:gd name="T5" fmla="*/ 15 h 84"/>
                  <a:gd name="T6" fmla="*/ 75 w 93"/>
                  <a:gd name="T7" fmla="*/ 15 h 84"/>
                  <a:gd name="T8" fmla="*/ 66 w 93"/>
                  <a:gd name="T9" fmla="*/ 15 h 84"/>
                  <a:gd name="T10" fmla="*/ 58 w 93"/>
                  <a:gd name="T11" fmla="*/ 17 h 84"/>
                  <a:gd name="T12" fmla="*/ 50 w 93"/>
                  <a:gd name="T13" fmla="*/ 19 h 84"/>
                  <a:gd name="T14" fmla="*/ 42 w 93"/>
                  <a:gd name="T15" fmla="*/ 21 h 84"/>
                  <a:gd name="T16" fmla="*/ 33 w 93"/>
                  <a:gd name="T17" fmla="*/ 24 h 84"/>
                  <a:gd name="T18" fmla="*/ 27 w 93"/>
                  <a:gd name="T19" fmla="*/ 30 h 84"/>
                  <a:gd name="T20" fmla="*/ 25 w 93"/>
                  <a:gd name="T21" fmla="*/ 47 h 84"/>
                  <a:gd name="T22" fmla="*/ 31 w 93"/>
                  <a:gd name="T23" fmla="*/ 65 h 84"/>
                  <a:gd name="T24" fmla="*/ 33 w 93"/>
                  <a:gd name="T25" fmla="*/ 78 h 84"/>
                  <a:gd name="T26" fmla="*/ 11 w 93"/>
                  <a:gd name="T27" fmla="*/ 84 h 84"/>
                  <a:gd name="T28" fmla="*/ 0 w 93"/>
                  <a:gd name="T29" fmla="*/ 67 h 84"/>
                  <a:gd name="T30" fmla="*/ 2 w 93"/>
                  <a:gd name="T31" fmla="*/ 49 h 84"/>
                  <a:gd name="T32" fmla="*/ 8 w 93"/>
                  <a:gd name="T33" fmla="*/ 32 h 84"/>
                  <a:gd name="T34" fmla="*/ 15 w 93"/>
                  <a:gd name="T35" fmla="*/ 13 h 84"/>
                  <a:gd name="T36" fmla="*/ 21 w 93"/>
                  <a:gd name="T37" fmla="*/ 7 h 84"/>
                  <a:gd name="T38" fmla="*/ 29 w 93"/>
                  <a:gd name="T39" fmla="*/ 3 h 84"/>
                  <a:gd name="T40" fmla="*/ 40 w 93"/>
                  <a:gd name="T41" fmla="*/ 2 h 84"/>
                  <a:gd name="T42" fmla="*/ 50 w 93"/>
                  <a:gd name="T43" fmla="*/ 0 h 84"/>
                  <a:gd name="T44" fmla="*/ 62 w 93"/>
                  <a:gd name="T45" fmla="*/ 0 h 84"/>
                  <a:gd name="T46" fmla="*/ 73 w 93"/>
                  <a:gd name="T47" fmla="*/ 0 h 84"/>
                  <a:gd name="T48" fmla="*/ 83 w 93"/>
                  <a:gd name="T49" fmla="*/ 2 h 84"/>
                  <a:gd name="T50" fmla="*/ 93 w 93"/>
                  <a:gd name="T51" fmla="*/ 5 h 8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3"/>
                  <a:gd name="T79" fmla="*/ 0 h 84"/>
                  <a:gd name="T80" fmla="*/ 93 w 93"/>
                  <a:gd name="T81" fmla="*/ 84 h 8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3" h="84">
                    <a:moveTo>
                      <a:pt x="93" y="5"/>
                    </a:moveTo>
                    <a:lnTo>
                      <a:pt x="93" y="13"/>
                    </a:lnTo>
                    <a:lnTo>
                      <a:pt x="85" y="15"/>
                    </a:lnTo>
                    <a:lnTo>
                      <a:pt x="75" y="15"/>
                    </a:lnTo>
                    <a:lnTo>
                      <a:pt x="66" y="15"/>
                    </a:lnTo>
                    <a:lnTo>
                      <a:pt x="58" y="17"/>
                    </a:lnTo>
                    <a:lnTo>
                      <a:pt x="50" y="19"/>
                    </a:lnTo>
                    <a:lnTo>
                      <a:pt x="42" y="21"/>
                    </a:lnTo>
                    <a:lnTo>
                      <a:pt x="33" y="24"/>
                    </a:lnTo>
                    <a:lnTo>
                      <a:pt x="27" y="30"/>
                    </a:lnTo>
                    <a:lnTo>
                      <a:pt x="25" y="47"/>
                    </a:lnTo>
                    <a:lnTo>
                      <a:pt x="31" y="65"/>
                    </a:lnTo>
                    <a:lnTo>
                      <a:pt x="33" y="78"/>
                    </a:lnTo>
                    <a:lnTo>
                      <a:pt x="11" y="84"/>
                    </a:lnTo>
                    <a:lnTo>
                      <a:pt x="0" y="67"/>
                    </a:lnTo>
                    <a:lnTo>
                      <a:pt x="2" y="49"/>
                    </a:lnTo>
                    <a:lnTo>
                      <a:pt x="8" y="32"/>
                    </a:lnTo>
                    <a:lnTo>
                      <a:pt x="15" y="13"/>
                    </a:lnTo>
                    <a:lnTo>
                      <a:pt x="21" y="7"/>
                    </a:lnTo>
                    <a:lnTo>
                      <a:pt x="29" y="3"/>
                    </a:lnTo>
                    <a:lnTo>
                      <a:pt x="40" y="2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3" y="0"/>
                    </a:lnTo>
                    <a:lnTo>
                      <a:pt x="83" y="2"/>
                    </a:lnTo>
                    <a:lnTo>
                      <a:pt x="93" y="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Freeform 95"/>
              <p:cNvSpPr>
                <a:spLocks/>
              </p:cNvSpPr>
              <p:nvPr/>
            </p:nvSpPr>
            <p:spPr bwMode="auto">
              <a:xfrm>
                <a:off x="2723" y="3652"/>
                <a:ext cx="47" cy="83"/>
              </a:xfrm>
              <a:custGeom>
                <a:avLst/>
                <a:gdLst>
                  <a:gd name="T0" fmla="*/ 47 w 47"/>
                  <a:gd name="T1" fmla="*/ 8 h 83"/>
                  <a:gd name="T2" fmla="*/ 39 w 47"/>
                  <a:gd name="T3" fmla="*/ 27 h 83"/>
                  <a:gd name="T4" fmla="*/ 29 w 47"/>
                  <a:gd name="T5" fmla="*/ 44 h 83"/>
                  <a:gd name="T6" fmla="*/ 20 w 47"/>
                  <a:gd name="T7" fmla="*/ 63 h 83"/>
                  <a:gd name="T8" fmla="*/ 12 w 47"/>
                  <a:gd name="T9" fmla="*/ 83 h 83"/>
                  <a:gd name="T10" fmla="*/ 6 w 47"/>
                  <a:gd name="T11" fmla="*/ 83 h 83"/>
                  <a:gd name="T12" fmla="*/ 4 w 47"/>
                  <a:gd name="T13" fmla="*/ 77 h 83"/>
                  <a:gd name="T14" fmla="*/ 2 w 47"/>
                  <a:gd name="T15" fmla="*/ 73 h 83"/>
                  <a:gd name="T16" fmla="*/ 0 w 47"/>
                  <a:gd name="T17" fmla="*/ 67 h 83"/>
                  <a:gd name="T18" fmla="*/ 8 w 47"/>
                  <a:gd name="T19" fmla="*/ 50 h 83"/>
                  <a:gd name="T20" fmla="*/ 14 w 47"/>
                  <a:gd name="T21" fmla="*/ 29 h 83"/>
                  <a:gd name="T22" fmla="*/ 22 w 47"/>
                  <a:gd name="T23" fmla="*/ 12 h 83"/>
                  <a:gd name="T24" fmla="*/ 39 w 47"/>
                  <a:gd name="T25" fmla="*/ 0 h 83"/>
                  <a:gd name="T26" fmla="*/ 47 w 47"/>
                  <a:gd name="T27" fmla="*/ 8 h 8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3"/>
                  <a:gd name="T44" fmla="*/ 47 w 47"/>
                  <a:gd name="T45" fmla="*/ 83 h 8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3">
                    <a:moveTo>
                      <a:pt x="47" y="8"/>
                    </a:moveTo>
                    <a:lnTo>
                      <a:pt x="39" y="27"/>
                    </a:lnTo>
                    <a:lnTo>
                      <a:pt x="29" y="44"/>
                    </a:lnTo>
                    <a:lnTo>
                      <a:pt x="20" y="63"/>
                    </a:lnTo>
                    <a:lnTo>
                      <a:pt x="12" y="83"/>
                    </a:lnTo>
                    <a:lnTo>
                      <a:pt x="6" y="83"/>
                    </a:lnTo>
                    <a:lnTo>
                      <a:pt x="4" y="77"/>
                    </a:lnTo>
                    <a:lnTo>
                      <a:pt x="2" y="73"/>
                    </a:lnTo>
                    <a:lnTo>
                      <a:pt x="0" y="67"/>
                    </a:lnTo>
                    <a:lnTo>
                      <a:pt x="8" y="50"/>
                    </a:lnTo>
                    <a:lnTo>
                      <a:pt x="14" y="29"/>
                    </a:lnTo>
                    <a:lnTo>
                      <a:pt x="22" y="12"/>
                    </a:lnTo>
                    <a:lnTo>
                      <a:pt x="39" y="0"/>
                    </a:lnTo>
                    <a:lnTo>
                      <a:pt x="47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Freeform 96"/>
              <p:cNvSpPr>
                <a:spLocks/>
              </p:cNvSpPr>
              <p:nvPr/>
            </p:nvSpPr>
            <p:spPr bwMode="auto">
              <a:xfrm>
                <a:off x="2791" y="3654"/>
                <a:ext cx="52" cy="84"/>
              </a:xfrm>
              <a:custGeom>
                <a:avLst/>
                <a:gdLst>
                  <a:gd name="T0" fmla="*/ 52 w 52"/>
                  <a:gd name="T1" fmla="*/ 10 h 84"/>
                  <a:gd name="T2" fmla="*/ 39 w 52"/>
                  <a:gd name="T3" fmla="*/ 27 h 84"/>
                  <a:gd name="T4" fmla="*/ 31 w 52"/>
                  <a:gd name="T5" fmla="*/ 46 h 84"/>
                  <a:gd name="T6" fmla="*/ 23 w 52"/>
                  <a:gd name="T7" fmla="*/ 65 h 84"/>
                  <a:gd name="T8" fmla="*/ 12 w 52"/>
                  <a:gd name="T9" fmla="*/ 84 h 84"/>
                  <a:gd name="T10" fmla="*/ 8 w 52"/>
                  <a:gd name="T11" fmla="*/ 84 h 84"/>
                  <a:gd name="T12" fmla="*/ 6 w 52"/>
                  <a:gd name="T13" fmla="*/ 84 h 84"/>
                  <a:gd name="T14" fmla="*/ 2 w 52"/>
                  <a:gd name="T15" fmla="*/ 81 h 84"/>
                  <a:gd name="T16" fmla="*/ 0 w 52"/>
                  <a:gd name="T17" fmla="*/ 79 h 84"/>
                  <a:gd name="T18" fmla="*/ 4 w 52"/>
                  <a:gd name="T19" fmla="*/ 58 h 84"/>
                  <a:gd name="T20" fmla="*/ 12 w 52"/>
                  <a:gd name="T21" fmla="*/ 37 h 84"/>
                  <a:gd name="T22" fmla="*/ 25 w 52"/>
                  <a:gd name="T23" fmla="*/ 16 h 84"/>
                  <a:gd name="T24" fmla="*/ 41 w 52"/>
                  <a:gd name="T25" fmla="*/ 0 h 84"/>
                  <a:gd name="T26" fmla="*/ 52 w 52"/>
                  <a:gd name="T27" fmla="*/ 10 h 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2"/>
                  <a:gd name="T43" fmla="*/ 0 h 84"/>
                  <a:gd name="T44" fmla="*/ 52 w 52"/>
                  <a:gd name="T45" fmla="*/ 84 h 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2" h="84">
                    <a:moveTo>
                      <a:pt x="52" y="10"/>
                    </a:moveTo>
                    <a:lnTo>
                      <a:pt x="39" y="27"/>
                    </a:lnTo>
                    <a:lnTo>
                      <a:pt x="31" y="46"/>
                    </a:lnTo>
                    <a:lnTo>
                      <a:pt x="23" y="65"/>
                    </a:lnTo>
                    <a:lnTo>
                      <a:pt x="12" y="84"/>
                    </a:lnTo>
                    <a:lnTo>
                      <a:pt x="8" y="84"/>
                    </a:lnTo>
                    <a:lnTo>
                      <a:pt x="6" y="84"/>
                    </a:lnTo>
                    <a:lnTo>
                      <a:pt x="2" y="81"/>
                    </a:lnTo>
                    <a:lnTo>
                      <a:pt x="0" y="79"/>
                    </a:lnTo>
                    <a:lnTo>
                      <a:pt x="4" y="58"/>
                    </a:lnTo>
                    <a:lnTo>
                      <a:pt x="12" y="37"/>
                    </a:lnTo>
                    <a:lnTo>
                      <a:pt x="25" y="16"/>
                    </a:lnTo>
                    <a:lnTo>
                      <a:pt x="41" y="0"/>
                    </a:lnTo>
                    <a:lnTo>
                      <a:pt x="5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Freeform 97"/>
              <p:cNvSpPr>
                <a:spLocks/>
              </p:cNvSpPr>
              <p:nvPr/>
            </p:nvSpPr>
            <p:spPr bwMode="auto">
              <a:xfrm>
                <a:off x="2917" y="3664"/>
                <a:ext cx="34" cy="40"/>
              </a:xfrm>
              <a:custGeom>
                <a:avLst/>
                <a:gdLst>
                  <a:gd name="T0" fmla="*/ 34 w 34"/>
                  <a:gd name="T1" fmla="*/ 0 h 40"/>
                  <a:gd name="T2" fmla="*/ 34 w 34"/>
                  <a:gd name="T3" fmla="*/ 11 h 40"/>
                  <a:gd name="T4" fmla="*/ 29 w 34"/>
                  <a:gd name="T5" fmla="*/ 21 h 40"/>
                  <a:gd name="T6" fmla="*/ 23 w 34"/>
                  <a:gd name="T7" fmla="*/ 30 h 40"/>
                  <a:gd name="T8" fmla="*/ 15 w 34"/>
                  <a:gd name="T9" fmla="*/ 40 h 40"/>
                  <a:gd name="T10" fmla="*/ 11 w 34"/>
                  <a:gd name="T11" fmla="*/ 40 h 40"/>
                  <a:gd name="T12" fmla="*/ 9 w 34"/>
                  <a:gd name="T13" fmla="*/ 38 h 40"/>
                  <a:gd name="T14" fmla="*/ 5 w 34"/>
                  <a:gd name="T15" fmla="*/ 36 h 40"/>
                  <a:gd name="T16" fmla="*/ 0 w 34"/>
                  <a:gd name="T17" fmla="*/ 34 h 40"/>
                  <a:gd name="T18" fmla="*/ 5 w 34"/>
                  <a:gd name="T19" fmla="*/ 23 h 40"/>
                  <a:gd name="T20" fmla="*/ 9 w 34"/>
                  <a:gd name="T21" fmla="*/ 7 h 40"/>
                  <a:gd name="T22" fmla="*/ 15 w 34"/>
                  <a:gd name="T23" fmla="*/ 0 h 40"/>
                  <a:gd name="T24" fmla="*/ 34 w 34"/>
                  <a:gd name="T25" fmla="*/ 0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40"/>
                  <a:gd name="T41" fmla="*/ 34 w 34"/>
                  <a:gd name="T42" fmla="*/ 40 h 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40">
                    <a:moveTo>
                      <a:pt x="34" y="0"/>
                    </a:moveTo>
                    <a:lnTo>
                      <a:pt x="34" y="11"/>
                    </a:lnTo>
                    <a:lnTo>
                      <a:pt x="29" y="21"/>
                    </a:lnTo>
                    <a:lnTo>
                      <a:pt x="23" y="30"/>
                    </a:lnTo>
                    <a:lnTo>
                      <a:pt x="15" y="40"/>
                    </a:lnTo>
                    <a:lnTo>
                      <a:pt x="11" y="40"/>
                    </a:lnTo>
                    <a:lnTo>
                      <a:pt x="9" y="38"/>
                    </a:lnTo>
                    <a:lnTo>
                      <a:pt x="5" y="36"/>
                    </a:lnTo>
                    <a:lnTo>
                      <a:pt x="0" y="34"/>
                    </a:lnTo>
                    <a:lnTo>
                      <a:pt x="5" y="23"/>
                    </a:lnTo>
                    <a:lnTo>
                      <a:pt x="9" y="7"/>
                    </a:lnTo>
                    <a:lnTo>
                      <a:pt x="15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Freeform 98"/>
              <p:cNvSpPr>
                <a:spLocks/>
              </p:cNvSpPr>
              <p:nvPr/>
            </p:nvSpPr>
            <p:spPr bwMode="auto">
              <a:xfrm>
                <a:off x="2650" y="3666"/>
                <a:ext cx="35" cy="74"/>
              </a:xfrm>
              <a:custGeom>
                <a:avLst/>
                <a:gdLst>
                  <a:gd name="T0" fmla="*/ 33 w 35"/>
                  <a:gd name="T1" fmla="*/ 21 h 74"/>
                  <a:gd name="T2" fmla="*/ 29 w 35"/>
                  <a:gd name="T3" fmla="*/ 34 h 74"/>
                  <a:gd name="T4" fmla="*/ 23 w 35"/>
                  <a:gd name="T5" fmla="*/ 49 h 74"/>
                  <a:gd name="T6" fmla="*/ 17 w 35"/>
                  <a:gd name="T7" fmla="*/ 63 h 74"/>
                  <a:gd name="T8" fmla="*/ 6 w 35"/>
                  <a:gd name="T9" fmla="*/ 74 h 74"/>
                  <a:gd name="T10" fmla="*/ 0 w 35"/>
                  <a:gd name="T11" fmla="*/ 57 h 74"/>
                  <a:gd name="T12" fmla="*/ 2 w 35"/>
                  <a:gd name="T13" fmla="*/ 38 h 74"/>
                  <a:gd name="T14" fmla="*/ 13 w 35"/>
                  <a:gd name="T15" fmla="*/ 19 h 74"/>
                  <a:gd name="T16" fmla="*/ 23 w 35"/>
                  <a:gd name="T17" fmla="*/ 0 h 74"/>
                  <a:gd name="T18" fmla="*/ 31 w 35"/>
                  <a:gd name="T19" fmla="*/ 2 h 74"/>
                  <a:gd name="T20" fmla="*/ 35 w 35"/>
                  <a:gd name="T21" fmla="*/ 7 h 74"/>
                  <a:gd name="T22" fmla="*/ 35 w 35"/>
                  <a:gd name="T23" fmla="*/ 13 h 74"/>
                  <a:gd name="T24" fmla="*/ 33 w 35"/>
                  <a:gd name="T25" fmla="*/ 21 h 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74"/>
                  <a:gd name="T41" fmla="*/ 35 w 35"/>
                  <a:gd name="T42" fmla="*/ 74 h 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74">
                    <a:moveTo>
                      <a:pt x="33" y="21"/>
                    </a:moveTo>
                    <a:lnTo>
                      <a:pt x="29" y="34"/>
                    </a:lnTo>
                    <a:lnTo>
                      <a:pt x="23" y="49"/>
                    </a:lnTo>
                    <a:lnTo>
                      <a:pt x="17" y="63"/>
                    </a:lnTo>
                    <a:lnTo>
                      <a:pt x="6" y="74"/>
                    </a:lnTo>
                    <a:lnTo>
                      <a:pt x="0" y="57"/>
                    </a:lnTo>
                    <a:lnTo>
                      <a:pt x="2" y="38"/>
                    </a:lnTo>
                    <a:lnTo>
                      <a:pt x="13" y="19"/>
                    </a:lnTo>
                    <a:lnTo>
                      <a:pt x="23" y="0"/>
                    </a:lnTo>
                    <a:lnTo>
                      <a:pt x="31" y="2"/>
                    </a:lnTo>
                    <a:lnTo>
                      <a:pt x="35" y="7"/>
                    </a:lnTo>
                    <a:lnTo>
                      <a:pt x="35" y="13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Freeform 99"/>
              <p:cNvSpPr>
                <a:spLocks/>
              </p:cNvSpPr>
              <p:nvPr/>
            </p:nvSpPr>
            <p:spPr bwMode="auto">
              <a:xfrm>
                <a:off x="2870" y="3666"/>
                <a:ext cx="29" cy="28"/>
              </a:xfrm>
              <a:custGeom>
                <a:avLst/>
                <a:gdLst>
                  <a:gd name="T0" fmla="*/ 29 w 29"/>
                  <a:gd name="T1" fmla="*/ 0 h 28"/>
                  <a:gd name="T2" fmla="*/ 29 w 29"/>
                  <a:gd name="T3" fmla="*/ 7 h 28"/>
                  <a:gd name="T4" fmla="*/ 25 w 29"/>
                  <a:gd name="T5" fmla="*/ 15 h 28"/>
                  <a:gd name="T6" fmla="*/ 16 w 29"/>
                  <a:gd name="T7" fmla="*/ 21 h 28"/>
                  <a:gd name="T8" fmla="*/ 10 w 29"/>
                  <a:gd name="T9" fmla="*/ 28 h 28"/>
                  <a:gd name="T10" fmla="*/ 4 w 29"/>
                  <a:gd name="T11" fmla="*/ 28 h 28"/>
                  <a:gd name="T12" fmla="*/ 0 w 29"/>
                  <a:gd name="T13" fmla="*/ 19 h 28"/>
                  <a:gd name="T14" fmla="*/ 4 w 29"/>
                  <a:gd name="T15" fmla="*/ 7 h 28"/>
                  <a:gd name="T16" fmla="*/ 14 w 29"/>
                  <a:gd name="T17" fmla="*/ 2 h 28"/>
                  <a:gd name="T18" fmla="*/ 29 w 29"/>
                  <a:gd name="T19" fmla="*/ 0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28"/>
                  <a:gd name="T32" fmla="*/ 29 w 29"/>
                  <a:gd name="T33" fmla="*/ 28 h 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28">
                    <a:moveTo>
                      <a:pt x="29" y="0"/>
                    </a:moveTo>
                    <a:lnTo>
                      <a:pt x="29" y="7"/>
                    </a:lnTo>
                    <a:lnTo>
                      <a:pt x="25" y="15"/>
                    </a:lnTo>
                    <a:lnTo>
                      <a:pt x="16" y="21"/>
                    </a:lnTo>
                    <a:lnTo>
                      <a:pt x="10" y="28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7"/>
                    </a:lnTo>
                    <a:lnTo>
                      <a:pt x="14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Freeform 100"/>
              <p:cNvSpPr>
                <a:spLocks/>
              </p:cNvSpPr>
              <p:nvPr/>
            </p:nvSpPr>
            <p:spPr bwMode="auto">
              <a:xfrm>
                <a:off x="3040" y="3668"/>
                <a:ext cx="31" cy="46"/>
              </a:xfrm>
              <a:custGeom>
                <a:avLst/>
                <a:gdLst>
                  <a:gd name="T0" fmla="*/ 29 w 31"/>
                  <a:gd name="T1" fmla="*/ 0 h 46"/>
                  <a:gd name="T2" fmla="*/ 31 w 31"/>
                  <a:gd name="T3" fmla="*/ 11 h 46"/>
                  <a:gd name="T4" fmla="*/ 27 w 31"/>
                  <a:gd name="T5" fmla="*/ 21 h 46"/>
                  <a:gd name="T6" fmla="*/ 20 w 31"/>
                  <a:gd name="T7" fmla="*/ 32 h 46"/>
                  <a:gd name="T8" fmla="*/ 16 w 31"/>
                  <a:gd name="T9" fmla="*/ 44 h 46"/>
                  <a:gd name="T10" fmla="*/ 0 w 31"/>
                  <a:gd name="T11" fmla="*/ 46 h 46"/>
                  <a:gd name="T12" fmla="*/ 0 w 31"/>
                  <a:gd name="T13" fmla="*/ 32 h 46"/>
                  <a:gd name="T14" fmla="*/ 2 w 31"/>
                  <a:gd name="T15" fmla="*/ 19 h 46"/>
                  <a:gd name="T16" fmla="*/ 10 w 31"/>
                  <a:gd name="T17" fmla="*/ 5 h 46"/>
                  <a:gd name="T18" fmla="*/ 29 w 31"/>
                  <a:gd name="T19" fmla="*/ 0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46"/>
                  <a:gd name="T32" fmla="*/ 31 w 31"/>
                  <a:gd name="T33" fmla="*/ 46 h 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46">
                    <a:moveTo>
                      <a:pt x="29" y="0"/>
                    </a:moveTo>
                    <a:lnTo>
                      <a:pt x="31" y="11"/>
                    </a:lnTo>
                    <a:lnTo>
                      <a:pt x="27" y="21"/>
                    </a:lnTo>
                    <a:lnTo>
                      <a:pt x="20" y="32"/>
                    </a:lnTo>
                    <a:lnTo>
                      <a:pt x="16" y="44"/>
                    </a:lnTo>
                    <a:lnTo>
                      <a:pt x="0" y="46"/>
                    </a:lnTo>
                    <a:lnTo>
                      <a:pt x="0" y="32"/>
                    </a:lnTo>
                    <a:lnTo>
                      <a:pt x="2" y="19"/>
                    </a:lnTo>
                    <a:lnTo>
                      <a:pt x="10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Freeform 101"/>
              <p:cNvSpPr>
                <a:spLocks/>
              </p:cNvSpPr>
              <p:nvPr/>
            </p:nvSpPr>
            <p:spPr bwMode="auto">
              <a:xfrm>
                <a:off x="2978" y="3671"/>
                <a:ext cx="29" cy="33"/>
              </a:xfrm>
              <a:custGeom>
                <a:avLst/>
                <a:gdLst>
                  <a:gd name="T0" fmla="*/ 24 w 29"/>
                  <a:gd name="T1" fmla="*/ 20 h 33"/>
                  <a:gd name="T2" fmla="*/ 22 w 29"/>
                  <a:gd name="T3" fmla="*/ 22 h 33"/>
                  <a:gd name="T4" fmla="*/ 18 w 29"/>
                  <a:gd name="T5" fmla="*/ 25 h 33"/>
                  <a:gd name="T6" fmla="*/ 16 w 29"/>
                  <a:gd name="T7" fmla="*/ 27 h 33"/>
                  <a:gd name="T8" fmla="*/ 16 w 29"/>
                  <a:gd name="T9" fmla="*/ 33 h 33"/>
                  <a:gd name="T10" fmla="*/ 0 w 29"/>
                  <a:gd name="T11" fmla="*/ 33 h 33"/>
                  <a:gd name="T12" fmla="*/ 0 w 29"/>
                  <a:gd name="T13" fmla="*/ 25 h 33"/>
                  <a:gd name="T14" fmla="*/ 2 w 29"/>
                  <a:gd name="T15" fmla="*/ 16 h 33"/>
                  <a:gd name="T16" fmla="*/ 4 w 29"/>
                  <a:gd name="T17" fmla="*/ 6 h 33"/>
                  <a:gd name="T18" fmla="*/ 10 w 29"/>
                  <a:gd name="T19" fmla="*/ 0 h 33"/>
                  <a:gd name="T20" fmla="*/ 20 w 29"/>
                  <a:gd name="T21" fmla="*/ 2 h 33"/>
                  <a:gd name="T22" fmla="*/ 27 w 29"/>
                  <a:gd name="T23" fmla="*/ 6 h 33"/>
                  <a:gd name="T24" fmla="*/ 29 w 29"/>
                  <a:gd name="T25" fmla="*/ 12 h 33"/>
                  <a:gd name="T26" fmla="*/ 24 w 29"/>
                  <a:gd name="T27" fmla="*/ 20 h 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"/>
                  <a:gd name="T43" fmla="*/ 0 h 33"/>
                  <a:gd name="T44" fmla="*/ 29 w 29"/>
                  <a:gd name="T45" fmla="*/ 33 h 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" h="33">
                    <a:moveTo>
                      <a:pt x="24" y="20"/>
                    </a:moveTo>
                    <a:lnTo>
                      <a:pt x="22" y="22"/>
                    </a:lnTo>
                    <a:lnTo>
                      <a:pt x="18" y="25"/>
                    </a:lnTo>
                    <a:lnTo>
                      <a:pt x="16" y="27"/>
                    </a:lnTo>
                    <a:lnTo>
                      <a:pt x="16" y="33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4" y="6"/>
                    </a:lnTo>
                    <a:lnTo>
                      <a:pt x="10" y="0"/>
                    </a:lnTo>
                    <a:lnTo>
                      <a:pt x="20" y="2"/>
                    </a:lnTo>
                    <a:lnTo>
                      <a:pt x="27" y="6"/>
                    </a:lnTo>
                    <a:lnTo>
                      <a:pt x="29" y="12"/>
                    </a:lnTo>
                    <a:lnTo>
                      <a:pt x="2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Freeform 102"/>
              <p:cNvSpPr>
                <a:spLocks/>
              </p:cNvSpPr>
              <p:nvPr/>
            </p:nvSpPr>
            <p:spPr bwMode="auto">
              <a:xfrm>
                <a:off x="3098" y="3681"/>
                <a:ext cx="29" cy="36"/>
              </a:xfrm>
              <a:custGeom>
                <a:avLst/>
                <a:gdLst>
                  <a:gd name="T0" fmla="*/ 29 w 29"/>
                  <a:gd name="T1" fmla="*/ 6 h 36"/>
                  <a:gd name="T2" fmla="*/ 27 w 29"/>
                  <a:gd name="T3" fmla="*/ 13 h 36"/>
                  <a:gd name="T4" fmla="*/ 23 w 29"/>
                  <a:gd name="T5" fmla="*/ 21 h 36"/>
                  <a:gd name="T6" fmla="*/ 16 w 29"/>
                  <a:gd name="T7" fmla="*/ 29 h 36"/>
                  <a:gd name="T8" fmla="*/ 8 w 29"/>
                  <a:gd name="T9" fmla="*/ 36 h 36"/>
                  <a:gd name="T10" fmla="*/ 0 w 29"/>
                  <a:gd name="T11" fmla="*/ 29 h 36"/>
                  <a:gd name="T12" fmla="*/ 2 w 29"/>
                  <a:gd name="T13" fmla="*/ 19 h 36"/>
                  <a:gd name="T14" fmla="*/ 6 w 29"/>
                  <a:gd name="T15" fmla="*/ 10 h 36"/>
                  <a:gd name="T16" fmla="*/ 14 w 29"/>
                  <a:gd name="T17" fmla="*/ 0 h 36"/>
                  <a:gd name="T18" fmla="*/ 18 w 29"/>
                  <a:gd name="T19" fmla="*/ 0 h 36"/>
                  <a:gd name="T20" fmla="*/ 23 w 29"/>
                  <a:gd name="T21" fmla="*/ 2 h 36"/>
                  <a:gd name="T22" fmla="*/ 25 w 29"/>
                  <a:gd name="T23" fmla="*/ 4 h 36"/>
                  <a:gd name="T24" fmla="*/ 29 w 29"/>
                  <a:gd name="T25" fmla="*/ 6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36"/>
                  <a:gd name="T41" fmla="*/ 29 w 29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36">
                    <a:moveTo>
                      <a:pt x="29" y="6"/>
                    </a:moveTo>
                    <a:lnTo>
                      <a:pt x="27" y="13"/>
                    </a:lnTo>
                    <a:lnTo>
                      <a:pt x="23" y="21"/>
                    </a:lnTo>
                    <a:lnTo>
                      <a:pt x="16" y="29"/>
                    </a:lnTo>
                    <a:lnTo>
                      <a:pt x="8" y="36"/>
                    </a:lnTo>
                    <a:lnTo>
                      <a:pt x="0" y="29"/>
                    </a:lnTo>
                    <a:lnTo>
                      <a:pt x="2" y="19"/>
                    </a:lnTo>
                    <a:lnTo>
                      <a:pt x="6" y="1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Freeform 103"/>
              <p:cNvSpPr>
                <a:spLocks/>
              </p:cNvSpPr>
              <p:nvPr/>
            </p:nvSpPr>
            <p:spPr bwMode="auto">
              <a:xfrm>
                <a:off x="3148" y="3685"/>
                <a:ext cx="31" cy="40"/>
              </a:xfrm>
              <a:custGeom>
                <a:avLst/>
                <a:gdLst>
                  <a:gd name="T0" fmla="*/ 26 w 31"/>
                  <a:gd name="T1" fmla="*/ 32 h 40"/>
                  <a:gd name="T2" fmla="*/ 24 w 31"/>
                  <a:gd name="T3" fmla="*/ 36 h 40"/>
                  <a:gd name="T4" fmla="*/ 18 w 31"/>
                  <a:gd name="T5" fmla="*/ 40 h 40"/>
                  <a:gd name="T6" fmla="*/ 12 w 31"/>
                  <a:gd name="T7" fmla="*/ 40 h 40"/>
                  <a:gd name="T8" fmla="*/ 8 w 31"/>
                  <a:gd name="T9" fmla="*/ 36 h 40"/>
                  <a:gd name="T10" fmla="*/ 0 w 31"/>
                  <a:gd name="T11" fmla="*/ 30 h 40"/>
                  <a:gd name="T12" fmla="*/ 2 w 31"/>
                  <a:gd name="T13" fmla="*/ 23 h 40"/>
                  <a:gd name="T14" fmla="*/ 6 w 31"/>
                  <a:gd name="T15" fmla="*/ 17 h 40"/>
                  <a:gd name="T16" fmla="*/ 8 w 31"/>
                  <a:gd name="T17" fmla="*/ 9 h 40"/>
                  <a:gd name="T18" fmla="*/ 24 w 31"/>
                  <a:gd name="T19" fmla="*/ 0 h 40"/>
                  <a:gd name="T20" fmla="*/ 31 w 31"/>
                  <a:gd name="T21" fmla="*/ 6 h 40"/>
                  <a:gd name="T22" fmla="*/ 31 w 31"/>
                  <a:gd name="T23" fmla="*/ 13 h 40"/>
                  <a:gd name="T24" fmla="*/ 29 w 31"/>
                  <a:gd name="T25" fmla="*/ 23 h 40"/>
                  <a:gd name="T26" fmla="*/ 26 w 31"/>
                  <a:gd name="T27" fmla="*/ 32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"/>
                  <a:gd name="T43" fmla="*/ 0 h 40"/>
                  <a:gd name="T44" fmla="*/ 31 w 31"/>
                  <a:gd name="T45" fmla="*/ 40 h 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" h="40">
                    <a:moveTo>
                      <a:pt x="26" y="32"/>
                    </a:moveTo>
                    <a:lnTo>
                      <a:pt x="24" y="36"/>
                    </a:lnTo>
                    <a:lnTo>
                      <a:pt x="18" y="40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0" y="30"/>
                    </a:lnTo>
                    <a:lnTo>
                      <a:pt x="2" y="23"/>
                    </a:lnTo>
                    <a:lnTo>
                      <a:pt x="6" y="17"/>
                    </a:lnTo>
                    <a:lnTo>
                      <a:pt x="8" y="9"/>
                    </a:lnTo>
                    <a:lnTo>
                      <a:pt x="24" y="0"/>
                    </a:lnTo>
                    <a:lnTo>
                      <a:pt x="31" y="6"/>
                    </a:lnTo>
                    <a:lnTo>
                      <a:pt x="31" y="13"/>
                    </a:lnTo>
                    <a:lnTo>
                      <a:pt x="29" y="23"/>
                    </a:lnTo>
                    <a:lnTo>
                      <a:pt x="26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Freeform 104"/>
              <p:cNvSpPr>
                <a:spLocks/>
              </p:cNvSpPr>
              <p:nvPr/>
            </p:nvSpPr>
            <p:spPr bwMode="auto">
              <a:xfrm>
                <a:off x="1782" y="3924"/>
                <a:ext cx="35" cy="73"/>
              </a:xfrm>
              <a:custGeom>
                <a:avLst/>
                <a:gdLst>
                  <a:gd name="T0" fmla="*/ 35 w 35"/>
                  <a:gd name="T1" fmla="*/ 73 h 73"/>
                  <a:gd name="T2" fmla="*/ 18 w 35"/>
                  <a:gd name="T3" fmla="*/ 61 h 73"/>
                  <a:gd name="T4" fmla="*/ 10 w 35"/>
                  <a:gd name="T5" fmla="*/ 42 h 73"/>
                  <a:gd name="T6" fmla="*/ 6 w 35"/>
                  <a:gd name="T7" fmla="*/ 21 h 73"/>
                  <a:gd name="T8" fmla="*/ 0 w 35"/>
                  <a:gd name="T9" fmla="*/ 0 h 73"/>
                  <a:gd name="T10" fmla="*/ 12 w 35"/>
                  <a:gd name="T11" fmla="*/ 17 h 73"/>
                  <a:gd name="T12" fmla="*/ 20 w 35"/>
                  <a:gd name="T13" fmla="*/ 34 h 73"/>
                  <a:gd name="T14" fmla="*/ 27 w 35"/>
                  <a:gd name="T15" fmla="*/ 53 h 73"/>
                  <a:gd name="T16" fmla="*/ 35 w 35"/>
                  <a:gd name="T17" fmla="*/ 7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73"/>
                  <a:gd name="T29" fmla="*/ 35 w 35"/>
                  <a:gd name="T30" fmla="*/ 73 h 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73">
                    <a:moveTo>
                      <a:pt x="35" y="73"/>
                    </a:moveTo>
                    <a:lnTo>
                      <a:pt x="18" y="61"/>
                    </a:lnTo>
                    <a:lnTo>
                      <a:pt x="10" y="42"/>
                    </a:lnTo>
                    <a:lnTo>
                      <a:pt x="6" y="21"/>
                    </a:lnTo>
                    <a:lnTo>
                      <a:pt x="0" y="0"/>
                    </a:lnTo>
                    <a:lnTo>
                      <a:pt x="12" y="17"/>
                    </a:lnTo>
                    <a:lnTo>
                      <a:pt x="20" y="34"/>
                    </a:lnTo>
                    <a:lnTo>
                      <a:pt x="27" y="53"/>
                    </a:lnTo>
                    <a:lnTo>
                      <a:pt x="35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Freeform 105"/>
              <p:cNvSpPr>
                <a:spLocks/>
              </p:cNvSpPr>
              <p:nvPr/>
            </p:nvSpPr>
            <p:spPr bwMode="auto">
              <a:xfrm>
                <a:off x="2936" y="3953"/>
                <a:ext cx="17" cy="36"/>
              </a:xfrm>
              <a:custGeom>
                <a:avLst/>
                <a:gdLst>
                  <a:gd name="T0" fmla="*/ 17 w 17"/>
                  <a:gd name="T1" fmla="*/ 0 h 36"/>
                  <a:gd name="T2" fmla="*/ 15 w 17"/>
                  <a:gd name="T3" fmla="*/ 9 h 36"/>
                  <a:gd name="T4" fmla="*/ 13 w 17"/>
                  <a:gd name="T5" fmla="*/ 19 h 36"/>
                  <a:gd name="T6" fmla="*/ 8 w 17"/>
                  <a:gd name="T7" fmla="*/ 28 h 36"/>
                  <a:gd name="T8" fmla="*/ 0 w 17"/>
                  <a:gd name="T9" fmla="*/ 36 h 36"/>
                  <a:gd name="T10" fmla="*/ 0 w 17"/>
                  <a:gd name="T11" fmla="*/ 24 h 36"/>
                  <a:gd name="T12" fmla="*/ 0 w 17"/>
                  <a:gd name="T13" fmla="*/ 13 h 36"/>
                  <a:gd name="T14" fmla="*/ 6 w 17"/>
                  <a:gd name="T15" fmla="*/ 3 h 36"/>
                  <a:gd name="T16" fmla="*/ 17 w 17"/>
                  <a:gd name="T17" fmla="*/ 0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36"/>
                  <a:gd name="T29" fmla="*/ 17 w 17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36">
                    <a:moveTo>
                      <a:pt x="17" y="0"/>
                    </a:moveTo>
                    <a:lnTo>
                      <a:pt x="15" y="9"/>
                    </a:lnTo>
                    <a:lnTo>
                      <a:pt x="13" y="19"/>
                    </a:lnTo>
                    <a:lnTo>
                      <a:pt x="8" y="28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0" y="13"/>
                    </a:lnTo>
                    <a:lnTo>
                      <a:pt x="6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Freeform 106"/>
              <p:cNvSpPr>
                <a:spLocks/>
              </p:cNvSpPr>
              <p:nvPr/>
            </p:nvSpPr>
            <p:spPr bwMode="auto">
              <a:xfrm>
                <a:off x="2998" y="3958"/>
                <a:ext cx="23" cy="27"/>
              </a:xfrm>
              <a:custGeom>
                <a:avLst/>
                <a:gdLst>
                  <a:gd name="T0" fmla="*/ 23 w 23"/>
                  <a:gd name="T1" fmla="*/ 0 h 27"/>
                  <a:gd name="T2" fmla="*/ 23 w 23"/>
                  <a:gd name="T3" fmla="*/ 8 h 27"/>
                  <a:gd name="T4" fmla="*/ 19 w 23"/>
                  <a:gd name="T5" fmla="*/ 16 h 27"/>
                  <a:gd name="T6" fmla="*/ 13 w 23"/>
                  <a:gd name="T7" fmla="*/ 23 h 27"/>
                  <a:gd name="T8" fmla="*/ 0 w 23"/>
                  <a:gd name="T9" fmla="*/ 27 h 27"/>
                  <a:gd name="T10" fmla="*/ 0 w 23"/>
                  <a:gd name="T11" fmla="*/ 18 h 27"/>
                  <a:gd name="T12" fmla="*/ 2 w 23"/>
                  <a:gd name="T13" fmla="*/ 8 h 27"/>
                  <a:gd name="T14" fmla="*/ 11 w 23"/>
                  <a:gd name="T15" fmla="*/ 0 h 27"/>
                  <a:gd name="T16" fmla="*/ 23 w 23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7"/>
                  <a:gd name="T29" fmla="*/ 23 w 23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7">
                    <a:moveTo>
                      <a:pt x="23" y="0"/>
                    </a:moveTo>
                    <a:lnTo>
                      <a:pt x="23" y="8"/>
                    </a:lnTo>
                    <a:lnTo>
                      <a:pt x="19" y="16"/>
                    </a:lnTo>
                    <a:lnTo>
                      <a:pt x="13" y="23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2" y="8"/>
                    </a:lnTo>
                    <a:lnTo>
                      <a:pt x="11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Freeform 107"/>
              <p:cNvSpPr>
                <a:spLocks/>
              </p:cNvSpPr>
              <p:nvPr/>
            </p:nvSpPr>
            <p:spPr bwMode="auto">
              <a:xfrm>
                <a:off x="3065" y="3958"/>
                <a:ext cx="25" cy="14"/>
              </a:xfrm>
              <a:custGeom>
                <a:avLst/>
                <a:gdLst>
                  <a:gd name="T0" fmla="*/ 25 w 25"/>
                  <a:gd name="T1" fmla="*/ 0 h 14"/>
                  <a:gd name="T2" fmla="*/ 22 w 25"/>
                  <a:gd name="T3" fmla="*/ 6 h 14"/>
                  <a:gd name="T4" fmla="*/ 16 w 25"/>
                  <a:gd name="T5" fmla="*/ 10 h 14"/>
                  <a:gd name="T6" fmla="*/ 8 w 25"/>
                  <a:gd name="T7" fmla="*/ 12 h 14"/>
                  <a:gd name="T8" fmla="*/ 0 w 25"/>
                  <a:gd name="T9" fmla="*/ 14 h 14"/>
                  <a:gd name="T10" fmla="*/ 2 w 25"/>
                  <a:gd name="T11" fmla="*/ 8 h 14"/>
                  <a:gd name="T12" fmla="*/ 6 w 25"/>
                  <a:gd name="T13" fmla="*/ 2 h 14"/>
                  <a:gd name="T14" fmla="*/ 14 w 25"/>
                  <a:gd name="T15" fmla="*/ 0 h 14"/>
                  <a:gd name="T16" fmla="*/ 25 w 25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14"/>
                  <a:gd name="T29" fmla="*/ 25 w 25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14">
                    <a:moveTo>
                      <a:pt x="25" y="0"/>
                    </a:moveTo>
                    <a:lnTo>
                      <a:pt x="22" y="6"/>
                    </a:lnTo>
                    <a:lnTo>
                      <a:pt x="16" y="10"/>
                    </a:lnTo>
                    <a:lnTo>
                      <a:pt x="8" y="12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6" y="2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Freeform 108"/>
              <p:cNvSpPr>
                <a:spLocks/>
              </p:cNvSpPr>
              <p:nvPr/>
            </p:nvSpPr>
            <p:spPr bwMode="auto">
              <a:xfrm>
                <a:off x="3137" y="3958"/>
                <a:ext cx="11" cy="6"/>
              </a:xfrm>
              <a:custGeom>
                <a:avLst/>
                <a:gdLst>
                  <a:gd name="T0" fmla="*/ 0 w 11"/>
                  <a:gd name="T1" fmla="*/ 6 h 6"/>
                  <a:gd name="T2" fmla="*/ 0 w 11"/>
                  <a:gd name="T3" fmla="*/ 0 h 6"/>
                  <a:gd name="T4" fmla="*/ 11 w 11"/>
                  <a:gd name="T5" fmla="*/ 0 h 6"/>
                  <a:gd name="T6" fmla="*/ 0 w 11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6"/>
                  <a:gd name="T14" fmla="*/ 11 w 11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6">
                    <a:moveTo>
                      <a:pt x="0" y="6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1" name="Text Box 109"/>
            <p:cNvSpPr txBox="1">
              <a:spLocks noChangeArrowheads="1"/>
            </p:cNvSpPr>
            <p:nvPr/>
          </p:nvSpPr>
          <p:spPr bwMode="auto">
            <a:xfrm rot="-480000">
              <a:off x="581776" y="4525963"/>
              <a:ext cx="3960813" cy="71913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15000"/>
                </a:spcBef>
                <a:spcAft>
                  <a:spcPct val="1500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>
                  <a:tab pos="266700" algn="l"/>
                  <a:tab pos="530225" algn="l"/>
                  <a:tab pos="1160463" algn="l"/>
                  <a:tab pos="1797050" algn="l"/>
                </a:tabLst>
                <a:defRPr/>
              </a:pPr>
              <a:endParaRPr kumimoji="0" lang="de-AT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ヒラギノ角ゴ Pro W3"/>
                <a:cs typeface="ヒラギノ角ゴ Pro W3"/>
              </a:endParaRPr>
            </a:p>
          </p:txBody>
        </p:sp>
      </p:grpSp>
      <p:grpSp>
        <p:nvGrpSpPr>
          <p:cNvPr id="227" name="Group 110"/>
          <p:cNvGrpSpPr>
            <a:grpSpLocks/>
          </p:cNvGrpSpPr>
          <p:nvPr/>
        </p:nvGrpSpPr>
        <p:grpSpPr bwMode="auto">
          <a:xfrm>
            <a:off x="1590675" y="863600"/>
            <a:ext cx="6207125" cy="4443413"/>
            <a:chOff x="224" y="832"/>
            <a:chExt cx="3910" cy="2799"/>
          </a:xfrm>
        </p:grpSpPr>
        <p:pic>
          <p:nvPicPr>
            <p:cNvPr id="228" name="Picture 111" descr="klappe_zu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780000">
              <a:off x="224" y="876"/>
              <a:ext cx="3752" cy="2755"/>
            </a:xfrm>
            <a:prstGeom prst="rect">
              <a:avLst/>
            </a:prstGeom>
            <a:noFill/>
          </p:spPr>
        </p:pic>
        <p:grpSp>
          <p:nvGrpSpPr>
            <p:cNvPr id="229" name="Group 112"/>
            <p:cNvGrpSpPr>
              <a:grpSpLocks/>
            </p:cNvGrpSpPr>
            <p:nvPr/>
          </p:nvGrpSpPr>
          <p:grpSpPr bwMode="auto">
            <a:xfrm>
              <a:off x="424" y="832"/>
              <a:ext cx="3710" cy="1232"/>
              <a:chOff x="424" y="832"/>
              <a:chExt cx="3710" cy="1232"/>
            </a:xfrm>
          </p:grpSpPr>
          <p:sp>
            <p:nvSpPr>
              <p:cNvPr id="230" name="Rectangle 113"/>
              <p:cNvSpPr>
                <a:spLocks noChangeArrowheads="1"/>
              </p:cNvSpPr>
              <p:nvPr/>
            </p:nvSpPr>
            <p:spPr bwMode="auto">
              <a:xfrm rot="1599128">
                <a:off x="424" y="888"/>
                <a:ext cx="376" cy="117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Rectangle 114"/>
              <p:cNvSpPr>
                <a:spLocks noChangeArrowheads="1"/>
              </p:cNvSpPr>
              <p:nvPr/>
            </p:nvSpPr>
            <p:spPr bwMode="auto">
              <a:xfrm rot="5216558">
                <a:off x="1080" y="432"/>
                <a:ext cx="376" cy="117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Rectangle 115"/>
              <p:cNvSpPr>
                <a:spLocks noChangeArrowheads="1"/>
              </p:cNvSpPr>
              <p:nvPr/>
            </p:nvSpPr>
            <p:spPr bwMode="auto">
              <a:xfrm rot="5796563">
                <a:off x="2160" y="472"/>
                <a:ext cx="376" cy="117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Rectangle 116"/>
              <p:cNvSpPr>
                <a:spLocks noChangeArrowheads="1"/>
              </p:cNvSpPr>
              <p:nvPr/>
            </p:nvSpPr>
            <p:spPr bwMode="auto">
              <a:xfrm rot="5796563">
                <a:off x="3216" y="600"/>
                <a:ext cx="376" cy="117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Rectangle 117"/>
              <p:cNvSpPr>
                <a:spLocks noChangeArrowheads="1"/>
              </p:cNvSpPr>
              <p:nvPr/>
            </p:nvSpPr>
            <p:spPr bwMode="auto">
              <a:xfrm rot="601296">
                <a:off x="3758" y="1096"/>
                <a:ext cx="376" cy="611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 typeface="Arial" pitchFamily="34" charset="0"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99943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737393364"/>
              </p:ext>
            </p:extLst>
          </p:nvPr>
        </p:nvGraphicFramePr>
        <p:xfrm>
          <a:off x="436789" y="1419222"/>
          <a:ext cx="8666329" cy="5088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hteck 6"/>
          <p:cNvSpPr/>
          <p:nvPr/>
        </p:nvSpPr>
        <p:spPr>
          <a:xfrm>
            <a:off x="4012725" y="6514746"/>
            <a:ext cx="5633216" cy="327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54000" tIns="54000" rIns="54000" bIns="54000" anchor="ctr" anchorCtr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Basis: </a:t>
            </a:r>
            <a:r>
              <a:rPr kumimoji="0" lang="de-D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BUCHdaten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| alle Befragten | n = 505 | Angaben in %</a:t>
            </a:r>
            <a:endParaRPr kumimoji="0" lang="de-DE" sz="14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87841" y="1277617"/>
            <a:ext cx="8783316" cy="85980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Frage 1:</a:t>
            </a:r>
            <a:br>
              <a:rPr kumimoji="0" lang="de-AT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„</a:t>
            </a:r>
            <a:r>
              <a:rPr kumimoji="0" lang="de-A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der heutigen Informationsgesellschaft gibt es überall ein sehr breites Angebot an Texten aller Art. Wie ist das bei Ihnen? Egal, wo und was: </a:t>
            </a:r>
            <a:r>
              <a:rPr kumimoji="0" lang="de-AT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Lesen Sie gerne?</a:t>
            </a:r>
            <a:r>
              <a:rPr kumimoji="0" lang="de-AT" sz="16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</a:t>
            </a:r>
            <a:endParaRPr kumimoji="0" lang="de-DE" sz="160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252413" y="471488"/>
            <a:ext cx="6378169" cy="469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986" tIns="46793" rIns="89986" bIns="46793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008000"/>
              </a:buClr>
              <a:buSzTx/>
              <a:buFont typeface="Arial" pitchFamily="34" charset="0"/>
              <a:buNone/>
              <a:tabLst>
                <a:tab pos="266700" algn="l"/>
                <a:tab pos="533400" algn="l"/>
              </a:tabLst>
              <a:defRPr/>
            </a:pP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Rund drei Viertel geben an, gerne zu lesen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464B7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24" name="Group 8"/>
          <p:cNvGrpSpPr>
            <a:grpSpLocks/>
          </p:cNvGrpSpPr>
          <p:nvPr/>
        </p:nvGrpSpPr>
        <p:grpSpPr bwMode="auto">
          <a:xfrm>
            <a:off x="352425" y="739775"/>
            <a:ext cx="9561513" cy="322263"/>
            <a:chOff x="222" y="466"/>
            <a:chExt cx="6023" cy="203"/>
          </a:xfrm>
        </p:grpSpPr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5207" y="466"/>
              <a:ext cx="1038" cy="203"/>
            </a:xfrm>
            <a:custGeom>
              <a:avLst/>
              <a:gdLst/>
              <a:ahLst/>
              <a:cxnLst>
                <a:cxn ang="0">
                  <a:pos x="1038" y="14"/>
                </a:cxn>
                <a:cxn ang="0">
                  <a:pos x="999" y="44"/>
                </a:cxn>
                <a:cxn ang="0">
                  <a:pos x="953" y="113"/>
                </a:cxn>
                <a:cxn ang="0">
                  <a:pos x="922" y="132"/>
                </a:cxn>
                <a:cxn ang="0">
                  <a:pos x="884" y="116"/>
                </a:cxn>
                <a:cxn ang="0">
                  <a:pos x="847" y="30"/>
                </a:cxn>
                <a:cxn ang="0">
                  <a:pos x="782" y="125"/>
                </a:cxn>
                <a:cxn ang="0">
                  <a:pos x="736" y="93"/>
                </a:cxn>
                <a:cxn ang="0">
                  <a:pos x="701" y="203"/>
                </a:cxn>
                <a:cxn ang="0">
                  <a:pos x="668" y="86"/>
                </a:cxn>
                <a:cxn ang="0">
                  <a:pos x="622" y="120"/>
                </a:cxn>
                <a:cxn ang="0">
                  <a:pos x="586" y="0"/>
                </a:cxn>
                <a:cxn ang="0">
                  <a:pos x="559" y="116"/>
                </a:cxn>
                <a:cxn ang="0">
                  <a:pos x="523" y="152"/>
                </a:cxn>
                <a:cxn ang="0">
                  <a:pos x="485" y="116"/>
                </a:cxn>
                <a:cxn ang="0">
                  <a:pos x="439" y="44"/>
                </a:cxn>
                <a:cxn ang="0">
                  <a:pos x="418" y="116"/>
                </a:cxn>
                <a:cxn ang="0">
                  <a:pos x="368" y="116"/>
                </a:cxn>
                <a:cxn ang="0">
                  <a:pos x="0" y="116"/>
                </a:cxn>
              </a:cxnLst>
              <a:rect l="0" t="0" r="r" b="b"/>
              <a:pathLst>
                <a:path w="1038" h="203">
                  <a:moveTo>
                    <a:pt x="1038" y="14"/>
                  </a:moveTo>
                  <a:lnTo>
                    <a:pt x="999" y="44"/>
                  </a:lnTo>
                  <a:lnTo>
                    <a:pt x="953" y="113"/>
                  </a:lnTo>
                  <a:lnTo>
                    <a:pt x="922" y="132"/>
                  </a:lnTo>
                  <a:lnTo>
                    <a:pt x="884" y="116"/>
                  </a:lnTo>
                  <a:lnTo>
                    <a:pt x="847" y="30"/>
                  </a:lnTo>
                  <a:lnTo>
                    <a:pt x="782" y="125"/>
                  </a:lnTo>
                  <a:lnTo>
                    <a:pt x="736" y="93"/>
                  </a:lnTo>
                  <a:lnTo>
                    <a:pt x="701" y="203"/>
                  </a:lnTo>
                  <a:lnTo>
                    <a:pt x="668" y="86"/>
                  </a:lnTo>
                  <a:lnTo>
                    <a:pt x="622" y="120"/>
                  </a:lnTo>
                  <a:lnTo>
                    <a:pt x="586" y="0"/>
                  </a:lnTo>
                  <a:lnTo>
                    <a:pt x="559" y="116"/>
                  </a:lnTo>
                  <a:lnTo>
                    <a:pt x="523" y="152"/>
                  </a:lnTo>
                  <a:lnTo>
                    <a:pt x="485" y="116"/>
                  </a:lnTo>
                  <a:lnTo>
                    <a:pt x="439" y="44"/>
                  </a:lnTo>
                  <a:lnTo>
                    <a:pt x="418" y="116"/>
                  </a:lnTo>
                  <a:lnTo>
                    <a:pt x="368" y="116"/>
                  </a:lnTo>
                  <a:lnTo>
                    <a:pt x="0" y="116"/>
                  </a:lnTo>
                </a:path>
              </a:pathLst>
            </a:custGeom>
            <a:noFill/>
            <a:ln w="38100" cap="flat" cmpd="sng">
              <a:solidFill>
                <a:srgbClr val="464B71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Line 14"/>
            <p:cNvSpPr>
              <a:spLocks noChangeShapeType="1"/>
            </p:cNvSpPr>
            <p:nvPr userDrawn="1"/>
          </p:nvSpPr>
          <p:spPr bwMode="auto">
            <a:xfrm rot="5400000">
              <a:off x="3390" y="297"/>
              <a:ext cx="0" cy="569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7" name="Line 14"/>
            <p:cNvSpPr>
              <a:spLocks noChangeShapeType="1"/>
            </p:cNvSpPr>
            <p:nvPr userDrawn="1"/>
          </p:nvSpPr>
          <p:spPr bwMode="auto">
            <a:xfrm rot="5400000">
              <a:off x="2822" y="327"/>
              <a:ext cx="0" cy="509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8" name="Line 14"/>
            <p:cNvSpPr>
              <a:spLocks noChangeShapeType="1"/>
            </p:cNvSpPr>
            <p:nvPr userDrawn="1"/>
          </p:nvSpPr>
          <p:spPr bwMode="auto">
            <a:xfrm rot="5400000">
              <a:off x="2310" y="354"/>
              <a:ext cx="0" cy="456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9" name="Line 14"/>
            <p:cNvSpPr>
              <a:spLocks noChangeShapeType="1"/>
            </p:cNvSpPr>
            <p:nvPr userDrawn="1"/>
          </p:nvSpPr>
          <p:spPr bwMode="auto">
            <a:xfrm rot="5400000">
              <a:off x="1852" y="381"/>
              <a:ext cx="0" cy="402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0" name="Line 14"/>
            <p:cNvSpPr>
              <a:spLocks noChangeShapeType="1"/>
            </p:cNvSpPr>
            <p:nvPr userDrawn="1"/>
          </p:nvSpPr>
          <p:spPr bwMode="auto">
            <a:xfrm rot="5400000">
              <a:off x="1451" y="411"/>
              <a:ext cx="0" cy="341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1" name="Line 14"/>
            <p:cNvSpPr>
              <a:spLocks noChangeShapeType="1"/>
            </p:cNvSpPr>
            <p:nvPr userDrawn="1"/>
          </p:nvSpPr>
          <p:spPr bwMode="auto">
            <a:xfrm rot="5400000">
              <a:off x="1111" y="441"/>
              <a:ext cx="0" cy="281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2" name="Line 14"/>
            <p:cNvSpPr>
              <a:spLocks noChangeShapeType="1"/>
            </p:cNvSpPr>
            <p:nvPr userDrawn="1"/>
          </p:nvSpPr>
          <p:spPr bwMode="auto">
            <a:xfrm rot="5400000">
              <a:off x="827" y="468"/>
              <a:ext cx="0" cy="228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3" name="Line 14"/>
            <p:cNvSpPr>
              <a:spLocks noChangeShapeType="1"/>
            </p:cNvSpPr>
            <p:nvPr userDrawn="1"/>
          </p:nvSpPr>
          <p:spPr bwMode="auto">
            <a:xfrm rot="5400000">
              <a:off x="597" y="495"/>
              <a:ext cx="0" cy="174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4" name="Line 14"/>
            <p:cNvSpPr>
              <a:spLocks noChangeShapeType="1"/>
            </p:cNvSpPr>
            <p:nvPr userDrawn="1"/>
          </p:nvSpPr>
          <p:spPr bwMode="auto">
            <a:xfrm rot="5400000">
              <a:off x="425" y="526"/>
              <a:ext cx="0" cy="112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5" name="Line 14"/>
            <p:cNvSpPr>
              <a:spLocks noChangeShapeType="1"/>
            </p:cNvSpPr>
            <p:nvPr userDrawn="1"/>
          </p:nvSpPr>
          <p:spPr bwMode="auto">
            <a:xfrm rot="5400000">
              <a:off x="310" y="552"/>
              <a:ext cx="0" cy="60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6" name="Line 14"/>
            <p:cNvSpPr>
              <a:spLocks noChangeShapeType="1"/>
            </p:cNvSpPr>
            <p:nvPr userDrawn="1"/>
          </p:nvSpPr>
          <p:spPr bwMode="auto">
            <a:xfrm rot="5400000">
              <a:off x="237" y="567"/>
              <a:ext cx="0" cy="29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7" name="Line 14"/>
            <p:cNvSpPr>
              <a:spLocks noChangeShapeType="1"/>
            </p:cNvSpPr>
            <p:nvPr userDrawn="1"/>
          </p:nvSpPr>
          <p:spPr bwMode="auto">
            <a:xfrm rot="5400000">
              <a:off x="4032" y="253"/>
              <a:ext cx="0" cy="658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8" name="Line 14"/>
            <p:cNvSpPr>
              <a:spLocks noChangeShapeType="1"/>
            </p:cNvSpPr>
            <p:nvPr userDrawn="1"/>
          </p:nvSpPr>
          <p:spPr bwMode="auto">
            <a:xfrm rot="5400000">
              <a:off x="4784" y="188"/>
              <a:ext cx="0" cy="787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648967821"/>
              </p:ext>
            </p:extLst>
          </p:nvPr>
        </p:nvGraphicFramePr>
        <p:xfrm>
          <a:off x="436789" y="1419222"/>
          <a:ext cx="8666329" cy="5088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hteck 6"/>
          <p:cNvSpPr/>
          <p:nvPr/>
        </p:nvSpPr>
        <p:spPr>
          <a:xfrm>
            <a:off x="4012725" y="6514746"/>
            <a:ext cx="5633216" cy="327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54000" tIns="54000" rIns="54000" bIns="54000" anchor="ctr" anchorCtr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Basis: </a:t>
            </a:r>
            <a:r>
              <a:rPr kumimoji="0" lang="de-D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BUCHdaten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| alle Befragten | n = 505 | Angaben in %</a:t>
            </a:r>
            <a:endParaRPr kumimoji="0" lang="de-DE" sz="14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87841" y="1277617"/>
            <a:ext cx="8783316" cy="85980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Frage 1:</a:t>
            </a:r>
            <a:br>
              <a:rPr kumimoji="0" lang="de-AT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„</a:t>
            </a:r>
            <a:r>
              <a:rPr kumimoji="0" lang="de-AT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 der heutigen Informationsgesellschaft gibt es überall ein sehr breites Angebot an Texten aller Art. Wie ist das bei Ihnen? Egal, wo und was: </a:t>
            </a:r>
            <a:r>
              <a:rPr kumimoji="0" lang="de-AT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Lesen Sie gerne?</a:t>
            </a:r>
            <a:r>
              <a:rPr kumimoji="0" lang="de-AT" sz="16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</a:t>
            </a:r>
            <a:endParaRPr kumimoji="0" lang="de-DE" sz="160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252413" y="471488"/>
            <a:ext cx="6378169" cy="469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986" tIns="46793" rIns="89986" bIns="46793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008000"/>
              </a:buClr>
              <a:buSzTx/>
              <a:buFont typeface="Arial" pitchFamily="34" charset="0"/>
              <a:buNone/>
              <a:tabLst>
                <a:tab pos="266700" algn="l"/>
                <a:tab pos="533400" algn="l"/>
              </a:tabLst>
              <a:defRPr/>
            </a:pPr>
            <a:r>
              <a:rPr kumimoji="0" lang="de-AT" sz="2400" b="1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Rund drei Viertel geben an, gerne zu lesen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464B7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24" name="Group 8"/>
          <p:cNvGrpSpPr>
            <a:grpSpLocks/>
          </p:cNvGrpSpPr>
          <p:nvPr/>
        </p:nvGrpSpPr>
        <p:grpSpPr bwMode="auto">
          <a:xfrm>
            <a:off x="352425" y="739775"/>
            <a:ext cx="9561513" cy="322263"/>
            <a:chOff x="222" y="466"/>
            <a:chExt cx="6023" cy="203"/>
          </a:xfrm>
        </p:grpSpPr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5207" y="466"/>
              <a:ext cx="1038" cy="203"/>
            </a:xfrm>
            <a:custGeom>
              <a:avLst/>
              <a:gdLst/>
              <a:ahLst/>
              <a:cxnLst>
                <a:cxn ang="0">
                  <a:pos x="1038" y="14"/>
                </a:cxn>
                <a:cxn ang="0">
                  <a:pos x="999" y="44"/>
                </a:cxn>
                <a:cxn ang="0">
                  <a:pos x="953" y="113"/>
                </a:cxn>
                <a:cxn ang="0">
                  <a:pos x="922" y="132"/>
                </a:cxn>
                <a:cxn ang="0">
                  <a:pos x="884" y="116"/>
                </a:cxn>
                <a:cxn ang="0">
                  <a:pos x="847" y="30"/>
                </a:cxn>
                <a:cxn ang="0">
                  <a:pos x="782" y="125"/>
                </a:cxn>
                <a:cxn ang="0">
                  <a:pos x="736" y="93"/>
                </a:cxn>
                <a:cxn ang="0">
                  <a:pos x="701" y="203"/>
                </a:cxn>
                <a:cxn ang="0">
                  <a:pos x="668" y="86"/>
                </a:cxn>
                <a:cxn ang="0">
                  <a:pos x="622" y="120"/>
                </a:cxn>
                <a:cxn ang="0">
                  <a:pos x="586" y="0"/>
                </a:cxn>
                <a:cxn ang="0">
                  <a:pos x="559" y="116"/>
                </a:cxn>
                <a:cxn ang="0">
                  <a:pos x="523" y="152"/>
                </a:cxn>
                <a:cxn ang="0">
                  <a:pos x="485" y="116"/>
                </a:cxn>
                <a:cxn ang="0">
                  <a:pos x="439" y="44"/>
                </a:cxn>
                <a:cxn ang="0">
                  <a:pos x="418" y="116"/>
                </a:cxn>
                <a:cxn ang="0">
                  <a:pos x="368" y="116"/>
                </a:cxn>
                <a:cxn ang="0">
                  <a:pos x="0" y="116"/>
                </a:cxn>
              </a:cxnLst>
              <a:rect l="0" t="0" r="r" b="b"/>
              <a:pathLst>
                <a:path w="1038" h="203">
                  <a:moveTo>
                    <a:pt x="1038" y="14"/>
                  </a:moveTo>
                  <a:lnTo>
                    <a:pt x="999" y="44"/>
                  </a:lnTo>
                  <a:lnTo>
                    <a:pt x="953" y="113"/>
                  </a:lnTo>
                  <a:lnTo>
                    <a:pt x="922" y="132"/>
                  </a:lnTo>
                  <a:lnTo>
                    <a:pt x="884" y="116"/>
                  </a:lnTo>
                  <a:lnTo>
                    <a:pt x="847" y="30"/>
                  </a:lnTo>
                  <a:lnTo>
                    <a:pt x="782" y="125"/>
                  </a:lnTo>
                  <a:lnTo>
                    <a:pt x="736" y="93"/>
                  </a:lnTo>
                  <a:lnTo>
                    <a:pt x="701" y="203"/>
                  </a:lnTo>
                  <a:lnTo>
                    <a:pt x="668" y="86"/>
                  </a:lnTo>
                  <a:lnTo>
                    <a:pt x="622" y="120"/>
                  </a:lnTo>
                  <a:lnTo>
                    <a:pt x="586" y="0"/>
                  </a:lnTo>
                  <a:lnTo>
                    <a:pt x="559" y="116"/>
                  </a:lnTo>
                  <a:lnTo>
                    <a:pt x="523" y="152"/>
                  </a:lnTo>
                  <a:lnTo>
                    <a:pt x="485" y="116"/>
                  </a:lnTo>
                  <a:lnTo>
                    <a:pt x="439" y="44"/>
                  </a:lnTo>
                  <a:lnTo>
                    <a:pt x="418" y="116"/>
                  </a:lnTo>
                  <a:lnTo>
                    <a:pt x="368" y="116"/>
                  </a:lnTo>
                  <a:lnTo>
                    <a:pt x="0" y="116"/>
                  </a:lnTo>
                </a:path>
              </a:pathLst>
            </a:custGeom>
            <a:noFill/>
            <a:ln w="38100" cap="flat" cmpd="sng">
              <a:solidFill>
                <a:srgbClr val="464B71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Line 14"/>
            <p:cNvSpPr>
              <a:spLocks noChangeShapeType="1"/>
            </p:cNvSpPr>
            <p:nvPr userDrawn="1"/>
          </p:nvSpPr>
          <p:spPr bwMode="auto">
            <a:xfrm rot="5400000">
              <a:off x="3390" y="297"/>
              <a:ext cx="0" cy="569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7" name="Line 14"/>
            <p:cNvSpPr>
              <a:spLocks noChangeShapeType="1"/>
            </p:cNvSpPr>
            <p:nvPr userDrawn="1"/>
          </p:nvSpPr>
          <p:spPr bwMode="auto">
            <a:xfrm rot="5400000">
              <a:off x="2822" y="327"/>
              <a:ext cx="0" cy="509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8" name="Line 14"/>
            <p:cNvSpPr>
              <a:spLocks noChangeShapeType="1"/>
            </p:cNvSpPr>
            <p:nvPr userDrawn="1"/>
          </p:nvSpPr>
          <p:spPr bwMode="auto">
            <a:xfrm rot="5400000">
              <a:off x="2310" y="354"/>
              <a:ext cx="0" cy="456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9" name="Line 14"/>
            <p:cNvSpPr>
              <a:spLocks noChangeShapeType="1"/>
            </p:cNvSpPr>
            <p:nvPr userDrawn="1"/>
          </p:nvSpPr>
          <p:spPr bwMode="auto">
            <a:xfrm rot="5400000">
              <a:off x="1852" y="381"/>
              <a:ext cx="0" cy="402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0" name="Line 14"/>
            <p:cNvSpPr>
              <a:spLocks noChangeShapeType="1"/>
            </p:cNvSpPr>
            <p:nvPr userDrawn="1"/>
          </p:nvSpPr>
          <p:spPr bwMode="auto">
            <a:xfrm rot="5400000">
              <a:off x="1451" y="411"/>
              <a:ext cx="0" cy="341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1" name="Line 14"/>
            <p:cNvSpPr>
              <a:spLocks noChangeShapeType="1"/>
            </p:cNvSpPr>
            <p:nvPr userDrawn="1"/>
          </p:nvSpPr>
          <p:spPr bwMode="auto">
            <a:xfrm rot="5400000">
              <a:off x="1111" y="441"/>
              <a:ext cx="0" cy="281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2" name="Line 14"/>
            <p:cNvSpPr>
              <a:spLocks noChangeShapeType="1"/>
            </p:cNvSpPr>
            <p:nvPr userDrawn="1"/>
          </p:nvSpPr>
          <p:spPr bwMode="auto">
            <a:xfrm rot="5400000">
              <a:off x="827" y="468"/>
              <a:ext cx="0" cy="228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3" name="Line 14"/>
            <p:cNvSpPr>
              <a:spLocks noChangeShapeType="1"/>
            </p:cNvSpPr>
            <p:nvPr userDrawn="1"/>
          </p:nvSpPr>
          <p:spPr bwMode="auto">
            <a:xfrm rot="5400000">
              <a:off x="597" y="495"/>
              <a:ext cx="0" cy="174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4" name="Line 14"/>
            <p:cNvSpPr>
              <a:spLocks noChangeShapeType="1"/>
            </p:cNvSpPr>
            <p:nvPr userDrawn="1"/>
          </p:nvSpPr>
          <p:spPr bwMode="auto">
            <a:xfrm rot="5400000">
              <a:off x="425" y="526"/>
              <a:ext cx="0" cy="112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5" name="Line 14"/>
            <p:cNvSpPr>
              <a:spLocks noChangeShapeType="1"/>
            </p:cNvSpPr>
            <p:nvPr userDrawn="1"/>
          </p:nvSpPr>
          <p:spPr bwMode="auto">
            <a:xfrm rot="5400000">
              <a:off x="310" y="552"/>
              <a:ext cx="0" cy="60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6" name="Line 14"/>
            <p:cNvSpPr>
              <a:spLocks noChangeShapeType="1"/>
            </p:cNvSpPr>
            <p:nvPr userDrawn="1"/>
          </p:nvSpPr>
          <p:spPr bwMode="auto">
            <a:xfrm rot="5400000">
              <a:off x="237" y="567"/>
              <a:ext cx="0" cy="29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7" name="Line 14"/>
            <p:cNvSpPr>
              <a:spLocks noChangeShapeType="1"/>
            </p:cNvSpPr>
            <p:nvPr userDrawn="1"/>
          </p:nvSpPr>
          <p:spPr bwMode="auto">
            <a:xfrm rot="5400000">
              <a:off x="4032" y="253"/>
              <a:ext cx="0" cy="658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8" name="Line 14"/>
            <p:cNvSpPr>
              <a:spLocks noChangeShapeType="1"/>
            </p:cNvSpPr>
            <p:nvPr userDrawn="1"/>
          </p:nvSpPr>
          <p:spPr bwMode="auto">
            <a:xfrm rot="5400000">
              <a:off x="4784" y="188"/>
              <a:ext cx="0" cy="787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901080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B94567D5-B936-4901-ABE0-388D7D80C966}"/>
              </a:ext>
            </a:extLst>
          </p:cNvPr>
          <p:cNvGraphicFramePr>
            <a:graphicFrameLocks noGrp="1"/>
          </p:cNvGraphicFramePr>
          <p:nvPr/>
        </p:nvGraphicFramePr>
        <p:xfrm>
          <a:off x="1019205" y="599907"/>
          <a:ext cx="7596000" cy="4680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1678148029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07826456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67262077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49341846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48466869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898435734"/>
                    </a:ext>
                  </a:extLst>
                </a:gridCol>
              </a:tblGrid>
              <a:tr h="90000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Frage 3:</a:t>
                      </a:r>
                      <a:b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„</a:t>
                      </a:r>
                      <a:r>
                        <a:rPr lang="de-DE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Haben Sie in den letzten 12 Monaten zumindest ein Fachbuch gelesen?“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 fontAlgn="ctr"/>
                      <a:endParaRPr lang="de-DE" sz="16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6815" marR="126815" marT="63408" marB="63408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6815" marR="126815" marT="63408" marB="63408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6815" marR="126815" marT="63408" marB="63408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6815" marR="126815" marT="63408" marB="63408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9960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90000"/>
                      <a:endParaRPr lang="de-AT" sz="1600" dirty="0"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/>
                      <a:endParaRPr lang="de-AT" sz="1600" dirty="0"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/>
                      <a:endParaRPr lang="de-AT" sz="1600" dirty="0"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1" i="0" u="none" strike="noStrike" dirty="0">
                          <a:effectLst/>
                          <a:latin typeface="+mn-lt"/>
                        </a:rPr>
                        <a:t>Basis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1" i="0" u="none" strike="noStrike" dirty="0">
                          <a:effectLst/>
                          <a:latin typeface="+mn-lt"/>
                        </a:rPr>
                        <a:t>nein</a:t>
                      </a:r>
                    </a:p>
                  </a:txBody>
                  <a:tcPr marL="108000" marR="10800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1" i="0" u="none" strike="noStrike" dirty="0">
                          <a:effectLst/>
                          <a:latin typeface="+mn-lt"/>
                        </a:rPr>
                        <a:t>ja</a:t>
                      </a:r>
                    </a:p>
                  </a:txBody>
                  <a:tcPr marL="108000" marR="10800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453490"/>
                  </a:ext>
                </a:extLst>
              </a:tr>
              <a:tr h="468000">
                <a:tc rowSpan="2">
                  <a:txBody>
                    <a:bodyPr/>
                    <a:lstStyle/>
                    <a:p>
                      <a:pPr marL="0" indent="0" algn="l" fontAlgn="ctr"/>
                      <a:endParaRPr lang="de-AT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indent="0" algn="l" fontAlgn="ctr"/>
                      <a:r>
                        <a:rPr lang="de-AT" sz="1400" b="1" i="0" u="none" strike="noStrike" dirty="0">
                          <a:effectLst/>
                          <a:latin typeface="+mn-lt"/>
                        </a:rPr>
                        <a:t>Total, alle Befragten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1" i="0" u="none" strike="noStrike" dirty="0">
                          <a:effectLst/>
                          <a:latin typeface="+mn-lt"/>
                        </a:rPr>
                        <a:t>505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1" i="0" u="none" strike="noStrike" dirty="0">
                          <a:effectLst/>
                          <a:latin typeface="+mn-lt"/>
                        </a:rPr>
                        <a:t>372</a:t>
                      </a:r>
                    </a:p>
                  </a:txBody>
                  <a:tcPr marL="108000" marR="10800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1" i="0" u="none" strike="noStrike" dirty="0">
                          <a:effectLst/>
                          <a:latin typeface="+mn-lt"/>
                        </a:rPr>
                        <a:t>133</a:t>
                      </a:r>
                    </a:p>
                  </a:txBody>
                  <a:tcPr marL="108000" marR="10800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614458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1" i="1" u="none" strike="noStrike" dirty="0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1" i="1" u="none" strike="noStrike" dirty="0">
                          <a:effectLst/>
                          <a:latin typeface="+mn-lt"/>
                        </a:rPr>
                        <a:t>73,7</a:t>
                      </a:r>
                    </a:p>
                  </a:txBody>
                  <a:tcPr marL="108000" marR="10800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1" i="1" u="none" strike="noStrike" dirty="0">
                          <a:effectLst/>
                          <a:latin typeface="+mn-lt"/>
                        </a:rPr>
                        <a:t>26,3</a:t>
                      </a:r>
                    </a:p>
                  </a:txBody>
                  <a:tcPr marL="108000" marR="10800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765702"/>
                  </a:ext>
                </a:extLst>
              </a:tr>
              <a:tr h="576000">
                <a:tc rowSpan="2">
                  <a:txBody>
                    <a:bodyPr/>
                    <a:lstStyle/>
                    <a:p>
                      <a:pPr marL="0" algn="l" fontAlgn="ctr"/>
                      <a:endParaRPr lang="de-AT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l" fontAlgn="ctr"/>
                      <a:r>
                        <a:rPr lang="de-AT" sz="1400" b="1" i="0" u="none" strike="noStrike" dirty="0">
                          <a:effectLst/>
                          <a:latin typeface="+mn-lt"/>
                        </a:rPr>
                        <a:t>Lesen</a:t>
                      </a:r>
                      <a:br>
                        <a:rPr lang="de-AT" sz="1400" b="1" i="0" u="none" strike="noStrike" dirty="0">
                          <a:effectLst/>
                          <a:latin typeface="+mn-lt"/>
                        </a:rPr>
                      </a:br>
                      <a:r>
                        <a:rPr lang="de-AT" sz="1400" b="1" i="0" u="none" strike="noStrike" dirty="0">
                          <a:effectLst/>
                          <a:latin typeface="+mn-lt"/>
                        </a:rPr>
                        <a:t>gerne …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0" i="0" u="none" strike="noStrike" dirty="0">
                          <a:effectLst/>
                          <a:latin typeface="+mn-lt"/>
                        </a:rPr>
                        <a:t>nein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0" i="0" u="none" strike="noStrike" dirty="0">
                          <a:effectLst/>
                          <a:latin typeface="+mn-lt"/>
                        </a:rPr>
                        <a:t>383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0" i="1" u="none" strike="noStrike" dirty="0">
                          <a:effectLst/>
                          <a:latin typeface="+mn-lt"/>
                        </a:rPr>
                        <a:t>86,9</a:t>
                      </a:r>
                    </a:p>
                  </a:txBody>
                  <a:tcPr marL="108000" marR="10800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defTabSz="914400" rtl="0" eaLnBrk="1" fontAlgn="ctr" latinLnBrk="0" hangingPunct="1"/>
                      <a:r>
                        <a:rPr lang="de-AT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13,1</a:t>
                      </a:r>
                    </a:p>
                  </a:txBody>
                  <a:tcPr marL="108000" marR="10800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291746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0" i="0" u="none" strike="noStrike" dirty="0">
                          <a:effectLst/>
                          <a:latin typeface="+mn-lt"/>
                        </a:rPr>
                        <a:t>ja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0" i="0" u="none" strike="noStrike" dirty="0">
                          <a:effectLst/>
                          <a:latin typeface="+mn-lt"/>
                        </a:rPr>
                        <a:t>122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0" i="1" u="none" strike="noStrike" dirty="0">
                          <a:effectLst/>
                          <a:latin typeface="+mn-lt"/>
                        </a:rPr>
                        <a:t>32,0</a:t>
                      </a:r>
                    </a:p>
                  </a:txBody>
                  <a:tcPr marL="108000" marR="10800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1" i="1" u="none" strike="noStrike" dirty="0">
                          <a:effectLst/>
                          <a:latin typeface="+mn-lt"/>
                        </a:rPr>
                        <a:t>68,0</a:t>
                      </a:r>
                    </a:p>
                  </a:txBody>
                  <a:tcPr marL="108000" marR="10800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95058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fontAlgn="ctr"/>
                      <a:endParaRPr lang="de-AT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l" fontAlgn="ctr"/>
                      <a:r>
                        <a:rPr lang="de-DE" sz="1400" b="1" i="0" u="none" strike="noStrike" dirty="0">
                          <a:effectLst/>
                          <a:latin typeface="+mn-lt"/>
                        </a:rPr>
                        <a:t>Fachbuch</a:t>
                      </a:r>
                      <a:br>
                        <a:rPr lang="de-DE" sz="1400" b="1" i="0" u="none" strike="noStrike" dirty="0">
                          <a:effectLst/>
                          <a:latin typeface="+mn-lt"/>
                        </a:rPr>
                      </a:br>
                      <a:r>
                        <a:rPr lang="de-DE" sz="1400" b="1" i="0" u="none" strike="noStrike" dirty="0">
                          <a:effectLst/>
                          <a:latin typeface="+mn-lt"/>
                        </a:rPr>
                        <a:t>gelesen in</a:t>
                      </a:r>
                      <a:br>
                        <a:rPr lang="de-DE" sz="1400" b="1" i="0" u="none" strike="noStrike" dirty="0">
                          <a:effectLst/>
                          <a:latin typeface="+mn-lt"/>
                        </a:rPr>
                      </a:br>
                      <a:r>
                        <a:rPr lang="de-DE" sz="1400" b="1" i="0" u="none" strike="noStrike" dirty="0">
                          <a:effectLst/>
                          <a:latin typeface="+mn-lt"/>
                        </a:rPr>
                        <a:t>letzten 12</a:t>
                      </a:r>
                      <a:br>
                        <a:rPr lang="de-DE" sz="1400" b="1" i="0" u="none" strike="noStrike" dirty="0">
                          <a:effectLst/>
                          <a:latin typeface="+mn-lt"/>
                        </a:rPr>
                      </a:br>
                      <a:r>
                        <a:rPr lang="de-DE" sz="1400" b="1" i="0" u="none" strike="noStrike" dirty="0">
                          <a:effectLst/>
                          <a:latin typeface="+mn-lt"/>
                        </a:rPr>
                        <a:t>Monaten …</a:t>
                      </a:r>
                      <a:endParaRPr lang="de-AT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nein</a:t>
                      </a:r>
                      <a:endParaRPr lang="de-AT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372</a:t>
                      </a:r>
                      <a:endParaRPr lang="de-AT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DE" sz="1400" b="0" i="1" u="none" strike="noStrike" dirty="0">
                          <a:effectLst/>
                          <a:latin typeface="+mn-lt"/>
                        </a:rPr>
                        <a:t>100,0</a:t>
                      </a:r>
                      <a:endParaRPr lang="de-AT" sz="1400" b="0" i="1" u="none" strike="noStrike" dirty="0"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DE" sz="1400" b="0" i="1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08000" marR="10800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47711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fontAlgn="ctr"/>
                      <a:endParaRPr lang="de-AT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l" fontAlgn="ctr"/>
                      <a:endParaRPr lang="de-AT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ja</a:t>
                      </a:r>
                      <a:endParaRPr lang="de-AT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DE" sz="1400" b="0" i="0" u="none" strike="noStrike" dirty="0">
                          <a:effectLst/>
                          <a:latin typeface="+mn-lt"/>
                        </a:rPr>
                        <a:t>133</a:t>
                      </a:r>
                      <a:endParaRPr lang="de-AT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DE" sz="1400" b="0" i="1" u="none" strike="noStrike" dirty="0">
                          <a:effectLst/>
                          <a:latin typeface="+mn-lt"/>
                        </a:rPr>
                        <a:t>0</a:t>
                      </a:r>
                      <a:endParaRPr lang="de-AT" sz="1400" b="0" i="1" u="none" strike="noStrike" dirty="0"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DE" sz="1400" b="0" i="1" u="none" strike="noStrike" dirty="0">
                          <a:effectLst/>
                          <a:latin typeface="+mn-lt"/>
                        </a:rPr>
                        <a:t>100,0</a:t>
                      </a:r>
                      <a:endParaRPr lang="de-AT" sz="1400" b="0" i="1" u="none" strike="noStrike" dirty="0"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378033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-3323"/>
            <a:ext cx="3635712" cy="463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26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Häufigkeiten in Prozent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srgbClr val="464B7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7F9649E-8448-4937-A344-A16EA433F2DD}"/>
              </a:ext>
            </a:extLst>
          </p:cNvPr>
          <p:cNvGrpSpPr/>
          <p:nvPr/>
        </p:nvGrpSpPr>
        <p:grpSpPr>
          <a:xfrm>
            <a:off x="298483" y="3411012"/>
            <a:ext cx="1230250" cy="1296719"/>
            <a:chOff x="394282" y="3411012"/>
            <a:chExt cx="1230250" cy="1296719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394282" y="3411012"/>
              <a:ext cx="961540" cy="327808"/>
            </a:xfrm>
            <a:prstGeom prst="rect">
              <a:avLst/>
            </a:prstGeom>
            <a:solidFill>
              <a:srgbClr val="464B71"/>
            </a:solidFill>
            <a:ln w="38100">
              <a:solidFill>
                <a:srgbClr val="464B71"/>
              </a:solidFill>
              <a:prstDash val="solid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89986" tIns="43193" rIns="89986" bIns="43193" anchor="ctr" anchorCtr="1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>
                  <a:tab pos="88900" algn="l"/>
                  <a:tab pos="265113" algn="l"/>
                  <a:tab pos="446088" algn="l"/>
                </a:tabLst>
                <a:defRPr/>
              </a:pPr>
              <a:r>
                <a:rPr kumimoji="0" lang="de-A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Breaks</a:t>
              </a: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 flipV="1">
              <a:off x="1359387" y="3574916"/>
              <a:ext cx="246869" cy="0"/>
            </a:xfrm>
            <a:custGeom>
              <a:avLst/>
              <a:gdLst>
                <a:gd name="connsiteX0" fmla="*/ 0 w 10000"/>
                <a:gd name="connsiteY0" fmla="*/ 0 h 0"/>
                <a:gd name="connsiteX1" fmla="*/ 10000 w 10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>
                  <a:moveTo>
                    <a:pt x="0" y="0"/>
                  </a:moveTo>
                  <a:lnTo>
                    <a:pt x="10000" y="0"/>
                  </a:lnTo>
                </a:path>
              </a:pathLst>
            </a:custGeom>
            <a:noFill/>
            <a:ln w="38100" cap="flat" cmpd="sng">
              <a:solidFill>
                <a:srgbClr val="464B7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6E08EC99-4281-43FE-9417-BD8CBE450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822" y="3546344"/>
              <a:ext cx="268710" cy="11613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21"/>
                </a:cxn>
                <a:cxn ang="0">
                  <a:pos x="356" y="521"/>
                </a:cxn>
              </a:cxnLst>
              <a:rect l="0" t="0" r="r" b="b"/>
              <a:pathLst>
                <a:path w="356" h="521">
                  <a:moveTo>
                    <a:pt x="0" y="0"/>
                  </a:moveTo>
                  <a:lnTo>
                    <a:pt x="0" y="521"/>
                  </a:lnTo>
                  <a:lnTo>
                    <a:pt x="356" y="521"/>
                  </a:lnTo>
                </a:path>
              </a:pathLst>
            </a:custGeom>
            <a:noFill/>
            <a:ln w="38100" cap="flat" cmpd="sng">
              <a:solidFill>
                <a:srgbClr val="464B7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3E12C3F-396F-46FF-BE51-4A07E0D8F521}"/>
              </a:ext>
            </a:extLst>
          </p:cNvPr>
          <p:cNvGrpSpPr/>
          <p:nvPr/>
        </p:nvGrpSpPr>
        <p:grpSpPr>
          <a:xfrm>
            <a:off x="2008833" y="3274218"/>
            <a:ext cx="1606193" cy="2669777"/>
            <a:chOff x="2104632" y="3274218"/>
            <a:chExt cx="1606193" cy="2669777"/>
          </a:xfrm>
        </p:grpSpPr>
        <p:sp>
          <p:nvSpPr>
            <p:cNvPr id="24" name="Freeform 7"/>
            <p:cNvSpPr>
              <a:spLocks/>
            </p:cNvSpPr>
            <p:nvPr/>
          </p:nvSpPr>
          <p:spPr bwMode="auto">
            <a:xfrm flipV="1">
              <a:off x="3442115" y="3274218"/>
              <a:ext cx="268710" cy="24915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21"/>
                </a:cxn>
                <a:cxn ang="0">
                  <a:pos x="356" y="521"/>
                </a:cxn>
              </a:cxnLst>
              <a:rect l="0" t="0" r="r" b="b"/>
              <a:pathLst>
                <a:path w="356" h="521">
                  <a:moveTo>
                    <a:pt x="0" y="0"/>
                  </a:moveTo>
                  <a:lnTo>
                    <a:pt x="0" y="521"/>
                  </a:lnTo>
                  <a:lnTo>
                    <a:pt x="356" y="521"/>
                  </a:lnTo>
                </a:path>
              </a:pathLst>
            </a:custGeom>
            <a:noFill/>
            <a:ln w="38100" cap="flat" cmpd="sng">
              <a:solidFill>
                <a:srgbClr val="464B7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 flipV="1">
              <a:off x="3442115" y="5014913"/>
              <a:ext cx="268710" cy="8507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21"/>
                </a:cxn>
                <a:cxn ang="0">
                  <a:pos x="356" y="521"/>
                </a:cxn>
              </a:cxnLst>
              <a:rect l="0" t="0" r="r" b="b"/>
              <a:pathLst>
                <a:path w="356" h="521">
                  <a:moveTo>
                    <a:pt x="0" y="0"/>
                  </a:moveTo>
                  <a:lnTo>
                    <a:pt x="0" y="521"/>
                  </a:lnTo>
                  <a:lnTo>
                    <a:pt x="356" y="521"/>
                  </a:lnTo>
                </a:path>
              </a:pathLst>
            </a:custGeom>
            <a:noFill/>
            <a:ln w="38100" cap="flat" cmpd="sng">
              <a:solidFill>
                <a:srgbClr val="464B7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2104632" y="5598233"/>
              <a:ext cx="1337475" cy="345762"/>
            </a:xfrm>
            <a:prstGeom prst="rect">
              <a:avLst/>
            </a:prstGeom>
            <a:solidFill>
              <a:srgbClr val="464B71"/>
            </a:solidFill>
            <a:ln w="38100">
              <a:solidFill>
                <a:srgbClr val="464B71"/>
              </a:solidFill>
              <a:prstDash val="solid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89986" tIns="43193" rIns="89986" bIns="43193" anchor="ctr" anchorCtr="1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5000"/>
                </a:lnSpc>
                <a:spcBef>
                  <a:spcPct val="35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>
                  <a:tab pos="88900" algn="l"/>
                  <a:tab pos="265113" algn="l"/>
                  <a:tab pos="446088" algn="l"/>
                </a:tabLst>
                <a:defRPr/>
              </a:pPr>
              <a:r>
                <a:rPr kumimoji="0" lang="de-A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Breakzeilen</a:t>
              </a: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167B568-F180-4EB0-9620-ABFCEF0FBEA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442115" y="3860006"/>
              <a:ext cx="268710" cy="2007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21"/>
                </a:cxn>
                <a:cxn ang="0">
                  <a:pos x="356" y="521"/>
                </a:cxn>
              </a:cxnLst>
              <a:rect l="0" t="0" r="r" b="b"/>
              <a:pathLst>
                <a:path w="356" h="521">
                  <a:moveTo>
                    <a:pt x="0" y="0"/>
                  </a:moveTo>
                  <a:lnTo>
                    <a:pt x="0" y="521"/>
                  </a:lnTo>
                  <a:lnTo>
                    <a:pt x="356" y="521"/>
                  </a:lnTo>
                </a:path>
              </a:pathLst>
            </a:custGeom>
            <a:noFill/>
            <a:ln w="38100" cap="flat" cmpd="sng">
              <a:solidFill>
                <a:srgbClr val="464B7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A25654D5-0345-41C8-9DEE-525720DEE4C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442115" y="4424363"/>
              <a:ext cx="268710" cy="15073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21"/>
                </a:cxn>
                <a:cxn ang="0">
                  <a:pos x="356" y="521"/>
                </a:cxn>
              </a:cxnLst>
              <a:rect l="0" t="0" r="r" b="b"/>
              <a:pathLst>
                <a:path w="356" h="521">
                  <a:moveTo>
                    <a:pt x="0" y="0"/>
                  </a:moveTo>
                  <a:lnTo>
                    <a:pt x="0" y="521"/>
                  </a:lnTo>
                  <a:lnTo>
                    <a:pt x="356" y="521"/>
                  </a:lnTo>
                </a:path>
              </a:pathLst>
            </a:custGeom>
            <a:noFill/>
            <a:ln w="38100" cap="flat" cmpd="sng">
              <a:solidFill>
                <a:srgbClr val="464B7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BFB7270F-4A17-384E-E3C1-3F23C9FFE396}"/>
              </a:ext>
            </a:extLst>
          </p:cNvPr>
          <p:cNvSpPr/>
          <p:nvPr/>
        </p:nvSpPr>
        <p:spPr>
          <a:xfrm>
            <a:off x="4012725" y="6514746"/>
            <a:ext cx="5633216" cy="327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54000" tIns="54000" rIns="54000" bIns="54000" anchor="ctr" anchorCtr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Basis: </a:t>
            </a:r>
            <a:r>
              <a:rPr kumimoji="0" lang="de-D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BUCHdaten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| alle Befragten | n = 505</a:t>
            </a:r>
            <a:endParaRPr kumimoji="0" lang="de-DE" sz="14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10881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793625374"/>
              </p:ext>
            </p:extLst>
          </p:nvPr>
        </p:nvGraphicFramePr>
        <p:xfrm>
          <a:off x="763588" y="1996580"/>
          <a:ext cx="9050133" cy="486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252413" y="471488"/>
            <a:ext cx="8044459" cy="469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986" tIns="46793" rIns="89986" bIns="46793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008000"/>
              </a:buClr>
              <a:buSzTx/>
              <a:buFont typeface="Arial" pitchFamily="34" charset="0"/>
              <a:buNone/>
              <a:tabLst>
                <a:tab pos="266700" algn="l"/>
                <a:tab pos="533400" algn="l"/>
              </a:tabLst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Zwei Drittel gerne Lesender liest jährlich Fachliteratur</a:t>
            </a:r>
          </a:p>
        </p:txBody>
      </p:sp>
      <p:sp>
        <p:nvSpPr>
          <p:cNvPr id="36" name="Pfeil nach unten 35"/>
          <p:cNvSpPr/>
          <p:nvPr/>
        </p:nvSpPr>
        <p:spPr>
          <a:xfrm rot="5400000">
            <a:off x="5321244" y="2962799"/>
            <a:ext cx="216024" cy="432048"/>
          </a:xfrm>
          <a:prstGeom prst="downArrow">
            <a:avLst>
              <a:gd name="adj1" fmla="val 50000"/>
              <a:gd name="adj2" fmla="val 107721"/>
            </a:avLst>
          </a:prstGeom>
          <a:solidFill>
            <a:srgbClr val="FECACB"/>
          </a:solidFill>
          <a:ln>
            <a:solidFill>
              <a:srgbClr val="464B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endParaRPr kumimoji="0" lang="de-A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0" name="Group 8"/>
          <p:cNvGrpSpPr>
            <a:grpSpLocks/>
          </p:cNvGrpSpPr>
          <p:nvPr/>
        </p:nvGrpSpPr>
        <p:grpSpPr bwMode="auto">
          <a:xfrm>
            <a:off x="352425" y="739775"/>
            <a:ext cx="9561513" cy="322263"/>
            <a:chOff x="222" y="466"/>
            <a:chExt cx="6023" cy="203"/>
          </a:xfrm>
        </p:grpSpPr>
        <p:sp>
          <p:nvSpPr>
            <p:cNvPr id="56" name="Freeform 9"/>
            <p:cNvSpPr>
              <a:spLocks/>
            </p:cNvSpPr>
            <p:nvPr userDrawn="1"/>
          </p:nvSpPr>
          <p:spPr bwMode="auto">
            <a:xfrm>
              <a:off x="5207" y="466"/>
              <a:ext cx="1038" cy="203"/>
            </a:xfrm>
            <a:custGeom>
              <a:avLst/>
              <a:gdLst/>
              <a:ahLst/>
              <a:cxnLst>
                <a:cxn ang="0">
                  <a:pos x="1038" y="14"/>
                </a:cxn>
                <a:cxn ang="0">
                  <a:pos x="999" y="44"/>
                </a:cxn>
                <a:cxn ang="0">
                  <a:pos x="953" y="113"/>
                </a:cxn>
                <a:cxn ang="0">
                  <a:pos x="922" y="132"/>
                </a:cxn>
                <a:cxn ang="0">
                  <a:pos x="884" y="116"/>
                </a:cxn>
                <a:cxn ang="0">
                  <a:pos x="847" y="30"/>
                </a:cxn>
                <a:cxn ang="0">
                  <a:pos x="782" y="125"/>
                </a:cxn>
                <a:cxn ang="0">
                  <a:pos x="736" y="93"/>
                </a:cxn>
                <a:cxn ang="0">
                  <a:pos x="701" y="203"/>
                </a:cxn>
                <a:cxn ang="0">
                  <a:pos x="668" y="86"/>
                </a:cxn>
                <a:cxn ang="0">
                  <a:pos x="622" y="120"/>
                </a:cxn>
                <a:cxn ang="0">
                  <a:pos x="586" y="0"/>
                </a:cxn>
                <a:cxn ang="0">
                  <a:pos x="559" y="116"/>
                </a:cxn>
                <a:cxn ang="0">
                  <a:pos x="523" y="152"/>
                </a:cxn>
                <a:cxn ang="0">
                  <a:pos x="485" y="116"/>
                </a:cxn>
                <a:cxn ang="0">
                  <a:pos x="439" y="44"/>
                </a:cxn>
                <a:cxn ang="0">
                  <a:pos x="418" y="116"/>
                </a:cxn>
                <a:cxn ang="0">
                  <a:pos x="368" y="116"/>
                </a:cxn>
                <a:cxn ang="0">
                  <a:pos x="0" y="116"/>
                </a:cxn>
              </a:cxnLst>
              <a:rect l="0" t="0" r="r" b="b"/>
              <a:pathLst>
                <a:path w="1038" h="203">
                  <a:moveTo>
                    <a:pt x="1038" y="14"/>
                  </a:moveTo>
                  <a:lnTo>
                    <a:pt x="999" y="44"/>
                  </a:lnTo>
                  <a:lnTo>
                    <a:pt x="953" y="113"/>
                  </a:lnTo>
                  <a:lnTo>
                    <a:pt x="922" y="132"/>
                  </a:lnTo>
                  <a:lnTo>
                    <a:pt x="884" y="116"/>
                  </a:lnTo>
                  <a:lnTo>
                    <a:pt x="847" y="30"/>
                  </a:lnTo>
                  <a:lnTo>
                    <a:pt x="782" y="125"/>
                  </a:lnTo>
                  <a:lnTo>
                    <a:pt x="736" y="93"/>
                  </a:lnTo>
                  <a:lnTo>
                    <a:pt x="701" y="203"/>
                  </a:lnTo>
                  <a:lnTo>
                    <a:pt x="668" y="86"/>
                  </a:lnTo>
                  <a:lnTo>
                    <a:pt x="622" y="120"/>
                  </a:lnTo>
                  <a:lnTo>
                    <a:pt x="586" y="0"/>
                  </a:lnTo>
                  <a:lnTo>
                    <a:pt x="559" y="116"/>
                  </a:lnTo>
                  <a:lnTo>
                    <a:pt x="523" y="152"/>
                  </a:lnTo>
                  <a:lnTo>
                    <a:pt x="485" y="116"/>
                  </a:lnTo>
                  <a:lnTo>
                    <a:pt x="439" y="44"/>
                  </a:lnTo>
                  <a:lnTo>
                    <a:pt x="418" y="116"/>
                  </a:lnTo>
                  <a:lnTo>
                    <a:pt x="368" y="116"/>
                  </a:lnTo>
                  <a:lnTo>
                    <a:pt x="0" y="116"/>
                  </a:lnTo>
                </a:path>
              </a:pathLst>
            </a:custGeom>
            <a:noFill/>
            <a:ln w="38100" cap="flat" cmpd="sng">
              <a:solidFill>
                <a:srgbClr val="464B71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7" name="Line 14"/>
            <p:cNvSpPr>
              <a:spLocks noChangeShapeType="1"/>
            </p:cNvSpPr>
            <p:nvPr userDrawn="1"/>
          </p:nvSpPr>
          <p:spPr bwMode="auto">
            <a:xfrm rot="5400000">
              <a:off x="3390" y="297"/>
              <a:ext cx="0" cy="569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8" name="Line 14"/>
            <p:cNvSpPr>
              <a:spLocks noChangeShapeType="1"/>
            </p:cNvSpPr>
            <p:nvPr userDrawn="1"/>
          </p:nvSpPr>
          <p:spPr bwMode="auto">
            <a:xfrm rot="5400000">
              <a:off x="2822" y="327"/>
              <a:ext cx="0" cy="509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9" name="Line 14"/>
            <p:cNvSpPr>
              <a:spLocks noChangeShapeType="1"/>
            </p:cNvSpPr>
            <p:nvPr userDrawn="1"/>
          </p:nvSpPr>
          <p:spPr bwMode="auto">
            <a:xfrm rot="5400000">
              <a:off x="2310" y="354"/>
              <a:ext cx="0" cy="456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0" name="Line 14"/>
            <p:cNvSpPr>
              <a:spLocks noChangeShapeType="1"/>
            </p:cNvSpPr>
            <p:nvPr userDrawn="1"/>
          </p:nvSpPr>
          <p:spPr bwMode="auto">
            <a:xfrm rot="5400000">
              <a:off x="1852" y="381"/>
              <a:ext cx="0" cy="402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" name="Line 14"/>
            <p:cNvSpPr>
              <a:spLocks noChangeShapeType="1"/>
            </p:cNvSpPr>
            <p:nvPr userDrawn="1"/>
          </p:nvSpPr>
          <p:spPr bwMode="auto">
            <a:xfrm rot="5400000">
              <a:off x="1451" y="411"/>
              <a:ext cx="0" cy="341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" name="Line 14"/>
            <p:cNvSpPr>
              <a:spLocks noChangeShapeType="1"/>
            </p:cNvSpPr>
            <p:nvPr userDrawn="1"/>
          </p:nvSpPr>
          <p:spPr bwMode="auto">
            <a:xfrm rot="5400000">
              <a:off x="1111" y="441"/>
              <a:ext cx="0" cy="281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3" name="Line 14"/>
            <p:cNvSpPr>
              <a:spLocks noChangeShapeType="1"/>
            </p:cNvSpPr>
            <p:nvPr userDrawn="1"/>
          </p:nvSpPr>
          <p:spPr bwMode="auto">
            <a:xfrm rot="5400000">
              <a:off x="827" y="468"/>
              <a:ext cx="0" cy="228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4" name="Line 14"/>
            <p:cNvSpPr>
              <a:spLocks noChangeShapeType="1"/>
            </p:cNvSpPr>
            <p:nvPr userDrawn="1"/>
          </p:nvSpPr>
          <p:spPr bwMode="auto">
            <a:xfrm rot="5400000">
              <a:off x="597" y="495"/>
              <a:ext cx="0" cy="174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5" name="Line 14"/>
            <p:cNvSpPr>
              <a:spLocks noChangeShapeType="1"/>
            </p:cNvSpPr>
            <p:nvPr userDrawn="1"/>
          </p:nvSpPr>
          <p:spPr bwMode="auto">
            <a:xfrm rot="5400000">
              <a:off x="425" y="526"/>
              <a:ext cx="0" cy="112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6" name="Line 14"/>
            <p:cNvSpPr>
              <a:spLocks noChangeShapeType="1"/>
            </p:cNvSpPr>
            <p:nvPr userDrawn="1"/>
          </p:nvSpPr>
          <p:spPr bwMode="auto">
            <a:xfrm rot="5400000">
              <a:off x="310" y="552"/>
              <a:ext cx="0" cy="60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7" name="Line 14"/>
            <p:cNvSpPr>
              <a:spLocks noChangeShapeType="1"/>
            </p:cNvSpPr>
            <p:nvPr userDrawn="1"/>
          </p:nvSpPr>
          <p:spPr bwMode="auto">
            <a:xfrm rot="5400000">
              <a:off x="237" y="567"/>
              <a:ext cx="0" cy="29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8" name="Line 14"/>
            <p:cNvSpPr>
              <a:spLocks noChangeShapeType="1"/>
            </p:cNvSpPr>
            <p:nvPr userDrawn="1"/>
          </p:nvSpPr>
          <p:spPr bwMode="auto">
            <a:xfrm rot="5400000">
              <a:off x="4032" y="253"/>
              <a:ext cx="0" cy="658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9" name="Line 14"/>
            <p:cNvSpPr>
              <a:spLocks noChangeShapeType="1"/>
            </p:cNvSpPr>
            <p:nvPr userDrawn="1"/>
          </p:nvSpPr>
          <p:spPr bwMode="auto">
            <a:xfrm rot="5400000">
              <a:off x="4784" y="188"/>
              <a:ext cx="0" cy="787"/>
            </a:xfrm>
            <a:prstGeom prst="line">
              <a:avLst/>
            </a:prstGeom>
            <a:noFill/>
            <a:ln w="38100">
              <a:solidFill>
                <a:srgbClr val="464B71"/>
              </a:solidFill>
              <a:round/>
              <a:headEnd/>
              <a:tailEnd/>
            </a:ln>
          </p:spPr>
          <p:txBody>
            <a:bodyPr lIns="94615" tIns="46477" rIns="94615" bIns="46477"/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42" name="Rechteck 41">
            <a:extLst>
              <a:ext uri="{FF2B5EF4-FFF2-40B4-BE49-F238E27FC236}">
                <a16:creationId xmlns:a16="http://schemas.microsoft.com/office/drawing/2014/main" id="{AB8F8A6A-1959-4483-B69C-C4E033CD5905}"/>
              </a:ext>
            </a:extLst>
          </p:cNvPr>
          <p:cNvSpPr/>
          <p:nvPr/>
        </p:nvSpPr>
        <p:spPr>
          <a:xfrm>
            <a:off x="587841" y="1277617"/>
            <a:ext cx="7222552" cy="85980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Frage 3:</a:t>
            </a:r>
            <a:br>
              <a:rPr kumimoji="0" lang="de-AT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de-DE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„Haben Sie in den letzten 12 Monaten zumindest ein Fachbuch gelesen?“  </a:t>
            </a:r>
            <a:br>
              <a:rPr kumimoji="0" lang="de-DE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► Antwort ‚Ja‘</a:t>
            </a:r>
            <a:endParaRPr kumimoji="0" lang="de-DE" sz="16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561BE512-74A9-4DD2-9080-226B5983EAB9}"/>
              </a:ext>
            </a:extLst>
          </p:cNvPr>
          <p:cNvSpPr txBox="1"/>
          <p:nvPr/>
        </p:nvSpPr>
        <p:spPr>
          <a:xfrm>
            <a:off x="1053153" y="4274047"/>
            <a:ext cx="2840963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„Lesen Sie gerne?“</a:t>
            </a:r>
          </a:p>
        </p:txBody>
      </p:sp>
      <p:sp>
        <p:nvSpPr>
          <p:cNvPr id="50" name="Pfeil nach unten 35">
            <a:extLst>
              <a:ext uri="{FF2B5EF4-FFF2-40B4-BE49-F238E27FC236}">
                <a16:creationId xmlns:a16="http://schemas.microsoft.com/office/drawing/2014/main" id="{B8CF8691-5B1E-4BAB-B907-8323C9F0822B}"/>
              </a:ext>
            </a:extLst>
          </p:cNvPr>
          <p:cNvSpPr/>
          <p:nvPr/>
        </p:nvSpPr>
        <p:spPr>
          <a:xfrm rot="5400000">
            <a:off x="7702612" y="5629984"/>
            <a:ext cx="216024" cy="432048"/>
          </a:xfrm>
          <a:prstGeom prst="downArrow">
            <a:avLst>
              <a:gd name="adj1" fmla="val 50000"/>
              <a:gd name="adj2" fmla="val 107721"/>
            </a:avLst>
          </a:prstGeom>
          <a:solidFill>
            <a:srgbClr val="FECACB"/>
          </a:solidFill>
          <a:ln>
            <a:solidFill>
              <a:srgbClr val="464B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None/>
              <a:tabLst/>
              <a:defRPr/>
            </a:pPr>
            <a:endParaRPr kumimoji="0" lang="de-AT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59C02591-DD11-4FF8-ADB6-256C06783B97}"/>
              </a:ext>
            </a:extLst>
          </p:cNvPr>
          <p:cNvSpPr/>
          <p:nvPr/>
        </p:nvSpPr>
        <p:spPr>
          <a:xfrm>
            <a:off x="4012725" y="6514746"/>
            <a:ext cx="5633216" cy="327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54000" tIns="54000" rIns="54000" bIns="54000" anchor="ctr" anchorCtr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Basis: </a:t>
            </a:r>
            <a:r>
              <a:rPr kumimoji="0" lang="de-D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BUCHdaten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| alle Befragten | n = 505 | Angaben in %</a:t>
            </a:r>
            <a:endParaRPr kumimoji="0" lang="de-DE" sz="14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-3323"/>
            <a:ext cx="2851844" cy="463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26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Mehrfachangaben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srgbClr val="464B7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14" name="Tabelle 2">
            <a:extLst>
              <a:ext uri="{FF2B5EF4-FFF2-40B4-BE49-F238E27FC236}">
                <a16:creationId xmlns:a16="http://schemas.microsoft.com/office/drawing/2014/main" id="{422229A7-5A70-48B1-9436-735080A63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787693"/>
              </p:ext>
            </p:extLst>
          </p:nvPr>
        </p:nvGraphicFramePr>
        <p:xfrm>
          <a:off x="115170" y="698100"/>
          <a:ext cx="9637400" cy="5292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1400">
                  <a:extLst>
                    <a:ext uri="{9D8B030D-6E8A-4147-A177-3AD203B41FA5}">
                      <a16:colId xmlns:a16="http://schemas.microsoft.com/office/drawing/2014/main" val="167814802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078264566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672620776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493418467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484668693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898435734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4102680403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4172435797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406131447"/>
                    </a:ext>
                  </a:extLst>
                </a:gridCol>
              </a:tblGrid>
              <a:tr h="900000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Frage 11:</a:t>
                      </a:r>
                      <a:b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„</a:t>
                      </a:r>
                      <a:r>
                        <a:rPr lang="de-DE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Wenn Sie einmal ein gutes Buch lesen: Wem empfehlen Sie es weiter?“</a:t>
                      </a:r>
                      <a:endParaRPr lang="de-DE" sz="16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 fontAlgn="ctr"/>
                      <a:endParaRPr lang="de-DE" sz="16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6815" marR="126815" marT="63408" marB="63408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6815" marR="126815" marT="63408" marB="63408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6815" marR="126815" marT="63408" marB="63408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6815" marR="126815" marT="63408" marB="63408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 fontAlgn="ctr"/>
                      <a:endParaRPr lang="de-DE" sz="16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 fontAlgn="ctr"/>
                      <a:endParaRPr lang="de-DE" sz="16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 fontAlgn="ctr"/>
                      <a:endParaRPr lang="de-DE" sz="16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9960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90000"/>
                      <a:endParaRPr lang="de-AT" sz="1600" dirty="0"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/>
                      <a:endParaRPr lang="de-A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/>
                      <a:endParaRPr lang="de-A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endParaRPr lang="de-AT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14287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Antworten: </a:t>
                      </a:r>
                      <a:r>
                        <a:rPr lang="de-AT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Weiterempfehlung</a:t>
                      </a:r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an …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84185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90000"/>
                      <a:endParaRPr lang="de-AT" sz="1600" dirty="0"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/>
                      <a:endParaRPr lang="de-A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/>
                      <a:endParaRPr lang="de-A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alle</a:t>
                      </a:r>
                      <a:b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Befragten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Ant-</a:t>
                      </a:r>
                      <a:b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wortende</a:t>
                      </a: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Partner:in</a:t>
                      </a:r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b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Familie</a:t>
                      </a: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Freund-</a:t>
                      </a:r>
                      <a:b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:innen</a:t>
                      </a: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Kolleg-</a:t>
                      </a:r>
                      <a:b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:innen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Andere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453490"/>
                  </a:ext>
                </a:extLst>
              </a:tr>
              <a:tr h="468000">
                <a:tc rowSpan="2">
                  <a:txBody>
                    <a:bodyPr/>
                    <a:lstStyle/>
                    <a:p>
                      <a:pPr marL="0" indent="0" algn="l" fontAlgn="ctr"/>
                      <a:endParaRPr lang="de-AT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indent="0" algn="l" fontAlgn="ctr"/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Total, alle Befragten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505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279</a:t>
                      </a: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179</a:t>
                      </a: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614458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endParaRPr lang="de-AT" sz="1400" b="1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50,9</a:t>
                      </a: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64,2</a:t>
                      </a: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20,4</a:t>
                      </a: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32,3</a:t>
                      </a: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765702"/>
                  </a:ext>
                </a:extLst>
              </a:tr>
              <a:tr h="576000">
                <a:tc rowSpan="2">
                  <a:txBody>
                    <a:bodyPr/>
                    <a:lstStyle/>
                    <a:p>
                      <a:pPr marL="0" algn="l" fontAlgn="ctr"/>
                      <a:endParaRPr lang="de-AT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l" fontAlgn="ctr"/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Lesen</a:t>
                      </a:r>
                      <a:b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gerne …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nein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383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47,5</a:t>
                      </a: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64,9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22,8</a:t>
                      </a: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31,7</a:t>
                      </a: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291746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122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59,7</a:t>
                      </a: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62,3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33,8</a:t>
                      </a: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95058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fontAlgn="ctr"/>
                      <a:endParaRPr lang="de-AT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l" fontAlgn="ctr"/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Fachbuch gelesen in</a:t>
                      </a:r>
                      <a:b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letzten 12</a:t>
                      </a:r>
                      <a:b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Monaten …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nein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372</a:t>
                      </a:r>
                      <a:endParaRPr lang="de-AT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199</a:t>
                      </a:r>
                      <a:endParaRPr lang="de-A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47,7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67,8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21,1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30,7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90929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fontAlgn="ctr"/>
                      <a:endParaRPr lang="de-AT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133</a:t>
                      </a:r>
                      <a:endParaRPr lang="de-AT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  <a:endParaRPr lang="de-A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58,8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55,0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18,8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36,3</a:t>
                      </a:r>
                      <a:endParaRPr lang="de-AT" sz="14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690970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FB84D30B-41E6-AAAB-F977-CA64564110CE}"/>
              </a:ext>
            </a:extLst>
          </p:cNvPr>
          <p:cNvSpPr/>
          <p:nvPr/>
        </p:nvSpPr>
        <p:spPr>
          <a:xfrm>
            <a:off x="4012725" y="6514746"/>
            <a:ext cx="5633216" cy="327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54000" tIns="54000" rIns="54000" bIns="54000" anchor="ctr" anchorCtr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Basis: </a:t>
            </a:r>
            <a:r>
              <a:rPr kumimoji="0" lang="de-D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BUCHdaten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| alle Befragten | n = 505 | Mehrfachantworten</a:t>
            </a:r>
            <a:endParaRPr kumimoji="0" lang="de-DE" sz="14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76424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-3323"/>
            <a:ext cx="5418251" cy="463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26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464B7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Skalenitems: Mittelwerts-Übersicht</a:t>
            </a:r>
            <a:endParaRPr kumimoji="0" lang="de-AT" sz="2400" b="0" i="0" u="none" strike="noStrike" kern="1200" cap="none" spc="0" normalizeH="0" baseline="0" noProof="0" dirty="0">
              <a:ln>
                <a:noFill/>
              </a:ln>
              <a:solidFill>
                <a:srgbClr val="464B7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14" name="Tabelle 2">
            <a:extLst>
              <a:ext uri="{FF2B5EF4-FFF2-40B4-BE49-F238E27FC236}">
                <a16:creationId xmlns:a16="http://schemas.microsoft.com/office/drawing/2014/main" id="{422229A7-5A70-48B1-9436-735080A63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823137"/>
              </p:ext>
            </p:extLst>
          </p:nvPr>
        </p:nvGraphicFramePr>
        <p:xfrm>
          <a:off x="115170" y="411539"/>
          <a:ext cx="9726837" cy="60729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1400">
                  <a:extLst>
                    <a:ext uri="{9D8B030D-6E8A-4147-A177-3AD203B41FA5}">
                      <a16:colId xmlns:a16="http://schemas.microsoft.com/office/drawing/2014/main" val="1678148029"/>
                    </a:ext>
                  </a:extLst>
                </a:gridCol>
                <a:gridCol w="1235779">
                  <a:extLst>
                    <a:ext uri="{9D8B030D-6E8A-4147-A177-3AD203B41FA5}">
                      <a16:colId xmlns:a16="http://schemas.microsoft.com/office/drawing/2014/main" val="3078264566"/>
                    </a:ext>
                  </a:extLst>
                </a:gridCol>
                <a:gridCol w="1202379">
                  <a:extLst>
                    <a:ext uri="{9D8B030D-6E8A-4147-A177-3AD203B41FA5}">
                      <a16:colId xmlns:a16="http://schemas.microsoft.com/office/drawing/2014/main" val="2672620776"/>
                    </a:ext>
                  </a:extLst>
                </a:gridCol>
                <a:gridCol w="734787">
                  <a:extLst>
                    <a:ext uri="{9D8B030D-6E8A-4147-A177-3AD203B41FA5}">
                      <a16:colId xmlns:a16="http://schemas.microsoft.com/office/drawing/2014/main" val="3493418467"/>
                    </a:ext>
                  </a:extLst>
                </a:gridCol>
                <a:gridCol w="701388">
                  <a:extLst>
                    <a:ext uri="{9D8B030D-6E8A-4147-A177-3AD203B41FA5}">
                      <a16:colId xmlns:a16="http://schemas.microsoft.com/office/drawing/2014/main" val="3484668693"/>
                    </a:ext>
                  </a:extLst>
                </a:gridCol>
                <a:gridCol w="701388">
                  <a:extLst>
                    <a:ext uri="{9D8B030D-6E8A-4147-A177-3AD203B41FA5}">
                      <a16:colId xmlns:a16="http://schemas.microsoft.com/office/drawing/2014/main" val="1981757588"/>
                    </a:ext>
                  </a:extLst>
                </a:gridCol>
                <a:gridCol w="701388">
                  <a:extLst>
                    <a:ext uri="{9D8B030D-6E8A-4147-A177-3AD203B41FA5}">
                      <a16:colId xmlns:a16="http://schemas.microsoft.com/office/drawing/2014/main" val="771968726"/>
                    </a:ext>
                  </a:extLst>
                </a:gridCol>
                <a:gridCol w="701388">
                  <a:extLst>
                    <a:ext uri="{9D8B030D-6E8A-4147-A177-3AD203B41FA5}">
                      <a16:colId xmlns:a16="http://schemas.microsoft.com/office/drawing/2014/main" val="2221409227"/>
                    </a:ext>
                  </a:extLst>
                </a:gridCol>
                <a:gridCol w="701388">
                  <a:extLst>
                    <a:ext uri="{9D8B030D-6E8A-4147-A177-3AD203B41FA5}">
                      <a16:colId xmlns:a16="http://schemas.microsoft.com/office/drawing/2014/main" val="898435734"/>
                    </a:ext>
                  </a:extLst>
                </a:gridCol>
                <a:gridCol w="701388">
                  <a:extLst>
                    <a:ext uri="{9D8B030D-6E8A-4147-A177-3AD203B41FA5}">
                      <a16:colId xmlns:a16="http://schemas.microsoft.com/office/drawing/2014/main" val="4102680403"/>
                    </a:ext>
                  </a:extLst>
                </a:gridCol>
                <a:gridCol w="701388">
                  <a:extLst>
                    <a:ext uri="{9D8B030D-6E8A-4147-A177-3AD203B41FA5}">
                      <a16:colId xmlns:a16="http://schemas.microsoft.com/office/drawing/2014/main" val="4172435797"/>
                    </a:ext>
                  </a:extLst>
                </a:gridCol>
                <a:gridCol w="701388">
                  <a:extLst>
                    <a:ext uri="{9D8B030D-6E8A-4147-A177-3AD203B41FA5}">
                      <a16:colId xmlns:a16="http://schemas.microsoft.com/office/drawing/2014/main" val="1387947211"/>
                    </a:ext>
                  </a:extLst>
                </a:gridCol>
                <a:gridCol w="701388">
                  <a:extLst>
                    <a:ext uri="{9D8B030D-6E8A-4147-A177-3AD203B41FA5}">
                      <a16:colId xmlns:a16="http://schemas.microsoft.com/office/drawing/2014/main" val="1406131447"/>
                    </a:ext>
                  </a:extLst>
                </a:gridCol>
              </a:tblGrid>
              <a:tr h="1389504"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  <a:defRPr/>
                      </a:pPr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Frage 6, alle Items:</a:t>
                      </a:r>
                      <a:b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„</a:t>
                      </a:r>
                      <a:r>
                        <a:rPr lang="de-DE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Wie muss ein ideales Fachbuch für Sie beschaffen sein, damit Sie es gerne lesen? </a:t>
                      </a:r>
                      <a:br>
                        <a:rPr lang="de-DE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	</a:t>
                      </a:r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Urteilen Sie jetzt bitte auf einer Skala von 1 bis 5, wobei 1 = ‚sehr wichtig‘ und 5 = ‚gar nicht wichtig‘ bedeutet.</a:t>
                      </a:r>
                      <a:b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	Dazwischen können Sie abstufen.“</a:t>
                      </a:r>
                      <a:endParaRPr lang="de-DE" sz="16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 fontAlgn="ctr"/>
                      <a:endParaRPr lang="de-DE" sz="16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6815" marR="126815" marT="63408" marB="63408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6815" marR="126815" marT="63408" marB="63408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6815" marR="126815" marT="63408" marB="63408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6815" marR="126815" marT="63408" marB="63408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 fontAlgn="ctr"/>
                      <a:endParaRPr lang="de-DE" sz="16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 fontAlgn="ctr"/>
                      <a:endParaRPr lang="de-DE" sz="16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 fontAlgn="ctr"/>
                      <a:endParaRPr lang="de-DE" sz="16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996028"/>
                  </a:ext>
                </a:extLst>
              </a:tr>
              <a:tr h="1576635">
                <a:tc>
                  <a:txBody>
                    <a:bodyPr/>
                    <a:lstStyle/>
                    <a:p>
                      <a:pPr marL="90000"/>
                      <a:endParaRPr lang="de-AT" sz="1600" dirty="0"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90000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Mittelwerts-Übersicht</a:t>
                      </a:r>
                      <a:endParaRPr lang="de-A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90000"/>
                      <a:endParaRPr lang="de-AT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Basis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sympathisch</a:t>
                      </a:r>
                    </a:p>
                  </a:txBody>
                  <a:tcPr marL="9525" marR="36000" marT="9525" marB="0" vert="vert27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optisch </a:t>
                      </a:r>
                      <a:b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ansprechend</a:t>
                      </a:r>
                      <a:endParaRPr lang="de-A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vert="vert27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leicht </a:t>
                      </a:r>
                      <a:b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verständlich</a:t>
                      </a:r>
                      <a:endParaRPr lang="de-A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vert="vert27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interessante</a:t>
                      </a:r>
                      <a:b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Inhalte</a:t>
                      </a:r>
                      <a:endParaRPr lang="de-A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vert="vert27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leicht </a:t>
                      </a:r>
                      <a:b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lesbarer Text</a:t>
                      </a:r>
                    </a:p>
                  </a:txBody>
                  <a:tcPr marL="9525" marR="36000" marT="9525" marB="0" vert="vert27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hoher </a:t>
                      </a:r>
                      <a:r>
                        <a:rPr lang="de-A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persön</a:t>
                      </a:r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b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de-A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licher</a:t>
                      </a:r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Nutzen</a:t>
                      </a:r>
                    </a:p>
                  </a:txBody>
                  <a:tcPr marL="9525" marR="36000" marT="9525" marB="0" vert="vert27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liefert rasch</a:t>
                      </a:r>
                      <a:b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Informationen</a:t>
                      </a:r>
                    </a:p>
                  </a:txBody>
                  <a:tcPr marL="9525" marR="36000" marT="9525" marB="0" vert="vert27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übersichtlich </a:t>
                      </a:r>
                      <a:b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gestaltet</a:t>
                      </a:r>
                      <a:endParaRPr lang="de-A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vert="vert27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immer wieder </a:t>
                      </a:r>
                      <a:b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Neues entdeckbar</a:t>
                      </a:r>
                      <a:endParaRPr lang="de-A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36000" marT="9525" marB="0" vert="vert27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453490"/>
                  </a:ext>
                </a:extLst>
              </a:tr>
              <a:tr h="448756">
                <a:tc rowSpan="2">
                  <a:txBody>
                    <a:bodyPr/>
                    <a:lstStyle/>
                    <a:p>
                      <a:pPr marL="0" indent="0" algn="l" fontAlgn="ctr"/>
                      <a:endParaRPr lang="de-AT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indent="0" algn="l" fontAlgn="ctr"/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Total, alle Befragten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505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  <a:endParaRPr lang="de-A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  <a:endParaRPr lang="de-A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  <a:endParaRPr lang="de-A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  <a:endParaRPr lang="de-A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  <a:endParaRPr lang="de-A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  <a:endParaRPr lang="de-A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  <a:endParaRPr lang="de-A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  <a:endParaRPr lang="de-A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  <a:endParaRPr lang="de-A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614458"/>
                  </a:ext>
                </a:extLst>
              </a:tr>
              <a:tr h="448756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Ø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1,84</a:t>
                      </a: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1,95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2,14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2,13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2,37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1,53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2,11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1,91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1,95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765702"/>
                  </a:ext>
                </a:extLst>
              </a:tr>
              <a:tr h="552315">
                <a:tc rowSpan="2">
                  <a:txBody>
                    <a:bodyPr/>
                    <a:lstStyle/>
                    <a:p>
                      <a:pPr marL="0" algn="l" fontAlgn="ctr"/>
                      <a:endParaRPr lang="de-AT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l" fontAlgn="ctr"/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Lesen</a:t>
                      </a:r>
                      <a:b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gerne …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nein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383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1,82</a:t>
                      </a: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1,90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2,22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2,12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2,50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1,68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1,92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2,02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2,04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291746"/>
                  </a:ext>
                </a:extLst>
              </a:tr>
              <a:tr h="55231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122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1,86</a:t>
                      </a: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1,98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2,10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2,13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2,29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1,45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2,22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1,84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1,90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950588"/>
                  </a:ext>
                </a:extLst>
              </a:tr>
              <a:tr h="552315">
                <a:tc>
                  <a:txBody>
                    <a:bodyPr/>
                    <a:lstStyle/>
                    <a:p>
                      <a:pPr marL="0" algn="l" fontAlgn="ctr"/>
                      <a:endParaRPr lang="de-AT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l" fontAlgn="ctr"/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Fachbuch</a:t>
                      </a:r>
                      <a:b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gelesen in</a:t>
                      </a:r>
                      <a:b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letzten 12</a:t>
                      </a:r>
                      <a:b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Monaten …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ein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372</a:t>
                      </a:r>
                      <a:endParaRPr lang="de-AT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909299"/>
                  </a:ext>
                </a:extLst>
              </a:tr>
              <a:tr h="552315">
                <a:tc>
                  <a:txBody>
                    <a:bodyPr/>
                    <a:lstStyle/>
                    <a:p>
                      <a:pPr marL="0" algn="l" fontAlgn="ctr"/>
                      <a:endParaRPr lang="de-AT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A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</a:t>
                      </a: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000" algn="r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133</a:t>
                      </a:r>
                      <a:endParaRPr lang="de-AT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10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1,84</a:t>
                      </a:r>
                    </a:p>
                  </a:txBody>
                  <a:tcPr marL="9525" marR="142875" marT="9525" marB="0" anchor="ctr">
                    <a:lnL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1,95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2,14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2,13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2,37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1,53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2,11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1,91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1,95</a:t>
                      </a:r>
                    </a:p>
                  </a:txBody>
                  <a:tcPr marL="9525" marR="142875" marT="9525" marB="0" anchor="ctr">
                    <a:lnL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64B7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64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690970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EA458006-1117-B92C-2578-77D8F0148866}"/>
              </a:ext>
            </a:extLst>
          </p:cNvPr>
          <p:cNvSpPr/>
          <p:nvPr/>
        </p:nvSpPr>
        <p:spPr>
          <a:xfrm>
            <a:off x="4012725" y="6514746"/>
            <a:ext cx="5633216" cy="327641"/>
          </a:xfrm>
          <a:prstGeom prst="rect">
            <a:avLst/>
          </a:prstGeom>
          <a:noFill/>
          <a:ln>
            <a:noFill/>
          </a:ln>
        </p:spPr>
        <p:txBody>
          <a:bodyPr wrap="square" lIns="54000" tIns="54000" rIns="54000" bIns="54000" anchor="ctr" anchorCtr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Basis: </a:t>
            </a:r>
            <a:r>
              <a:rPr kumimoji="0" lang="de-D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BUCHdaten</a:t>
            </a:r>
            <a:r>
              <a:rPr kumimoji="0" 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| alle Befragten | n = 505</a:t>
            </a:r>
            <a:endParaRPr kumimoji="0" lang="de-DE" sz="1400" b="0" i="1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24559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5_Standarddesign">
  <a:themeElements>
    <a:clrScheme name="5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lIns="0" tIns="0" rIns="0" bIns="0" rtlCol="0" anchor="ctr" anchorCtr="0">
        <a:noAutofit/>
      </a:bodyPr>
      <a:lstStyle>
        <a:defPPr>
          <a:defRPr smtClean="0"/>
        </a:defPPr>
      </a:lstStyle>
    </a:txDef>
  </a:objectDefaults>
  <a:extraClrSchemeLst>
    <a:extraClrScheme>
      <a:clrScheme name="5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_Benutzerdefiniertes Design">
  <a:themeElements>
    <a:clrScheme name="20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15000"/>
          </a:spcBef>
          <a:spcAft>
            <a:spcPct val="15000"/>
          </a:spcAft>
          <a:buClr>
            <a:srgbClr val="3333FF"/>
          </a:buClr>
          <a:buSzTx/>
          <a:buFont typeface="Arial" panose="020B0604020202020204" pitchFamily="34" charset="0"/>
          <a:buChar char="►"/>
          <a:tabLst>
            <a:tab pos="266700" algn="l"/>
            <a:tab pos="536575" algn="l"/>
            <a:tab pos="711200" algn="l"/>
          </a:tabLst>
          <a:defRPr kumimoji="0" lang="de-DE" altLang="de-DE" sz="12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15000"/>
          </a:spcBef>
          <a:spcAft>
            <a:spcPct val="15000"/>
          </a:spcAft>
          <a:buClr>
            <a:srgbClr val="3333FF"/>
          </a:buClr>
          <a:buSzTx/>
          <a:buFont typeface="Arial" panose="020B0604020202020204" pitchFamily="34" charset="0"/>
          <a:buChar char="►"/>
          <a:tabLst>
            <a:tab pos="266700" algn="l"/>
            <a:tab pos="536575" algn="l"/>
            <a:tab pos="711200" algn="l"/>
          </a:tabLst>
          <a:defRPr kumimoji="0" lang="de-DE" altLang="de-DE" sz="12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0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5_Benutzerdefiniertes Design">
  <a:themeElements>
    <a:clrScheme name="15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9958" tIns="46779" rIns="89958" bIns="46779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5000"/>
          </a:lnSpc>
          <a:spcBef>
            <a:spcPct val="25000"/>
          </a:spcBef>
          <a:spcAft>
            <a:spcPct val="25000"/>
          </a:spcAft>
          <a:buClr>
            <a:srgbClr val="3333FF"/>
          </a:buClr>
          <a:buSzTx/>
          <a:buFont typeface="Arial" charset="0"/>
          <a:buChar char="►"/>
          <a:tabLst>
            <a:tab pos="266700" algn="l"/>
            <a:tab pos="530225" algn="l"/>
            <a:tab pos="1160463" algn="l"/>
            <a:tab pos="1797050" algn="l"/>
          </a:tabLst>
          <a:defRPr kumimoji="0" lang="de-DE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5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1354</Words>
  <Application>Microsoft Office PowerPoint</Application>
  <PresentationFormat>A4-Papier (210 x 297 mm)</PresentationFormat>
  <Paragraphs>351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Calibri</vt:lpstr>
      <vt:lpstr>Wingdings</vt:lpstr>
      <vt:lpstr>5_Standarddesign</vt:lpstr>
      <vt:lpstr>20_Benutzerdefiniertes Design</vt:lpstr>
      <vt:lpstr>15_Benutzerdefiniertes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howtodo.at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cb</dc:creator>
  <cp:lastModifiedBy>cb howtodo</cp:lastModifiedBy>
  <cp:revision>217</cp:revision>
  <cp:lastPrinted>2022-01-01T10:27:43Z</cp:lastPrinted>
  <dcterms:created xsi:type="dcterms:W3CDTF">2017-09-08T16:11:44Z</dcterms:created>
  <dcterms:modified xsi:type="dcterms:W3CDTF">2023-10-13T19:52:15Z</dcterms:modified>
</cp:coreProperties>
</file>